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0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1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2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3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0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21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22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23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24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5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26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29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3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31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32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33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34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35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36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37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3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39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40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41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4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43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44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45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46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4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48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4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50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51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52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53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54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55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theme/theme56.xml" ContentType="application/vnd.openxmlformats-officedocument.theme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57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58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theme/theme59.xml" ContentType="application/vnd.openxmlformats-officedocument.theme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60.xml" ContentType="application/vnd.openxmlformats-officedocument.theme+xml"/>
  <Override PartName="/ppt/theme/theme61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50.xml" ContentType="application/vnd.openxmlformats-officedocument.presentationml.tags+xml"/>
  <Override PartName="/ppt/notesSlides/notesSlide2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13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4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charts/chart1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7.xml" ContentType="application/vnd.openxmlformats-officedocument.themeOverrid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8.xml" ContentType="application/vnd.openxmlformats-officedocument.themeOverride+xml"/>
  <Override PartName="/ppt/charts/chart19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9.xml" ContentType="application/vnd.openxmlformats-officedocument.themeOverride+xml"/>
  <Override PartName="/ppt/tags/tag169.xml" ContentType="application/vnd.openxmlformats-officedocument.presentationml.tags+xml"/>
  <Override PartName="/ppt/charts/chart20.xml" ContentType="application/vnd.openxmlformats-officedocument.drawingml.chart+xml"/>
  <Override PartName="/ppt/theme/themeOverride10.xml" ContentType="application/vnd.openxmlformats-officedocument.themeOverride+xml"/>
  <Override PartName="/ppt/tags/tag170.xml" ContentType="application/vnd.openxmlformats-officedocument.presentationml.tags+xml"/>
  <Override PartName="/ppt/charts/chart21.xml" ContentType="application/vnd.openxmlformats-officedocument.drawingml.chart+xml"/>
  <Override PartName="/ppt/theme/themeOverride11.xml" ContentType="application/vnd.openxmlformats-officedocument.themeOverride+xml"/>
  <Override PartName="/ppt/charts/chart2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2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2.xml" ContentType="application/vnd.openxmlformats-officedocument.themeOverride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charts/chart3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1" r:id="rId2"/>
    <p:sldMasterId id="2147483677" r:id="rId3"/>
    <p:sldMasterId id="2147483929" r:id="rId4"/>
    <p:sldMasterId id="2147483995" r:id="rId5"/>
    <p:sldMasterId id="2147484001" r:id="rId6"/>
    <p:sldMasterId id="2147484151" r:id="rId7"/>
    <p:sldMasterId id="2147484313" r:id="rId8"/>
    <p:sldMasterId id="2147484319" r:id="rId9"/>
    <p:sldMasterId id="2147484325" r:id="rId10"/>
    <p:sldMasterId id="2147484331" r:id="rId11"/>
    <p:sldMasterId id="2147484337" r:id="rId12"/>
    <p:sldMasterId id="2147484343" r:id="rId13"/>
    <p:sldMasterId id="2147484349" r:id="rId14"/>
    <p:sldMasterId id="2147484355" r:id="rId15"/>
    <p:sldMasterId id="2147484361" r:id="rId16"/>
    <p:sldMasterId id="2147484367" r:id="rId17"/>
    <p:sldMasterId id="2147484373" r:id="rId18"/>
    <p:sldMasterId id="2147484379" r:id="rId19"/>
    <p:sldMasterId id="2147484385" r:id="rId20"/>
    <p:sldMasterId id="2147484391" r:id="rId21"/>
    <p:sldMasterId id="2147484397" r:id="rId22"/>
    <p:sldMasterId id="2147484403" r:id="rId23"/>
    <p:sldMasterId id="2147484409" r:id="rId24"/>
    <p:sldMasterId id="2147484415" r:id="rId25"/>
    <p:sldMasterId id="2147484427" r:id="rId26"/>
    <p:sldMasterId id="2147484433" r:id="rId27"/>
    <p:sldMasterId id="2147484439" r:id="rId28"/>
    <p:sldMasterId id="2147484445" r:id="rId29"/>
    <p:sldMasterId id="2147484451" r:id="rId30"/>
    <p:sldMasterId id="2147484457" r:id="rId31"/>
    <p:sldMasterId id="2147484463" r:id="rId32"/>
    <p:sldMasterId id="2147484469" r:id="rId33"/>
    <p:sldMasterId id="2147484475" r:id="rId34"/>
    <p:sldMasterId id="2147484481" r:id="rId35"/>
    <p:sldMasterId id="2147484487" r:id="rId36"/>
    <p:sldMasterId id="2147484493" r:id="rId37"/>
    <p:sldMasterId id="2147484499" r:id="rId38"/>
    <p:sldMasterId id="2147484505" r:id="rId39"/>
    <p:sldMasterId id="2147484511" r:id="rId40"/>
    <p:sldMasterId id="2147484517" r:id="rId41"/>
    <p:sldMasterId id="2147484523" r:id="rId42"/>
    <p:sldMasterId id="2147484529" r:id="rId43"/>
    <p:sldMasterId id="2147484535" r:id="rId44"/>
    <p:sldMasterId id="2147484541" r:id="rId45"/>
    <p:sldMasterId id="2147484547" r:id="rId46"/>
    <p:sldMasterId id="2147484553" r:id="rId47"/>
    <p:sldMasterId id="2147484559" r:id="rId48"/>
    <p:sldMasterId id="2147484565" r:id="rId49"/>
    <p:sldMasterId id="2147484571" r:id="rId50"/>
    <p:sldMasterId id="2147484577" r:id="rId51"/>
    <p:sldMasterId id="2147484583" r:id="rId52"/>
    <p:sldMasterId id="2147484589" r:id="rId53"/>
    <p:sldMasterId id="2147484595" r:id="rId54"/>
    <p:sldMasterId id="2147484601" r:id="rId55"/>
    <p:sldMasterId id="2147484607" r:id="rId56"/>
    <p:sldMasterId id="2147484613" r:id="rId57"/>
    <p:sldMasterId id="2147484619" r:id="rId58"/>
    <p:sldMasterId id="2147484625" r:id="rId59"/>
    <p:sldMasterId id="2147484631" r:id="rId60"/>
  </p:sldMasterIdLst>
  <p:notesMasterIdLst>
    <p:notesMasterId r:id="rId140"/>
  </p:notesMasterIdLst>
  <p:sldIdLst>
    <p:sldId id="294" r:id="rId61"/>
    <p:sldId id="316" r:id="rId62"/>
    <p:sldId id="317" r:id="rId63"/>
    <p:sldId id="478" r:id="rId64"/>
    <p:sldId id="370" r:id="rId65"/>
    <p:sldId id="371" r:id="rId66"/>
    <p:sldId id="423" r:id="rId67"/>
    <p:sldId id="424" r:id="rId68"/>
    <p:sldId id="425" r:id="rId69"/>
    <p:sldId id="426" r:id="rId70"/>
    <p:sldId id="427" r:id="rId71"/>
    <p:sldId id="428" r:id="rId72"/>
    <p:sldId id="429" r:id="rId73"/>
    <p:sldId id="430" r:id="rId74"/>
    <p:sldId id="431" r:id="rId75"/>
    <p:sldId id="432" r:id="rId76"/>
    <p:sldId id="433" r:id="rId77"/>
    <p:sldId id="434" r:id="rId78"/>
    <p:sldId id="435" r:id="rId79"/>
    <p:sldId id="436" r:id="rId80"/>
    <p:sldId id="437" r:id="rId81"/>
    <p:sldId id="438" r:id="rId82"/>
    <p:sldId id="439" r:id="rId83"/>
    <p:sldId id="440" r:id="rId84"/>
    <p:sldId id="442" r:id="rId85"/>
    <p:sldId id="443" r:id="rId86"/>
    <p:sldId id="445" r:id="rId87"/>
    <p:sldId id="446" r:id="rId88"/>
    <p:sldId id="447" r:id="rId89"/>
    <p:sldId id="448" r:id="rId90"/>
    <p:sldId id="449" r:id="rId91"/>
    <p:sldId id="396" r:id="rId92"/>
    <p:sldId id="450" r:id="rId93"/>
    <p:sldId id="451" r:id="rId94"/>
    <p:sldId id="452" r:id="rId95"/>
    <p:sldId id="453" r:id="rId96"/>
    <p:sldId id="454" r:id="rId97"/>
    <p:sldId id="455" r:id="rId98"/>
    <p:sldId id="456" r:id="rId99"/>
    <p:sldId id="457" r:id="rId100"/>
    <p:sldId id="458" r:id="rId101"/>
    <p:sldId id="459" r:id="rId102"/>
    <p:sldId id="460" r:id="rId103"/>
    <p:sldId id="461" r:id="rId104"/>
    <p:sldId id="462" r:id="rId105"/>
    <p:sldId id="463" r:id="rId106"/>
    <p:sldId id="464" r:id="rId107"/>
    <p:sldId id="465" r:id="rId108"/>
    <p:sldId id="466" r:id="rId109"/>
    <p:sldId id="467" r:id="rId110"/>
    <p:sldId id="359" r:id="rId111"/>
    <p:sldId id="468" r:id="rId112"/>
    <p:sldId id="469" r:id="rId113"/>
    <p:sldId id="470" r:id="rId114"/>
    <p:sldId id="471" r:id="rId115"/>
    <p:sldId id="472" r:id="rId116"/>
    <p:sldId id="473" r:id="rId117"/>
    <p:sldId id="474" r:id="rId118"/>
    <p:sldId id="475" r:id="rId119"/>
    <p:sldId id="476" r:id="rId120"/>
    <p:sldId id="477" r:id="rId121"/>
    <p:sldId id="296" r:id="rId122"/>
    <p:sldId id="297" r:id="rId123"/>
    <p:sldId id="298" r:id="rId124"/>
    <p:sldId id="299" r:id="rId125"/>
    <p:sldId id="300" r:id="rId126"/>
    <p:sldId id="301" r:id="rId127"/>
    <p:sldId id="302" r:id="rId128"/>
    <p:sldId id="303" r:id="rId129"/>
    <p:sldId id="314" r:id="rId130"/>
    <p:sldId id="305" r:id="rId131"/>
    <p:sldId id="306" r:id="rId132"/>
    <p:sldId id="315" r:id="rId133"/>
    <p:sldId id="308" r:id="rId134"/>
    <p:sldId id="309" r:id="rId135"/>
    <p:sldId id="310" r:id="rId136"/>
    <p:sldId id="311" r:id="rId137"/>
    <p:sldId id="312" r:id="rId138"/>
    <p:sldId id="313" r:id="rId139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9" d="100"/>
          <a:sy n="89" d="100"/>
        </p:scale>
        <p:origin x="686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7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" Target="slides/slide3.xml"/><Relationship Id="rId84" Type="http://schemas.openxmlformats.org/officeDocument/2006/relationships/slide" Target="slides/slide24.xml"/><Relationship Id="rId138" Type="http://schemas.openxmlformats.org/officeDocument/2006/relationships/slide" Target="slides/slide78.xml"/><Relationship Id="rId107" Type="http://schemas.openxmlformats.org/officeDocument/2006/relationships/slide" Target="slides/slide47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14.xml"/><Relationship Id="rId79" Type="http://schemas.openxmlformats.org/officeDocument/2006/relationships/slide" Target="slides/slide19.xml"/><Relationship Id="rId102" Type="http://schemas.openxmlformats.org/officeDocument/2006/relationships/slide" Target="slides/slide42.xml"/><Relationship Id="rId123" Type="http://schemas.openxmlformats.org/officeDocument/2006/relationships/slide" Target="slides/slide63.xml"/><Relationship Id="rId128" Type="http://schemas.openxmlformats.org/officeDocument/2006/relationships/slide" Target="slides/slide68.xml"/><Relationship Id="rId14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30.xml"/><Relationship Id="rId95" Type="http://schemas.openxmlformats.org/officeDocument/2006/relationships/slide" Target="slides/slide35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" Target="slides/slide4.xml"/><Relationship Id="rId69" Type="http://schemas.openxmlformats.org/officeDocument/2006/relationships/slide" Target="slides/slide9.xml"/><Relationship Id="rId113" Type="http://schemas.openxmlformats.org/officeDocument/2006/relationships/slide" Target="slides/slide53.xml"/><Relationship Id="rId118" Type="http://schemas.openxmlformats.org/officeDocument/2006/relationships/slide" Target="slides/slide58.xml"/><Relationship Id="rId134" Type="http://schemas.openxmlformats.org/officeDocument/2006/relationships/slide" Target="slides/slide74.xml"/><Relationship Id="rId139" Type="http://schemas.openxmlformats.org/officeDocument/2006/relationships/slide" Target="slides/slide79.xml"/><Relationship Id="rId80" Type="http://schemas.openxmlformats.org/officeDocument/2006/relationships/slide" Target="slides/slide20.xml"/><Relationship Id="rId85" Type="http://schemas.openxmlformats.org/officeDocument/2006/relationships/slide" Target="slides/slide2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43.xml"/><Relationship Id="rId108" Type="http://schemas.openxmlformats.org/officeDocument/2006/relationships/slide" Target="slides/slide48.xml"/><Relationship Id="rId124" Type="http://schemas.openxmlformats.org/officeDocument/2006/relationships/slide" Target="slides/slide64.xml"/><Relationship Id="rId129" Type="http://schemas.openxmlformats.org/officeDocument/2006/relationships/slide" Target="slides/slide69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10.xml"/><Relationship Id="rId75" Type="http://schemas.openxmlformats.org/officeDocument/2006/relationships/slide" Target="slides/slide15.xml"/><Relationship Id="rId91" Type="http://schemas.openxmlformats.org/officeDocument/2006/relationships/slide" Target="slides/slide31.xml"/><Relationship Id="rId96" Type="http://schemas.openxmlformats.org/officeDocument/2006/relationships/slide" Target="slides/slide36.xml"/><Relationship Id="rId14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4.xml"/><Relationship Id="rId119" Type="http://schemas.openxmlformats.org/officeDocument/2006/relationships/slide" Target="slides/slide59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" Target="slides/slide5.xml"/><Relationship Id="rId81" Type="http://schemas.openxmlformats.org/officeDocument/2006/relationships/slide" Target="slides/slide21.xml"/><Relationship Id="rId86" Type="http://schemas.openxmlformats.org/officeDocument/2006/relationships/slide" Target="slides/slide26.xml"/><Relationship Id="rId130" Type="http://schemas.openxmlformats.org/officeDocument/2006/relationships/slide" Target="slides/slide70.xml"/><Relationship Id="rId135" Type="http://schemas.openxmlformats.org/officeDocument/2006/relationships/slide" Target="slides/slide75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4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6.xml"/><Relationship Id="rId97" Type="http://schemas.openxmlformats.org/officeDocument/2006/relationships/slide" Target="slides/slide37.xml"/><Relationship Id="rId104" Type="http://schemas.openxmlformats.org/officeDocument/2006/relationships/slide" Target="slides/slide44.xml"/><Relationship Id="rId120" Type="http://schemas.openxmlformats.org/officeDocument/2006/relationships/slide" Target="slides/slide60.xml"/><Relationship Id="rId125" Type="http://schemas.openxmlformats.org/officeDocument/2006/relationships/slide" Target="slides/slide65.xml"/><Relationship Id="rId14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1.xml"/><Relationship Id="rId92" Type="http://schemas.openxmlformats.org/officeDocument/2006/relationships/slide" Target="slides/slide3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6.xml"/><Relationship Id="rId87" Type="http://schemas.openxmlformats.org/officeDocument/2006/relationships/slide" Target="slides/slide27.xml"/><Relationship Id="rId110" Type="http://schemas.openxmlformats.org/officeDocument/2006/relationships/slide" Target="slides/slide50.xml"/><Relationship Id="rId115" Type="http://schemas.openxmlformats.org/officeDocument/2006/relationships/slide" Target="slides/slide55.xml"/><Relationship Id="rId131" Type="http://schemas.openxmlformats.org/officeDocument/2006/relationships/slide" Target="slides/slide71.xml"/><Relationship Id="rId136" Type="http://schemas.openxmlformats.org/officeDocument/2006/relationships/slide" Target="slides/slide76.xml"/><Relationship Id="rId61" Type="http://schemas.openxmlformats.org/officeDocument/2006/relationships/slide" Target="slides/slide1.xml"/><Relationship Id="rId82" Type="http://schemas.openxmlformats.org/officeDocument/2006/relationships/slide" Target="slides/slide2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7.xml"/><Relationship Id="rId100" Type="http://schemas.openxmlformats.org/officeDocument/2006/relationships/slide" Target="slides/slide40.xml"/><Relationship Id="rId105" Type="http://schemas.openxmlformats.org/officeDocument/2006/relationships/slide" Target="slides/slide45.xml"/><Relationship Id="rId126" Type="http://schemas.openxmlformats.org/officeDocument/2006/relationships/slide" Target="slides/slide66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2.xml"/><Relationship Id="rId93" Type="http://schemas.openxmlformats.org/officeDocument/2006/relationships/slide" Target="slides/slide33.xml"/><Relationship Id="rId98" Type="http://schemas.openxmlformats.org/officeDocument/2006/relationships/slide" Target="slides/slide38.xml"/><Relationship Id="rId121" Type="http://schemas.openxmlformats.org/officeDocument/2006/relationships/slide" Target="slides/slide61.xml"/><Relationship Id="rId14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7.xml"/><Relationship Id="rId116" Type="http://schemas.openxmlformats.org/officeDocument/2006/relationships/slide" Target="slides/slide56.xml"/><Relationship Id="rId137" Type="http://schemas.openxmlformats.org/officeDocument/2006/relationships/slide" Target="slides/slide77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2.xml"/><Relationship Id="rId83" Type="http://schemas.openxmlformats.org/officeDocument/2006/relationships/slide" Target="slides/slide23.xml"/><Relationship Id="rId88" Type="http://schemas.openxmlformats.org/officeDocument/2006/relationships/slide" Target="slides/slide28.xml"/><Relationship Id="rId111" Type="http://schemas.openxmlformats.org/officeDocument/2006/relationships/slide" Target="slides/slide51.xml"/><Relationship Id="rId132" Type="http://schemas.openxmlformats.org/officeDocument/2006/relationships/slide" Target="slides/slide72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46.xml"/><Relationship Id="rId127" Type="http://schemas.openxmlformats.org/officeDocument/2006/relationships/slide" Target="slides/slide6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3.xml"/><Relationship Id="rId78" Type="http://schemas.openxmlformats.org/officeDocument/2006/relationships/slide" Target="slides/slide18.xml"/><Relationship Id="rId94" Type="http://schemas.openxmlformats.org/officeDocument/2006/relationships/slide" Target="slides/slide34.xml"/><Relationship Id="rId99" Type="http://schemas.openxmlformats.org/officeDocument/2006/relationships/slide" Target="slides/slide39.xml"/><Relationship Id="rId101" Type="http://schemas.openxmlformats.org/officeDocument/2006/relationships/slide" Target="slides/slide41.xml"/><Relationship Id="rId122" Type="http://schemas.openxmlformats.org/officeDocument/2006/relationships/slide" Target="slides/slide62.xml"/><Relationship Id="rId14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8.xml"/><Relationship Id="rId89" Type="http://schemas.openxmlformats.org/officeDocument/2006/relationships/slide" Target="slides/slide29.xml"/><Relationship Id="rId112" Type="http://schemas.openxmlformats.org/officeDocument/2006/relationships/slide" Target="slides/slide52.xml"/><Relationship Id="rId133" Type="http://schemas.openxmlformats.org/officeDocument/2006/relationships/slide" Target="slides/slide73.xml"/><Relationship Id="rId16" Type="http://schemas.openxmlformats.org/officeDocument/2006/relationships/slideMaster" Target="slideMasters/slideMaster1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3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4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5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6.xlsb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al__ma_Sayfas_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al__ma_Sayfas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9.xlsb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_al__ma_Sayfas_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al__ma_Sayfas_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al__ma_Sayfas_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al__ma_Sayfas_13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ownloads\TEPAV_&#304;l%20Baz&#305;nda%20G&#246;stergeler_27012022%20(2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ownloads\TEPAV_&#304;l%20Baz&#305;nda%20G&#246;stergeler_27012022%20(2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_al__ma_Sayfas_15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_al__ma_Sayfas_16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_al__ma_Sayfas_17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18.xlsx"/><Relationship Id="rId1" Type="http://schemas.openxmlformats.org/officeDocument/2006/relationships/themeOverride" Target="../theme/themeOverride10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19.xlsx"/><Relationship Id="rId1" Type="http://schemas.openxmlformats.org/officeDocument/2006/relationships/themeOverride" Target="../theme/themeOverride1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0.xlsb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1.xlsb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2.xlsb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_al__ma_Sayfas_23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bir&#231;ok%20d&#252;zenleme%20bu%20excel%20dosyas&#305;na%20g&#246;re%20yap&#305;ld&#305;%20.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64439920"/>
        <c:axId val="1864435024"/>
      </c:barChart>
      <c:catAx>
        <c:axId val="186443992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864435024"/>
        <c:crosses val="min"/>
        <c:auto val="0"/>
        <c:lblAlgn val="ctr"/>
        <c:lblOffset val="100"/>
        <c:noMultiLvlLbl val="0"/>
      </c:catAx>
      <c:valAx>
        <c:axId val="1864435024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6443992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31049250535331907"/>
          <c:w val="0.61438848920863309"/>
          <c:h val="0.5781584582441113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940042826552462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47537473233404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#,##0.0;"-"#,##0.0</c:formatCode>
                <c:ptCount val="2"/>
                <c:pt idx="0">
                  <c:v>12.573836</c:v>
                </c:pt>
                <c:pt idx="1">
                  <c:v>15.462452000000001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70A-4488-8AEB-EF7072EB4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64440464"/>
        <c:axId val="1864441008"/>
      </c:barChart>
      <c:catAx>
        <c:axId val="186444046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864441008"/>
        <c:crosses val="min"/>
        <c:auto val="0"/>
        <c:lblAlgn val="ctr"/>
        <c:lblOffset val="100"/>
        <c:noMultiLvlLbl val="0"/>
      </c:catAx>
      <c:valAx>
        <c:axId val="1864441008"/>
        <c:scaling>
          <c:orientation val="minMax"/>
          <c:max val="15.462452000000001"/>
          <c:min val="0"/>
        </c:scaling>
        <c:delete val="1"/>
        <c:axPos val="l"/>
        <c:numFmt formatCode="#,##0.0;&quot;-&quot;#,##0.0" sourceLinked="1"/>
        <c:majorTickMark val="out"/>
        <c:minorTickMark val="none"/>
        <c:tickLblPos val="nextTo"/>
        <c:crossAx val="186444046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18929503916449086"/>
          <c:w val="0.61438848920863309"/>
          <c:h val="0.7428198433420365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1122715404699739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686684073107049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#,##0.0;"-"#,##0.0</c:formatCode>
                <c:ptCount val="2"/>
                <c:pt idx="0">
                  <c:v>70.599999999999994</c:v>
                </c:pt>
                <c:pt idx="1">
                  <c:v>84.6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6DC-4E10-AE52-61B6540A4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64437200"/>
        <c:axId val="1864434480"/>
      </c:barChart>
      <c:catAx>
        <c:axId val="186443720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864434480"/>
        <c:crosses val="min"/>
        <c:auto val="0"/>
        <c:lblAlgn val="ctr"/>
        <c:lblOffset val="100"/>
        <c:noMultiLvlLbl val="0"/>
      </c:catAx>
      <c:valAx>
        <c:axId val="1864434480"/>
        <c:scaling>
          <c:orientation val="minMax"/>
          <c:max val="83.6"/>
          <c:min val="0"/>
        </c:scaling>
        <c:delete val="1"/>
        <c:axPos val="l"/>
        <c:numFmt formatCode="#,##0.0;&quot;-&quot;#,##0.0" sourceLinked="1"/>
        <c:majorTickMark val="out"/>
        <c:minorTickMark val="none"/>
        <c:tickLblPos val="nextTo"/>
        <c:crossAx val="186443720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4753086419753085"/>
          <c:w val="0.75575221238938051"/>
          <c:h val="0.3919753086419753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074074074074073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E00-471A-9B9A-8DE6093346F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59259259259259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00-471A-9B9A-8DE609334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64444816"/>
        <c:axId val="1864445904"/>
      </c:barChart>
      <c:catAx>
        <c:axId val="186444481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864445904"/>
        <c:crosses val="min"/>
        <c:auto val="0"/>
        <c:lblAlgn val="ctr"/>
        <c:lblOffset val="100"/>
        <c:noMultiLvlLbl val="0"/>
      </c:catAx>
      <c:valAx>
        <c:axId val="1864445904"/>
        <c:scaling>
          <c:orientation val="minMax"/>
          <c:max val="1.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6444481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3543543543543545"/>
          <c:w val="0.75575221238938051"/>
          <c:h val="0.4084084084084084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6336336336336339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642642642642642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1.4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00B-47FA-876E-B9C20A816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64447536"/>
        <c:axId val="1864436656"/>
      </c:barChart>
      <c:catAx>
        <c:axId val="186444753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864436656"/>
        <c:crosses val="min"/>
        <c:auto val="0"/>
        <c:lblAlgn val="ctr"/>
        <c:lblOffset val="100"/>
        <c:noMultiLvlLbl val="0"/>
      </c:catAx>
      <c:valAx>
        <c:axId val="1864436656"/>
        <c:scaling>
          <c:orientation val="minMax"/>
          <c:max val="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6444753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64442096"/>
        <c:axId val="1864441552"/>
      </c:barChart>
      <c:catAx>
        <c:axId val="186444209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864441552"/>
        <c:crosses val="min"/>
        <c:auto val="0"/>
        <c:lblAlgn val="ctr"/>
        <c:lblOffset val="100"/>
        <c:noMultiLvlLbl val="0"/>
      </c:catAx>
      <c:valAx>
        <c:axId val="1864441552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6444209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283348113968705E-2"/>
          <c:y val="4.6928548345810658E-2"/>
          <c:w val="0.85286583977664254"/>
          <c:h val="0.7565117139972037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GSYH!$A$101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GSYH!$B$101:$R$101</c:f>
              <c:numCache>
                <c:formatCode>General</c:formatCode>
                <c:ptCount val="17"/>
                <c:pt idx="0">
                  <c:v>11.839365000000001</c:v>
                </c:pt>
                <c:pt idx="1">
                  <c:v>13.799884</c:v>
                </c:pt>
                <c:pt idx="2">
                  <c:v>15.910092000000001</c:v>
                </c:pt>
                <c:pt idx="3">
                  <c:v>17.808703999999999</c:v>
                </c:pt>
                <c:pt idx="4">
                  <c:v>19.914663999999998</c:v>
                </c:pt>
                <c:pt idx="5">
                  <c:v>20.44725</c:v>
                </c:pt>
                <c:pt idx="6">
                  <c:v>24.033702000000002</c:v>
                </c:pt>
                <c:pt idx="7">
                  <c:v>28.353287999999999</c:v>
                </c:pt>
                <c:pt idx="8">
                  <c:v>32.163446999999998</c:v>
                </c:pt>
                <c:pt idx="9">
                  <c:v>36.908828999999997</c:v>
                </c:pt>
                <c:pt idx="10">
                  <c:v>40.676800999999998</c:v>
                </c:pt>
                <c:pt idx="11">
                  <c:v>46.699385999999997</c:v>
                </c:pt>
                <c:pt idx="12">
                  <c:v>52.807198</c:v>
                </c:pt>
                <c:pt idx="13">
                  <c:v>61.022300999999999</c:v>
                </c:pt>
                <c:pt idx="14">
                  <c:v>70.271231</c:v>
                </c:pt>
                <c:pt idx="15">
                  <c:v>81.920045999999999</c:v>
                </c:pt>
                <c:pt idx="16">
                  <c:v>99.235669999999999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GSYH!$A$102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GSYH!$B$102:$R$102</c:f>
              <c:numCache>
                <c:formatCode>General</c:formatCode>
                <c:ptCount val="17"/>
                <c:pt idx="0">
                  <c:v>8.2459340000000001</c:v>
                </c:pt>
                <c:pt idx="1">
                  <c:v>9.4227059999999998</c:v>
                </c:pt>
                <c:pt idx="2">
                  <c:v>11.175587</c:v>
                </c:pt>
                <c:pt idx="3">
                  <c:v>12.213036000000001</c:v>
                </c:pt>
                <c:pt idx="4">
                  <c:v>13.458118000000001</c:v>
                </c:pt>
                <c:pt idx="5">
                  <c:v>13.313098999999999</c:v>
                </c:pt>
                <c:pt idx="6">
                  <c:v>15.957447</c:v>
                </c:pt>
                <c:pt idx="7">
                  <c:v>20.031948</c:v>
                </c:pt>
                <c:pt idx="8">
                  <c:v>24.520146</c:v>
                </c:pt>
                <c:pt idx="9">
                  <c:v>29.901857</c:v>
                </c:pt>
                <c:pt idx="10">
                  <c:v>34.505859000000001</c:v>
                </c:pt>
                <c:pt idx="11">
                  <c:v>41.106824000000003</c:v>
                </c:pt>
                <c:pt idx="12">
                  <c:v>45.50235</c:v>
                </c:pt>
                <c:pt idx="13">
                  <c:v>54.805379000000002</c:v>
                </c:pt>
                <c:pt idx="14">
                  <c:v>67.402191000000002</c:v>
                </c:pt>
                <c:pt idx="15">
                  <c:v>76.814931999999999</c:v>
                </c:pt>
                <c:pt idx="16">
                  <c:v>99.273775999999998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GSYH!$A$103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GSYH!$B$103:$R$103</c:f>
              <c:numCache>
                <c:formatCode>General</c:formatCode>
                <c:ptCount val="17"/>
                <c:pt idx="0">
                  <c:v>5.2463850000000001</c:v>
                </c:pt>
                <c:pt idx="1">
                  <c:v>6.0604230000000001</c:v>
                </c:pt>
                <c:pt idx="2">
                  <c:v>6.3277580000000002</c:v>
                </c:pt>
                <c:pt idx="3">
                  <c:v>7.3303390000000004</c:v>
                </c:pt>
                <c:pt idx="4">
                  <c:v>8.4779060000000008</c:v>
                </c:pt>
                <c:pt idx="5">
                  <c:v>8.8146459999999998</c:v>
                </c:pt>
                <c:pt idx="6">
                  <c:v>10.487429000000001</c:v>
                </c:pt>
                <c:pt idx="7">
                  <c:v>11.851364</c:v>
                </c:pt>
                <c:pt idx="8">
                  <c:v>12.88523</c:v>
                </c:pt>
                <c:pt idx="9">
                  <c:v>15.318073999999999</c:v>
                </c:pt>
                <c:pt idx="10">
                  <c:v>16.807292</c:v>
                </c:pt>
                <c:pt idx="11">
                  <c:v>19.969422000000002</c:v>
                </c:pt>
                <c:pt idx="12">
                  <c:v>22.358898</c:v>
                </c:pt>
                <c:pt idx="13">
                  <c:v>26.497395999999998</c:v>
                </c:pt>
                <c:pt idx="14">
                  <c:v>32.630465999999998</c:v>
                </c:pt>
                <c:pt idx="15">
                  <c:v>39.056021000000001</c:v>
                </c:pt>
                <c:pt idx="16">
                  <c:v>45.767085999999999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GSYH!$A$104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GSYH!$B$104:$R$104</c:f>
              <c:numCache>
                <c:formatCode>General</c:formatCode>
                <c:ptCount val="17"/>
                <c:pt idx="0">
                  <c:v>5.2013569999999998</c:v>
                </c:pt>
                <c:pt idx="1">
                  <c:v>5.8793189999999997</c:v>
                </c:pt>
                <c:pt idx="2">
                  <c:v>6.7216610000000001</c:v>
                </c:pt>
                <c:pt idx="3">
                  <c:v>7.3562700000000003</c:v>
                </c:pt>
                <c:pt idx="4">
                  <c:v>8.1488130000000005</c:v>
                </c:pt>
                <c:pt idx="5">
                  <c:v>8.4566239999999997</c:v>
                </c:pt>
                <c:pt idx="6">
                  <c:v>10.880212999999999</c:v>
                </c:pt>
                <c:pt idx="7">
                  <c:v>12.759632999999999</c:v>
                </c:pt>
                <c:pt idx="8">
                  <c:v>14.01721</c:v>
                </c:pt>
                <c:pt idx="9">
                  <c:v>16.275300000000001</c:v>
                </c:pt>
                <c:pt idx="10">
                  <c:v>17.955210999999998</c:v>
                </c:pt>
                <c:pt idx="11">
                  <c:v>21.270349</c:v>
                </c:pt>
                <c:pt idx="12">
                  <c:v>23.387165</c:v>
                </c:pt>
                <c:pt idx="13">
                  <c:v>27.959184</c:v>
                </c:pt>
                <c:pt idx="14">
                  <c:v>31.693746999999998</c:v>
                </c:pt>
                <c:pt idx="15">
                  <c:v>35.886211000000003</c:v>
                </c:pt>
                <c:pt idx="16">
                  <c:v>42.769537999999997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4435568"/>
        <c:axId val="1864437744"/>
      </c:scatterChart>
      <c:valAx>
        <c:axId val="186443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37744"/>
        <c:crosses val="autoZero"/>
        <c:crossBetween val="midCat"/>
      </c:valAx>
      <c:valAx>
        <c:axId val="1864437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355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'Kişi başına GSYH'!$A$102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GSYH'!$B$102:$R$102</c:f>
              <c:numCache>
                <c:formatCode>General</c:formatCode>
                <c:ptCount val="17"/>
                <c:pt idx="0">
                  <c:v>11.839365000000001</c:v>
                </c:pt>
                <c:pt idx="1">
                  <c:v>13.799884</c:v>
                </c:pt>
                <c:pt idx="2">
                  <c:v>15.910092000000001</c:v>
                </c:pt>
                <c:pt idx="3">
                  <c:v>17.808703999999999</c:v>
                </c:pt>
                <c:pt idx="4">
                  <c:v>19.914663999999998</c:v>
                </c:pt>
                <c:pt idx="5">
                  <c:v>20.44725</c:v>
                </c:pt>
                <c:pt idx="6">
                  <c:v>24.033702000000002</c:v>
                </c:pt>
                <c:pt idx="7">
                  <c:v>28.353287999999999</c:v>
                </c:pt>
                <c:pt idx="8">
                  <c:v>32.163446999999998</c:v>
                </c:pt>
                <c:pt idx="9">
                  <c:v>36.908828999999997</c:v>
                </c:pt>
                <c:pt idx="10">
                  <c:v>40.676800999999998</c:v>
                </c:pt>
                <c:pt idx="11">
                  <c:v>46.699385999999997</c:v>
                </c:pt>
                <c:pt idx="12">
                  <c:v>52.807198</c:v>
                </c:pt>
                <c:pt idx="13">
                  <c:v>61.022300999999999</c:v>
                </c:pt>
                <c:pt idx="14">
                  <c:v>70.271231</c:v>
                </c:pt>
                <c:pt idx="15">
                  <c:v>81.920045999999999</c:v>
                </c:pt>
                <c:pt idx="16">
                  <c:v>99.235669999999999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'Kişi başına GSYH'!$A$103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GSYH'!$B$103:$R$103</c:f>
              <c:numCache>
                <c:formatCode>General</c:formatCode>
                <c:ptCount val="17"/>
                <c:pt idx="0">
                  <c:v>8.2459340000000001</c:v>
                </c:pt>
                <c:pt idx="1">
                  <c:v>9.4227059999999998</c:v>
                </c:pt>
                <c:pt idx="2">
                  <c:v>11.175587</c:v>
                </c:pt>
                <c:pt idx="3">
                  <c:v>12.213036000000001</c:v>
                </c:pt>
                <c:pt idx="4">
                  <c:v>13.458118000000001</c:v>
                </c:pt>
                <c:pt idx="5">
                  <c:v>13.313098999999999</c:v>
                </c:pt>
                <c:pt idx="6">
                  <c:v>15.957447</c:v>
                </c:pt>
                <c:pt idx="7">
                  <c:v>20.031948</c:v>
                </c:pt>
                <c:pt idx="8">
                  <c:v>24.520146</c:v>
                </c:pt>
                <c:pt idx="9">
                  <c:v>29.901857</c:v>
                </c:pt>
                <c:pt idx="10">
                  <c:v>34.505859000000001</c:v>
                </c:pt>
                <c:pt idx="11">
                  <c:v>41.106824000000003</c:v>
                </c:pt>
                <c:pt idx="12">
                  <c:v>45.50235</c:v>
                </c:pt>
                <c:pt idx="13">
                  <c:v>54.805379000000002</c:v>
                </c:pt>
                <c:pt idx="14">
                  <c:v>67.402191000000002</c:v>
                </c:pt>
                <c:pt idx="15">
                  <c:v>76.814931999999999</c:v>
                </c:pt>
                <c:pt idx="16">
                  <c:v>99.273775999999998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'Kişi başına GSYH'!$A$104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GSYH'!$B$104:$R$104</c:f>
              <c:numCache>
                <c:formatCode>General</c:formatCode>
                <c:ptCount val="17"/>
                <c:pt idx="0">
                  <c:v>5.2463850000000001</c:v>
                </c:pt>
                <c:pt idx="1">
                  <c:v>6.0604230000000001</c:v>
                </c:pt>
                <c:pt idx="2">
                  <c:v>6.3277580000000002</c:v>
                </c:pt>
                <c:pt idx="3">
                  <c:v>7.3303390000000004</c:v>
                </c:pt>
                <c:pt idx="4">
                  <c:v>8.4779060000000008</c:v>
                </c:pt>
                <c:pt idx="5">
                  <c:v>8.8146459999999998</c:v>
                </c:pt>
                <c:pt idx="6">
                  <c:v>10.487429000000001</c:v>
                </c:pt>
                <c:pt idx="7">
                  <c:v>11.851364</c:v>
                </c:pt>
                <c:pt idx="8">
                  <c:v>12.88523</c:v>
                </c:pt>
                <c:pt idx="9">
                  <c:v>15.318073999999999</c:v>
                </c:pt>
                <c:pt idx="10">
                  <c:v>16.807292</c:v>
                </c:pt>
                <c:pt idx="11">
                  <c:v>19.969422000000002</c:v>
                </c:pt>
                <c:pt idx="12">
                  <c:v>22.358898</c:v>
                </c:pt>
                <c:pt idx="13">
                  <c:v>26.497395999999998</c:v>
                </c:pt>
                <c:pt idx="14">
                  <c:v>32.630465999999998</c:v>
                </c:pt>
                <c:pt idx="15">
                  <c:v>39.056021000000001</c:v>
                </c:pt>
                <c:pt idx="16">
                  <c:v>45.767085999999999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'Kişi başına GSYH'!$A$105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GSYH'!$B$105:$R$105</c:f>
              <c:numCache>
                <c:formatCode>General</c:formatCode>
                <c:ptCount val="17"/>
                <c:pt idx="0">
                  <c:v>5.2013569999999998</c:v>
                </c:pt>
                <c:pt idx="1">
                  <c:v>5.8793189999999997</c:v>
                </c:pt>
                <c:pt idx="2">
                  <c:v>6.7216610000000001</c:v>
                </c:pt>
                <c:pt idx="3">
                  <c:v>7.3562700000000003</c:v>
                </c:pt>
                <c:pt idx="4">
                  <c:v>8.1488130000000005</c:v>
                </c:pt>
                <c:pt idx="5">
                  <c:v>8.4566239999999997</c:v>
                </c:pt>
                <c:pt idx="6">
                  <c:v>10.880212999999999</c:v>
                </c:pt>
                <c:pt idx="7">
                  <c:v>12.759632999999999</c:v>
                </c:pt>
                <c:pt idx="8">
                  <c:v>14.01721</c:v>
                </c:pt>
                <c:pt idx="9">
                  <c:v>16.275300000000001</c:v>
                </c:pt>
                <c:pt idx="10">
                  <c:v>17.955210999999998</c:v>
                </c:pt>
                <c:pt idx="11">
                  <c:v>21.270349</c:v>
                </c:pt>
                <c:pt idx="12">
                  <c:v>23.387165</c:v>
                </c:pt>
                <c:pt idx="13">
                  <c:v>27.959184</c:v>
                </c:pt>
                <c:pt idx="14">
                  <c:v>31.693746999999998</c:v>
                </c:pt>
                <c:pt idx="15">
                  <c:v>35.886211000000003</c:v>
                </c:pt>
                <c:pt idx="16">
                  <c:v>42.769537999999997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4446992"/>
        <c:axId val="1864448624"/>
      </c:scatterChart>
      <c:valAx>
        <c:axId val="186444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48624"/>
        <c:crosses val="autoZero"/>
        <c:crossBetween val="midCat"/>
      </c:valAx>
      <c:valAx>
        <c:axId val="1864448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469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66995073891626"/>
          <c:y val="7.2009291521486649E-2"/>
          <c:w val="0.7857142857142857"/>
          <c:h val="0.85598141695702668"/>
        </c:manualLayout>
      </c:layout>
      <c:lineChart>
        <c:grouping val="standard"/>
        <c:varyColors val="0"/>
        <c:ser>
          <c:idx val="0"/>
          <c:order val="0"/>
          <c:spPr>
            <a:ln w="38100" algn="ctr">
              <a:solidFill>
                <a:srgbClr val="FF0000"/>
              </a:solidFill>
              <a:prstDash val="solid"/>
            </a:ln>
          </c:spPr>
          <c:marker>
            <c:symbol val="none"/>
          </c:marker>
          <c:val>
            <c:numRef>
              <c:f>Sheet1!$A$1:$AK$1</c:f>
              <c:numCache>
                <c:formatCode>General</c:formatCode>
                <c:ptCount val="37"/>
                <c:pt idx="0">
                  <c:v>12518.144233999999</c:v>
                </c:pt>
                <c:pt idx="1">
                  <c:v>11086.406447000001</c:v>
                </c:pt>
                <c:pt idx="2">
                  <c:v>12555.129950999999</c:v>
                </c:pt>
                <c:pt idx="3">
                  <c:v>11879.452323000001</c:v>
                </c:pt>
                <c:pt idx="4">
                  <c:v>12288.062236</c:v>
                </c:pt>
                <c:pt idx="5">
                  <c:v>10932.347299000001</c:v>
                </c:pt>
                <c:pt idx="6">
                  <c:v>11389.505301000001</c:v>
                </c:pt>
                <c:pt idx="7">
                  <c:v>8162.103341</c:v>
                </c:pt>
                <c:pt idx="8">
                  <c:v>8727.6585780000005</c:v>
                </c:pt>
                <c:pt idx="9">
                  <c:v>8286.2384550000006</c:v>
                </c:pt>
                <c:pt idx="10">
                  <c:v>8672.7977609999998</c:v>
                </c:pt>
                <c:pt idx="11">
                  <c:v>8677.7583090000007</c:v>
                </c:pt>
                <c:pt idx="12">
                  <c:v>7971.1147730000002</c:v>
                </c:pt>
                <c:pt idx="13">
                  <c:v>7746.6588019999999</c:v>
                </c:pt>
                <c:pt idx="14">
                  <c:v>9545.7041750000008</c:v>
                </c:pt>
                <c:pt idx="15">
                  <c:v>9159.5361499999999</c:v>
                </c:pt>
                <c:pt idx="16">
                  <c:v>9227.1027520000007</c:v>
                </c:pt>
                <c:pt idx="17">
                  <c:v>7954.9544519999999</c:v>
                </c:pt>
                <c:pt idx="18">
                  <c:v>10213.170021</c:v>
                </c:pt>
                <c:pt idx="19">
                  <c:v>7931.2505489999994</c:v>
                </c:pt>
                <c:pt idx="20">
                  <c:v>9107.3912939999991</c:v>
                </c:pt>
                <c:pt idx="21">
                  <c:v>9935.3671300000005</c:v>
                </c:pt>
                <c:pt idx="22">
                  <c:v>9863.6151719999998</c:v>
                </c:pt>
                <c:pt idx="23">
                  <c:v>10625.060663</c:v>
                </c:pt>
                <c:pt idx="24">
                  <c:v>10143.953722999999</c:v>
                </c:pt>
                <c:pt idx="25">
                  <c:v>9611.9327140000005</c:v>
                </c:pt>
                <c:pt idx="26">
                  <c:v>10652.757893999998</c:v>
                </c:pt>
                <c:pt idx="27">
                  <c:v>7348.6346859999994</c:v>
                </c:pt>
                <c:pt idx="28">
                  <c:v>7344.3375340000002</c:v>
                </c:pt>
                <c:pt idx="29">
                  <c:v>9539.4032850000003</c:v>
                </c:pt>
                <c:pt idx="30">
                  <c:v>10369.093965</c:v>
                </c:pt>
                <c:pt idx="31">
                  <c:v>11856.667111999999</c:v>
                </c:pt>
                <c:pt idx="32">
                  <c:v>12379.694507999999</c:v>
                </c:pt>
                <c:pt idx="33">
                  <c:v>12202.191469000001</c:v>
                </c:pt>
                <c:pt idx="34">
                  <c:v>12659.305628</c:v>
                </c:pt>
                <c:pt idx="35">
                  <c:v>12806.827684</c:v>
                </c:pt>
                <c:pt idx="36">
                  <c:v>9872.1402980000003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EFE-4A01-8526-3DD0244044EB}"/>
            </c:ext>
          </c:extLst>
        </c:ser>
        <c:ser>
          <c:idx val="1"/>
          <c:order val="1"/>
          <c:spPr>
            <a:ln w="38100" algn="ctr">
              <a:solidFill>
                <a:schemeClr val="accent2"/>
              </a:solidFill>
              <a:prstDash val="solid"/>
            </a:ln>
          </c:spPr>
          <c:marker>
            <c:symbol val="none"/>
          </c:marker>
          <c:val>
            <c:numRef>
              <c:f>Sheet1!$A$2:$AK$2</c:f>
              <c:numCache>
                <c:formatCode>General</c:formatCode>
                <c:ptCount val="37"/>
                <c:pt idx="0">
                  <c:v>6227.813247</c:v>
                </c:pt>
                <c:pt idx="1">
                  <c:v>6806.6033360000001</c:v>
                </c:pt>
                <c:pt idx="2">
                  <c:v>8221.3124019999996</c:v>
                </c:pt>
                <c:pt idx="3">
                  <c:v>7329.1330259999995</c:v>
                </c:pt>
                <c:pt idx="4">
                  <c:v>7469.304153</c:v>
                </c:pt>
                <c:pt idx="5">
                  <c:v>6768.4696709999998</c:v>
                </c:pt>
                <c:pt idx="6">
                  <c:v>7350.6794330000002</c:v>
                </c:pt>
                <c:pt idx="7">
                  <c:v>6711.191871</c:v>
                </c:pt>
                <c:pt idx="8">
                  <c:v>7737.4169819999997</c:v>
                </c:pt>
                <c:pt idx="9">
                  <c:v>8332.0741369999996</c:v>
                </c:pt>
                <c:pt idx="10">
                  <c:v>8091.9740710000005</c:v>
                </c:pt>
                <c:pt idx="11">
                  <c:v>7157.4984759999998</c:v>
                </c:pt>
                <c:pt idx="12">
                  <c:v>6640.7001870000004</c:v>
                </c:pt>
                <c:pt idx="13">
                  <c:v>6951.4403890000003</c:v>
                </c:pt>
                <c:pt idx="14">
                  <c:v>8163.5577439999997</c:v>
                </c:pt>
                <c:pt idx="15">
                  <c:v>7363.404716</c:v>
                </c:pt>
                <c:pt idx="16">
                  <c:v>8242.2638499999994</c:v>
                </c:pt>
                <c:pt idx="17">
                  <c:v>5848.9707490000001</c:v>
                </c:pt>
                <c:pt idx="18">
                  <c:v>8011.9797369999997</c:v>
                </c:pt>
                <c:pt idx="19">
                  <c:v>6806.2580880000005</c:v>
                </c:pt>
                <c:pt idx="20">
                  <c:v>7572.2556930000001</c:v>
                </c:pt>
                <c:pt idx="21">
                  <c:v>7937.4551509999992</c:v>
                </c:pt>
                <c:pt idx="22">
                  <c:v>7797.5856449999992</c:v>
                </c:pt>
                <c:pt idx="23">
                  <c:v>7491.76775</c:v>
                </c:pt>
                <c:pt idx="24">
                  <c:v>6914.7481200000002</c:v>
                </c:pt>
                <c:pt idx="25">
                  <c:v>7136.9642460000005</c:v>
                </c:pt>
                <c:pt idx="26">
                  <c:v>6599.6091539999998</c:v>
                </c:pt>
                <c:pt idx="27">
                  <c:v>4031.6929139999997</c:v>
                </c:pt>
                <c:pt idx="28">
                  <c:v>4954.1396320000003</c:v>
                </c:pt>
                <c:pt idx="29">
                  <c:v>6602.8276900000001</c:v>
                </c:pt>
                <c:pt idx="30">
                  <c:v>7347.6489900000006</c:v>
                </c:pt>
                <c:pt idx="31">
                  <c:v>6230.2726979999998</c:v>
                </c:pt>
                <c:pt idx="32">
                  <c:v>7971.0056320000003</c:v>
                </c:pt>
                <c:pt idx="33">
                  <c:v>8828.4096040000004</c:v>
                </c:pt>
                <c:pt idx="34">
                  <c:v>7890.4331030000003</c:v>
                </c:pt>
                <c:pt idx="35">
                  <c:v>8359.1192169999995</c:v>
                </c:pt>
                <c:pt idx="36">
                  <c:v>7165.2691430000004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EFE-4A01-8526-3DD024404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4442640"/>
        <c:axId val="1864448080"/>
      </c:lineChart>
      <c:catAx>
        <c:axId val="186444264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864448080"/>
        <c:crosses val="min"/>
        <c:auto val="0"/>
        <c:lblAlgn val="ctr"/>
        <c:lblOffset val="100"/>
        <c:noMultiLvlLbl val="0"/>
      </c:catAx>
      <c:valAx>
        <c:axId val="1864448080"/>
        <c:scaling>
          <c:orientation val="minMax"/>
          <c:max val="16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42640"/>
        <c:crosses val="min"/>
        <c:crossBetween val="midCat"/>
        <c:majorUnit val="40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Kahramanmaraş</a:t>
            </a:r>
            <a:r>
              <a:rPr lang="tr-TR" baseline="0"/>
              <a:t> </a:t>
            </a:r>
            <a:endParaRPr lang="tr-T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İthalat!$S$3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İthalat!$R$4:$R$68</c:f>
              <c:numCache>
                <c:formatCode>General</c:formatCode>
                <c:ptCount val="65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İthalat!$S$4:$S$68</c:f>
              <c:numCache>
                <c:formatCode>#,##0</c:formatCode>
                <c:ptCount val="65"/>
                <c:pt idx="0">
                  <c:v>72594</c:v>
                </c:pt>
                <c:pt idx="1">
                  <c:v>69221</c:v>
                </c:pt>
                <c:pt idx="2">
                  <c:v>80501</c:v>
                </c:pt>
                <c:pt idx="3">
                  <c:v>113647</c:v>
                </c:pt>
                <c:pt idx="4">
                  <c:v>122998</c:v>
                </c:pt>
                <c:pt idx="5">
                  <c:v>132834</c:v>
                </c:pt>
                <c:pt idx="6">
                  <c:v>125982</c:v>
                </c:pt>
                <c:pt idx="7">
                  <c:v>118501</c:v>
                </c:pt>
                <c:pt idx="8">
                  <c:v>119933</c:v>
                </c:pt>
                <c:pt idx="9">
                  <c:v>98677</c:v>
                </c:pt>
                <c:pt idx="10">
                  <c:v>165212</c:v>
                </c:pt>
                <c:pt idx="11" formatCode="General">
                  <c:v>83467.741999999998</c:v>
                </c:pt>
                <c:pt idx="12" formatCode="General">
                  <c:v>79052.432000000001</c:v>
                </c:pt>
                <c:pt idx="13" formatCode="General">
                  <c:v>87489.088000000003</c:v>
                </c:pt>
                <c:pt idx="14" formatCode="General">
                  <c:v>84672.68</c:v>
                </c:pt>
                <c:pt idx="15" formatCode="General">
                  <c:v>97189.607999999993</c:v>
                </c:pt>
                <c:pt idx="16" formatCode="General">
                  <c:v>71092.457999999999</c:v>
                </c:pt>
                <c:pt idx="17" formatCode="General">
                  <c:v>91749.585000000006</c:v>
                </c:pt>
                <c:pt idx="18" formatCode="General">
                  <c:v>108356.844</c:v>
                </c:pt>
                <c:pt idx="19" formatCode="General">
                  <c:v>83370.8</c:v>
                </c:pt>
                <c:pt idx="20" formatCode="General">
                  <c:v>62419.133999999998</c:v>
                </c:pt>
                <c:pt idx="21" formatCode="General">
                  <c:v>62092.614999999998</c:v>
                </c:pt>
                <c:pt idx="22" formatCode="General">
                  <c:v>71459.573000000004</c:v>
                </c:pt>
                <c:pt idx="23" formatCode="General">
                  <c:v>49272.85</c:v>
                </c:pt>
                <c:pt idx="24" formatCode="General">
                  <c:v>58402.773000000001</c:v>
                </c:pt>
                <c:pt idx="25" formatCode="General">
                  <c:v>81533.481</c:v>
                </c:pt>
                <c:pt idx="26" formatCode="General">
                  <c:v>103611.982</c:v>
                </c:pt>
                <c:pt idx="27" formatCode="General">
                  <c:v>132974.103</c:v>
                </c:pt>
                <c:pt idx="28" formatCode="General">
                  <c:v>70062.345000000001</c:v>
                </c:pt>
                <c:pt idx="29" formatCode="General">
                  <c:v>138256.93299999999</c:v>
                </c:pt>
                <c:pt idx="30" formatCode="General">
                  <c:v>112170.63</c:v>
                </c:pt>
                <c:pt idx="31" formatCode="General">
                  <c:v>103205.906</c:v>
                </c:pt>
                <c:pt idx="32" formatCode="General">
                  <c:v>98011.865000000005</c:v>
                </c:pt>
                <c:pt idx="33" formatCode="General">
                  <c:v>85913.754000000001</c:v>
                </c:pt>
                <c:pt idx="34" formatCode="General">
                  <c:v>100881.254</c:v>
                </c:pt>
                <c:pt idx="35" formatCode="General">
                  <c:v>95780.788</c:v>
                </c:pt>
                <c:pt idx="36" formatCode="General">
                  <c:v>89788.892999999996</c:v>
                </c:pt>
                <c:pt idx="37" formatCode="General">
                  <c:v>118705.69500000001</c:v>
                </c:pt>
                <c:pt idx="38" formatCode="General">
                  <c:v>114679.64</c:v>
                </c:pt>
                <c:pt idx="39" formatCode="General">
                  <c:v>156322.166</c:v>
                </c:pt>
                <c:pt idx="40" formatCode="General">
                  <c:v>118679.44100000001</c:v>
                </c:pt>
                <c:pt idx="41" formatCode="General">
                  <c:v>103435.37</c:v>
                </c:pt>
                <c:pt idx="42" formatCode="General">
                  <c:v>78617.520999999993</c:v>
                </c:pt>
                <c:pt idx="43" formatCode="General">
                  <c:v>58742.040999999997</c:v>
                </c:pt>
                <c:pt idx="44" formatCode="General">
                  <c:v>51996.457000000002</c:v>
                </c:pt>
                <c:pt idx="45" formatCode="General">
                  <c:v>73695.519</c:v>
                </c:pt>
                <c:pt idx="46" formatCode="General">
                  <c:v>65801.258000000002</c:v>
                </c:pt>
                <c:pt idx="47" formatCode="General">
                  <c:v>86344.429000000004</c:v>
                </c:pt>
                <c:pt idx="48" formatCode="General">
                  <c:v>101397.289</c:v>
                </c:pt>
                <c:pt idx="49" formatCode="General">
                  <c:v>119282.16800000001</c:v>
                </c:pt>
                <c:pt idx="50" formatCode="General">
                  <c:v>99289.919999999998</c:v>
                </c:pt>
                <c:pt idx="51" formatCode="General">
                  <c:v>158722.617</c:v>
                </c:pt>
                <c:pt idx="52" formatCode="General">
                  <c:v>128569.70699999999</c:v>
                </c:pt>
                <c:pt idx="53" formatCode="General">
                  <c:v>147257.05600000001</c:v>
                </c:pt>
                <c:pt idx="54" formatCode="General">
                  <c:v>109561.852</c:v>
                </c:pt>
                <c:pt idx="55" formatCode="General">
                  <c:v>99139.301999999996</c:v>
                </c:pt>
                <c:pt idx="56" formatCode="General">
                  <c:v>96302.512000000002</c:v>
                </c:pt>
                <c:pt idx="57" formatCode="General">
                  <c:v>98718.713000000003</c:v>
                </c:pt>
                <c:pt idx="58" formatCode="General">
                  <c:v>75916.263000000006</c:v>
                </c:pt>
                <c:pt idx="59" formatCode="General">
                  <c:v>78910.414000000004</c:v>
                </c:pt>
                <c:pt idx="60" formatCode="General">
                  <c:v>93747.320999999996</c:v>
                </c:pt>
                <c:pt idx="61" formatCode="General">
                  <c:v>109907.838</c:v>
                </c:pt>
                <c:pt idx="62" formatCode="General">
                  <c:v>111695.838</c:v>
                </c:pt>
                <c:pt idx="63" formatCode="General">
                  <c:v>114554.26300000001</c:v>
                </c:pt>
                <c:pt idx="64" formatCode="General">
                  <c:v>117230.213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İthalat!$T$3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İthalat!$R$4:$R$68</c:f>
              <c:numCache>
                <c:formatCode>General</c:formatCode>
                <c:ptCount val="65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İthalat!$T$4:$T$68</c:f>
              <c:numCache>
                <c:formatCode>#,##0</c:formatCode>
                <c:ptCount val="65"/>
                <c:pt idx="0">
                  <c:v>91187</c:v>
                </c:pt>
                <c:pt idx="1">
                  <c:v>90957</c:v>
                </c:pt>
                <c:pt idx="2">
                  <c:v>117351</c:v>
                </c:pt>
                <c:pt idx="3">
                  <c:v>112968</c:v>
                </c:pt>
                <c:pt idx="4">
                  <c:v>87754</c:v>
                </c:pt>
                <c:pt idx="5">
                  <c:v>110698</c:v>
                </c:pt>
                <c:pt idx="6">
                  <c:v>94054</c:v>
                </c:pt>
                <c:pt idx="7">
                  <c:v>114425</c:v>
                </c:pt>
                <c:pt idx="8">
                  <c:v>133294</c:v>
                </c:pt>
                <c:pt idx="9">
                  <c:v>118132</c:v>
                </c:pt>
                <c:pt idx="10">
                  <c:v>129987</c:v>
                </c:pt>
                <c:pt idx="11" formatCode="General">
                  <c:v>75781.183000000005</c:v>
                </c:pt>
                <c:pt idx="12" formatCode="General">
                  <c:v>71406.714000000007</c:v>
                </c:pt>
                <c:pt idx="13" formatCode="General">
                  <c:v>71653.331000000006</c:v>
                </c:pt>
                <c:pt idx="14" formatCode="General">
                  <c:v>42370.017</c:v>
                </c:pt>
                <c:pt idx="15" formatCode="General">
                  <c:v>48753.491999999998</c:v>
                </c:pt>
                <c:pt idx="16" formatCode="General">
                  <c:v>70609.337</c:v>
                </c:pt>
                <c:pt idx="17" formatCode="General">
                  <c:v>79158.356</c:v>
                </c:pt>
                <c:pt idx="18" formatCode="General">
                  <c:v>66179.759000000005</c:v>
                </c:pt>
                <c:pt idx="19" formatCode="General">
                  <c:v>81993.952000000005</c:v>
                </c:pt>
                <c:pt idx="20" formatCode="General">
                  <c:v>84226.717000000004</c:v>
                </c:pt>
                <c:pt idx="21" formatCode="General">
                  <c:v>75837.903999999995</c:v>
                </c:pt>
                <c:pt idx="22" formatCode="General">
                  <c:v>93377.838000000003</c:v>
                </c:pt>
                <c:pt idx="23" formatCode="General">
                  <c:v>77139.512000000002</c:v>
                </c:pt>
                <c:pt idx="24" formatCode="General">
                  <c:v>72589.922999999995</c:v>
                </c:pt>
                <c:pt idx="25" formatCode="General">
                  <c:v>80129.129000000001</c:v>
                </c:pt>
                <c:pt idx="26" formatCode="General">
                  <c:v>88193.668000000005</c:v>
                </c:pt>
                <c:pt idx="27" formatCode="General">
                  <c:v>85445.394</c:v>
                </c:pt>
                <c:pt idx="28" formatCode="General">
                  <c:v>65227.161999999997</c:v>
                </c:pt>
                <c:pt idx="29" formatCode="General">
                  <c:v>76931.873999999996</c:v>
                </c:pt>
                <c:pt idx="30" formatCode="General">
                  <c:v>62382.343999999997</c:v>
                </c:pt>
                <c:pt idx="31" formatCode="General">
                  <c:v>72812.25</c:v>
                </c:pt>
                <c:pt idx="32" formatCode="General">
                  <c:v>76589.024000000005</c:v>
                </c:pt>
                <c:pt idx="33" formatCode="General">
                  <c:v>71825.472999999998</c:v>
                </c:pt>
                <c:pt idx="34" formatCode="General">
                  <c:v>61483.118000000002</c:v>
                </c:pt>
                <c:pt idx="35" formatCode="General">
                  <c:v>86115.75</c:v>
                </c:pt>
                <c:pt idx="36" formatCode="General">
                  <c:v>89388.774000000005</c:v>
                </c:pt>
                <c:pt idx="37" formatCode="General">
                  <c:v>96980.817999999999</c:v>
                </c:pt>
                <c:pt idx="38" formatCode="General">
                  <c:v>84905.233999999997</c:v>
                </c:pt>
                <c:pt idx="39" formatCode="General">
                  <c:v>90209.862999999998</c:v>
                </c:pt>
                <c:pt idx="40" formatCode="General">
                  <c:v>73820.175000000003</c:v>
                </c:pt>
                <c:pt idx="41" formatCode="General">
                  <c:v>78208.441999999995</c:v>
                </c:pt>
                <c:pt idx="42" formatCode="General">
                  <c:v>69666.343999999997</c:v>
                </c:pt>
                <c:pt idx="43" formatCode="General">
                  <c:v>85110.817999999999</c:v>
                </c:pt>
                <c:pt idx="44" formatCode="General">
                  <c:v>82876.595000000001</c:v>
                </c:pt>
                <c:pt idx="45" formatCode="General">
                  <c:v>75195.232999999993</c:v>
                </c:pt>
                <c:pt idx="46" formatCode="General">
                  <c:v>66120.055999999997</c:v>
                </c:pt>
                <c:pt idx="47" formatCode="General">
                  <c:v>79874.137000000002</c:v>
                </c:pt>
                <c:pt idx="48" formatCode="General">
                  <c:v>77008.582999999999</c:v>
                </c:pt>
                <c:pt idx="49" formatCode="General">
                  <c:v>94913.922999999995</c:v>
                </c:pt>
                <c:pt idx="50" formatCode="General">
                  <c:v>77207.391000000003</c:v>
                </c:pt>
                <c:pt idx="51" formatCode="General">
                  <c:v>74072.962</c:v>
                </c:pt>
                <c:pt idx="52" formatCode="General">
                  <c:v>70995.259000000005</c:v>
                </c:pt>
                <c:pt idx="53" formatCode="General">
                  <c:v>70131.92</c:v>
                </c:pt>
                <c:pt idx="54" formatCode="General">
                  <c:v>73461.834000000003</c:v>
                </c:pt>
                <c:pt idx="55" formatCode="General">
                  <c:v>73003.648000000001</c:v>
                </c:pt>
                <c:pt idx="56" formatCode="General">
                  <c:v>81753.395000000004</c:v>
                </c:pt>
                <c:pt idx="57" formatCode="General">
                  <c:v>81406.209000000003</c:v>
                </c:pt>
                <c:pt idx="58" formatCode="General">
                  <c:v>81856.455000000002</c:v>
                </c:pt>
                <c:pt idx="59" formatCode="General">
                  <c:v>70601.301000000007</c:v>
                </c:pt>
                <c:pt idx="60" formatCode="General">
                  <c:v>72943.180999999997</c:v>
                </c:pt>
                <c:pt idx="61" formatCode="General">
                  <c:v>74926.521999999997</c:v>
                </c:pt>
                <c:pt idx="62" formatCode="General">
                  <c:v>70698.236999999994</c:v>
                </c:pt>
                <c:pt idx="63" formatCode="General">
                  <c:v>76724.914000000004</c:v>
                </c:pt>
                <c:pt idx="64" formatCode="General">
                  <c:v>78160.896999999997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4436112"/>
        <c:axId val="1864439376"/>
      </c:lineChart>
      <c:catAx>
        <c:axId val="186443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39376"/>
        <c:crosses val="autoZero"/>
        <c:auto val="1"/>
        <c:lblAlgn val="ctr"/>
        <c:lblOffset val="100"/>
        <c:noMultiLvlLbl val="0"/>
      </c:catAx>
      <c:valAx>
        <c:axId val="186443937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3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135087719298245"/>
          <c:y val="0.82144408445959494"/>
          <c:w val="0.46101140350877196"/>
          <c:h val="9.60157584541376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Şanlıurfa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İthalat!$K$5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İthalat!$J$6:$J$76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İthalat!$K$6:$K$76</c:f>
              <c:numCache>
                <c:formatCode>#,##0</c:formatCode>
                <c:ptCount val="71"/>
                <c:pt idx="0">
                  <c:v>30415</c:v>
                </c:pt>
                <c:pt idx="1">
                  <c:v>22859</c:v>
                </c:pt>
                <c:pt idx="2">
                  <c:v>27634</c:v>
                </c:pt>
                <c:pt idx="3">
                  <c:v>28141</c:v>
                </c:pt>
                <c:pt idx="4">
                  <c:v>33483</c:v>
                </c:pt>
                <c:pt idx="5">
                  <c:v>27810</c:v>
                </c:pt>
                <c:pt idx="6">
                  <c:v>30251</c:v>
                </c:pt>
                <c:pt idx="7">
                  <c:v>35406</c:v>
                </c:pt>
                <c:pt idx="8">
                  <c:v>24060</c:v>
                </c:pt>
                <c:pt idx="9">
                  <c:v>25543</c:v>
                </c:pt>
                <c:pt idx="10">
                  <c:v>38851</c:v>
                </c:pt>
                <c:pt idx="11" formatCode="General">
                  <c:v>26132.449000000001</c:v>
                </c:pt>
                <c:pt idx="12" formatCode="General">
                  <c:v>23260.016</c:v>
                </c:pt>
                <c:pt idx="13" formatCode="General">
                  <c:v>19165.621999999999</c:v>
                </c:pt>
                <c:pt idx="14" formatCode="General">
                  <c:v>22010.414000000001</c:v>
                </c:pt>
                <c:pt idx="15" formatCode="General">
                  <c:v>12279.57</c:v>
                </c:pt>
                <c:pt idx="16" formatCode="General">
                  <c:v>15540.305</c:v>
                </c:pt>
                <c:pt idx="17" formatCode="General">
                  <c:v>15984.73</c:v>
                </c:pt>
                <c:pt idx="18" formatCode="General">
                  <c:v>16468.349999999999</c:v>
                </c:pt>
                <c:pt idx="19" formatCode="General">
                  <c:v>18078.184000000001</c:v>
                </c:pt>
                <c:pt idx="20" formatCode="General">
                  <c:v>19395.131000000001</c:v>
                </c:pt>
                <c:pt idx="21" formatCode="General">
                  <c:v>22045.668000000001</c:v>
                </c:pt>
                <c:pt idx="22" formatCode="General">
                  <c:v>21162.167000000001</c:v>
                </c:pt>
                <c:pt idx="23" formatCode="General">
                  <c:v>11159.522000000001</c:v>
                </c:pt>
                <c:pt idx="24" formatCode="General">
                  <c:v>12139.757</c:v>
                </c:pt>
                <c:pt idx="25" formatCode="General">
                  <c:v>17654.437000000002</c:v>
                </c:pt>
                <c:pt idx="26" formatCode="General">
                  <c:v>18426.669000000002</c:v>
                </c:pt>
                <c:pt idx="27" formatCode="General">
                  <c:v>17166.098999999998</c:v>
                </c:pt>
                <c:pt idx="28" formatCode="General">
                  <c:v>12026.789000000001</c:v>
                </c:pt>
                <c:pt idx="29" formatCode="General">
                  <c:v>18279.985000000001</c:v>
                </c:pt>
                <c:pt idx="30" formatCode="General">
                  <c:v>19623.112000000001</c:v>
                </c:pt>
                <c:pt idx="31" formatCode="General">
                  <c:v>19283.816999999999</c:v>
                </c:pt>
                <c:pt idx="32" formatCode="General">
                  <c:v>15702.23</c:v>
                </c:pt>
                <c:pt idx="33" formatCode="General">
                  <c:v>17942.182000000001</c:v>
                </c:pt>
                <c:pt idx="34" formatCode="General">
                  <c:v>23613.532999999999</c:v>
                </c:pt>
                <c:pt idx="35" formatCode="General">
                  <c:v>15234.566000000001</c:v>
                </c:pt>
                <c:pt idx="36" formatCode="General">
                  <c:v>14057.775</c:v>
                </c:pt>
                <c:pt idx="37" formatCode="General">
                  <c:v>11671.349</c:v>
                </c:pt>
                <c:pt idx="38" formatCode="General">
                  <c:v>9263.0990000000002</c:v>
                </c:pt>
                <c:pt idx="39" formatCode="General">
                  <c:v>11733.674000000001</c:v>
                </c:pt>
                <c:pt idx="40" formatCode="General">
                  <c:v>9158.8539999999994</c:v>
                </c:pt>
                <c:pt idx="41" formatCode="General">
                  <c:v>18054.912</c:v>
                </c:pt>
                <c:pt idx="42" formatCode="General">
                  <c:v>23501.712</c:v>
                </c:pt>
                <c:pt idx="43" formatCode="General">
                  <c:v>12741.353999999999</c:v>
                </c:pt>
                <c:pt idx="44" formatCode="General">
                  <c:v>6680.3419999999996</c:v>
                </c:pt>
                <c:pt idx="45" formatCode="General">
                  <c:v>7469.1149999999998</c:v>
                </c:pt>
                <c:pt idx="46" formatCode="General">
                  <c:v>8967.48</c:v>
                </c:pt>
                <c:pt idx="47" formatCode="General">
                  <c:v>15418.534</c:v>
                </c:pt>
                <c:pt idx="48" formatCode="General">
                  <c:v>11603.380999999999</c:v>
                </c:pt>
                <c:pt idx="49" formatCode="General">
                  <c:v>13242.112999999999</c:v>
                </c:pt>
                <c:pt idx="50" formatCode="General">
                  <c:v>11314.632</c:v>
                </c:pt>
                <c:pt idx="51" formatCode="General">
                  <c:v>17178.041000000001</c:v>
                </c:pt>
                <c:pt idx="52" formatCode="General">
                  <c:v>19009.094000000001</c:v>
                </c:pt>
                <c:pt idx="53" formatCode="General">
                  <c:v>14070.603999999999</c:v>
                </c:pt>
                <c:pt idx="54" formatCode="General">
                  <c:v>17106.704000000002</c:v>
                </c:pt>
                <c:pt idx="55" formatCode="General">
                  <c:v>12699.377</c:v>
                </c:pt>
                <c:pt idx="56" formatCode="General">
                  <c:v>11905.985000000001</c:v>
                </c:pt>
                <c:pt idx="57" formatCode="General">
                  <c:v>8572.2919999999995</c:v>
                </c:pt>
                <c:pt idx="58" formatCode="General">
                  <c:v>10377.433000000001</c:v>
                </c:pt>
                <c:pt idx="59" formatCode="General">
                  <c:v>10302.599</c:v>
                </c:pt>
                <c:pt idx="60" formatCode="General">
                  <c:v>20201.278999999999</c:v>
                </c:pt>
                <c:pt idx="61" formatCode="General">
                  <c:v>13989.508</c:v>
                </c:pt>
                <c:pt idx="62" formatCode="General">
                  <c:v>12912.454</c:v>
                </c:pt>
                <c:pt idx="63" formatCode="General">
                  <c:v>13731.857</c:v>
                </c:pt>
                <c:pt idx="64" formatCode="General">
                  <c:v>16270.189</c:v>
                </c:pt>
                <c:pt idx="65" formatCode="General">
                  <c:v>7652.3130000000001</c:v>
                </c:pt>
                <c:pt idx="66" formatCode="General">
                  <c:v>7966.7560000000003</c:v>
                </c:pt>
                <c:pt idx="67" formatCode="General">
                  <c:v>13155.856</c:v>
                </c:pt>
                <c:pt idx="68" formatCode="General">
                  <c:v>7566.0290000000005</c:v>
                </c:pt>
                <c:pt idx="69" formatCode="General">
                  <c:v>9164.0210000000006</c:v>
                </c:pt>
                <c:pt idx="70" formatCode="General">
                  <c:v>8916.5529999999999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İthalat!$L$5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İthalat!$J$6:$J$76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İthalat!$L$6:$L$76</c:f>
              <c:numCache>
                <c:formatCode>#,##0</c:formatCode>
                <c:ptCount val="71"/>
                <c:pt idx="0">
                  <c:v>15410</c:v>
                </c:pt>
                <c:pt idx="1">
                  <c:v>18326</c:v>
                </c:pt>
                <c:pt idx="2">
                  <c:v>19691</c:v>
                </c:pt>
                <c:pt idx="3">
                  <c:v>18142</c:v>
                </c:pt>
                <c:pt idx="4">
                  <c:v>15847</c:v>
                </c:pt>
                <c:pt idx="5">
                  <c:v>15654</c:v>
                </c:pt>
                <c:pt idx="6">
                  <c:v>13135</c:v>
                </c:pt>
                <c:pt idx="7">
                  <c:v>13396</c:v>
                </c:pt>
                <c:pt idx="8">
                  <c:v>19584</c:v>
                </c:pt>
                <c:pt idx="9">
                  <c:v>18679</c:v>
                </c:pt>
                <c:pt idx="10">
                  <c:v>17133</c:v>
                </c:pt>
                <c:pt idx="11" formatCode="General">
                  <c:v>10986.225</c:v>
                </c:pt>
                <c:pt idx="12" formatCode="General">
                  <c:v>10022.175999999999</c:v>
                </c:pt>
                <c:pt idx="13" formatCode="General">
                  <c:v>10874.743</c:v>
                </c:pt>
                <c:pt idx="14" formatCode="General">
                  <c:v>9753.3029999999999</c:v>
                </c:pt>
                <c:pt idx="15" formatCode="General">
                  <c:v>11176.214</c:v>
                </c:pt>
                <c:pt idx="16" formatCode="General">
                  <c:v>15247.923000000001</c:v>
                </c:pt>
                <c:pt idx="17" formatCode="General">
                  <c:v>11634.825999999999</c:v>
                </c:pt>
                <c:pt idx="18" formatCode="General">
                  <c:v>10326.709999999999</c:v>
                </c:pt>
                <c:pt idx="19" formatCode="General">
                  <c:v>11351.531000000001</c:v>
                </c:pt>
                <c:pt idx="20" formatCode="General">
                  <c:v>18841.253000000001</c:v>
                </c:pt>
                <c:pt idx="21" formatCode="General">
                  <c:v>14203.733</c:v>
                </c:pt>
                <c:pt idx="22" formatCode="General">
                  <c:v>19145.89</c:v>
                </c:pt>
                <c:pt idx="23" formatCode="General">
                  <c:v>10327.514999999999</c:v>
                </c:pt>
                <c:pt idx="24" formatCode="General">
                  <c:v>10324.030000000001</c:v>
                </c:pt>
                <c:pt idx="25" formatCode="General">
                  <c:v>16466.707999999999</c:v>
                </c:pt>
                <c:pt idx="26" formatCode="General">
                  <c:v>12609.462</c:v>
                </c:pt>
                <c:pt idx="27" formatCode="General">
                  <c:v>15704.704</c:v>
                </c:pt>
                <c:pt idx="28" formatCode="General">
                  <c:v>6100.1790000000001</c:v>
                </c:pt>
                <c:pt idx="29" formatCode="General">
                  <c:v>12582.046</c:v>
                </c:pt>
                <c:pt idx="30" formatCode="General">
                  <c:v>10285.678</c:v>
                </c:pt>
                <c:pt idx="31" formatCode="General">
                  <c:v>13445.38</c:v>
                </c:pt>
                <c:pt idx="32" formatCode="General">
                  <c:v>15818.534</c:v>
                </c:pt>
                <c:pt idx="33" formatCode="General">
                  <c:v>17659.062000000002</c:v>
                </c:pt>
                <c:pt idx="34" formatCode="General">
                  <c:v>12550.161</c:v>
                </c:pt>
                <c:pt idx="35" formatCode="General">
                  <c:v>13272.41</c:v>
                </c:pt>
                <c:pt idx="36" formatCode="General">
                  <c:v>13100.379000000001</c:v>
                </c:pt>
                <c:pt idx="37" formatCode="General">
                  <c:v>11867.057000000001</c:v>
                </c:pt>
                <c:pt idx="38" formatCode="General">
                  <c:v>9846.6380000000008</c:v>
                </c:pt>
                <c:pt idx="39" formatCode="General">
                  <c:v>12488.884</c:v>
                </c:pt>
                <c:pt idx="40" formatCode="General">
                  <c:v>10167.083000000001</c:v>
                </c:pt>
                <c:pt idx="41" formatCode="General">
                  <c:v>11062.832</c:v>
                </c:pt>
                <c:pt idx="42" formatCode="General">
                  <c:v>13119.995000000001</c:v>
                </c:pt>
                <c:pt idx="43" formatCode="General">
                  <c:v>13846.312</c:v>
                </c:pt>
                <c:pt idx="44" formatCode="General">
                  <c:v>14940.272000000001</c:v>
                </c:pt>
                <c:pt idx="45" formatCode="General">
                  <c:v>15235.491</c:v>
                </c:pt>
                <c:pt idx="46" formatCode="General">
                  <c:v>11167.338</c:v>
                </c:pt>
                <c:pt idx="47" formatCode="General">
                  <c:v>13588.885</c:v>
                </c:pt>
                <c:pt idx="48" formatCode="General">
                  <c:v>13548.606</c:v>
                </c:pt>
                <c:pt idx="49" formatCode="General">
                  <c:v>15057.236000000001</c:v>
                </c:pt>
                <c:pt idx="50" formatCode="General">
                  <c:v>11583.8</c:v>
                </c:pt>
                <c:pt idx="51" formatCode="General">
                  <c:v>13590.353999999999</c:v>
                </c:pt>
                <c:pt idx="52" formatCode="General">
                  <c:v>9599.8539999999994</c:v>
                </c:pt>
                <c:pt idx="53" formatCode="General">
                  <c:v>8926.5959999999995</c:v>
                </c:pt>
                <c:pt idx="54" formatCode="General">
                  <c:v>10175.286</c:v>
                </c:pt>
                <c:pt idx="55" formatCode="General">
                  <c:v>9687.4969999999994</c:v>
                </c:pt>
                <c:pt idx="56" formatCode="General">
                  <c:v>11545.963</c:v>
                </c:pt>
                <c:pt idx="57" formatCode="General">
                  <c:v>10647.753000000001</c:v>
                </c:pt>
                <c:pt idx="58" formatCode="General">
                  <c:v>15557.098</c:v>
                </c:pt>
                <c:pt idx="59" formatCode="General">
                  <c:v>14336.877</c:v>
                </c:pt>
                <c:pt idx="60" formatCode="General">
                  <c:v>18349.136999999999</c:v>
                </c:pt>
                <c:pt idx="61" formatCode="General">
                  <c:v>20858.03</c:v>
                </c:pt>
                <c:pt idx="62" formatCode="General">
                  <c:v>22323.685000000001</c:v>
                </c:pt>
                <c:pt idx="63" formatCode="General">
                  <c:v>18292.447</c:v>
                </c:pt>
                <c:pt idx="64" formatCode="General">
                  <c:v>15934.891</c:v>
                </c:pt>
                <c:pt idx="65" formatCode="General">
                  <c:v>12064.168</c:v>
                </c:pt>
                <c:pt idx="66" formatCode="General">
                  <c:v>14073.624</c:v>
                </c:pt>
                <c:pt idx="67" formatCode="General">
                  <c:v>12017.234</c:v>
                </c:pt>
                <c:pt idx="68" formatCode="General">
                  <c:v>14958.246999999999</c:v>
                </c:pt>
                <c:pt idx="69" formatCode="General">
                  <c:v>12937.665000000001</c:v>
                </c:pt>
                <c:pt idx="70" formatCode="General">
                  <c:v>15478.535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4443728"/>
        <c:axId val="1864444272"/>
      </c:lineChart>
      <c:catAx>
        <c:axId val="186444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44272"/>
        <c:crosses val="autoZero"/>
        <c:auto val="1"/>
        <c:lblAlgn val="ctr"/>
        <c:lblOffset val="100"/>
        <c:noMultiLvlLbl val="0"/>
      </c:catAx>
      <c:valAx>
        <c:axId val="186444427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4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06432748538012"/>
          <c:y val="0.86086494252873558"/>
          <c:w val="0.44987105263157895"/>
          <c:h val="0.139135057471264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Gaziantep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90394817669068"/>
          <c:y val="0.20875000000000005"/>
          <c:w val="0.76796699614675823"/>
          <c:h val="0.58711447581146625"/>
        </c:manualLayout>
      </c:layout>
      <c:lineChart>
        <c:grouping val="standard"/>
        <c:varyColors val="0"/>
        <c:ser>
          <c:idx val="0"/>
          <c:order val="0"/>
          <c:tx>
            <c:strRef>
              <c:f>İthalat!$V$19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İthalat!$U$20:$U$90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İthalat!$V$20:$V$90</c:f>
              <c:numCache>
                <c:formatCode>#,##0</c:formatCode>
                <c:ptCount val="71"/>
                <c:pt idx="0">
                  <c:v>476452.42599999998</c:v>
                </c:pt>
                <c:pt idx="1">
                  <c:v>516583.06900000002</c:v>
                </c:pt>
                <c:pt idx="2">
                  <c:v>640735.37600000005</c:v>
                </c:pt>
                <c:pt idx="3">
                  <c:v>649599.55000000005</c:v>
                </c:pt>
                <c:pt idx="4">
                  <c:v>614600.11800000002</c:v>
                </c:pt>
                <c:pt idx="5">
                  <c:v>723854.56900000002</c:v>
                </c:pt>
                <c:pt idx="6">
                  <c:v>501641.92700000003</c:v>
                </c:pt>
                <c:pt idx="7">
                  <c:v>590415.61899999995</c:v>
                </c:pt>
                <c:pt idx="8">
                  <c:v>618127.27099999995</c:v>
                </c:pt>
                <c:pt idx="9">
                  <c:v>552811.75899999996</c:v>
                </c:pt>
                <c:pt idx="10">
                  <c:v>680918.58</c:v>
                </c:pt>
                <c:pt idx="11">
                  <c:v>421554.24800000002</c:v>
                </c:pt>
                <c:pt idx="12">
                  <c:v>414494.674</c:v>
                </c:pt>
                <c:pt idx="13">
                  <c:v>454263.26299999998</c:v>
                </c:pt>
                <c:pt idx="14">
                  <c:v>476400.19699999999</c:v>
                </c:pt>
                <c:pt idx="15">
                  <c:v>400618.16499999998</c:v>
                </c:pt>
                <c:pt idx="16">
                  <c:v>436266.74699999997</c:v>
                </c:pt>
                <c:pt idx="17">
                  <c:v>423341.05499999999</c:v>
                </c:pt>
                <c:pt idx="18">
                  <c:v>397728.45500000002</c:v>
                </c:pt>
                <c:pt idx="19">
                  <c:v>456525.50300000003</c:v>
                </c:pt>
                <c:pt idx="20">
                  <c:v>374937.45</c:v>
                </c:pt>
                <c:pt idx="21">
                  <c:v>457201.04599999997</c:v>
                </c:pt>
                <c:pt idx="22">
                  <c:v>563606.79099999997</c:v>
                </c:pt>
                <c:pt idx="23">
                  <c:v>378365.71500000003</c:v>
                </c:pt>
                <c:pt idx="24">
                  <c:v>387580.55200000003</c:v>
                </c:pt>
                <c:pt idx="25">
                  <c:v>445192.75199999998</c:v>
                </c:pt>
                <c:pt idx="26">
                  <c:v>458204.88400000002</c:v>
                </c:pt>
                <c:pt idx="27">
                  <c:v>484737.66899999999</c:v>
                </c:pt>
                <c:pt idx="28">
                  <c:v>405154.84100000001</c:v>
                </c:pt>
                <c:pt idx="29">
                  <c:v>458076.96</c:v>
                </c:pt>
                <c:pt idx="30">
                  <c:v>387718.66800000001</c:v>
                </c:pt>
                <c:pt idx="31">
                  <c:v>408985.538</c:v>
                </c:pt>
                <c:pt idx="32">
                  <c:v>397647.93400000001</c:v>
                </c:pt>
                <c:pt idx="33">
                  <c:v>407370.538</c:v>
                </c:pt>
                <c:pt idx="34">
                  <c:v>446596.33899999998</c:v>
                </c:pt>
                <c:pt idx="35">
                  <c:v>449038.14299999998</c:v>
                </c:pt>
                <c:pt idx="36">
                  <c:v>398149.27399999998</c:v>
                </c:pt>
                <c:pt idx="37">
                  <c:v>469912.76699999999</c:v>
                </c:pt>
                <c:pt idx="38">
                  <c:v>466167.86200000002</c:v>
                </c:pt>
                <c:pt idx="39">
                  <c:v>474112.35700000002</c:v>
                </c:pt>
                <c:pt idx="40">
                  <c:v>389094.33899999998</c:v>
                </c:pt>
                <c:pt idx="41">
                  <c:v>438281.973</c:v>
                </c:pt>
                <c:pt idx="42">
                  <c:v>361118.027</c:v>
                </c:pt>
                <c:pt idx="43">
                  <c:v>348878.484</c:v>
                </c:pt>
                <c:pt idx="44">
                  <c:v>399362.82799999998</c:v>
                </c:pt>
                <c:pt idx="45">
                  <c:v>333227.06</c:v>
                </c:pt>
                <c:pt idx="46">
                  <c:v>347132.658</c:v>
                </c:pt>
                <c:pt idx="47">
                  <c:v>390343.522</c:v>
                </c:pt>
                <c:pt idx="48">
                  <c:v>331726.13199999998</c:v>
                </c:pt>
                <c:pt idx="49">
                  <c:v>431250.62199999997</c:v>
                </c:pt>
                <c:pt idx="50">
                  <c:v>450003.73100000003</c:v>
                </c:pt>
                <c:pt idx="51">
                  <c:v>481484.24599999998</c:v>
                </c:pt>
                <c:pt idx="52">
                  <c:v>449135.97100000002</c:v>
                </c:pt>
                <c:pt idx="53">
                  <c:v>428282.90600000002</c:v>
                </c:pt>
                <c:pt idx="54">
                  <c:v>443232.87300000002</c:v>
                </c:pt>
                <c:pt idx="55">
                  <c:v>426534.10399999999</c:v>
                </c:pt>
                <c:pt idx="56">
                  <c:v>398921.41399999999</c:v>
                </c:pt>
                <c:pt idx="57">
                  <c:v>429903.37400000001</c:v>
                </c:pt>
                <c:pt idx="58">
                  <c:v>408004.10499999998</c:v>
                </c:pt>
                <c:pt idx="59">
                  <c:v>361787.61700000003</c:v>
                </c:pt>
                <c:pt idx="60">
                  <c:v>387343.88900000002</c:v>
                </c:pt>
                <c:pt idx="61">
                  <c:v>376893.19500000001</c:v>
                </c:pt>
                <c:pt idx="62">
                  <c:v>388531.36</c:v>
                </c:pt>
                <c:pt idx="63">
                  <c:v>379196.08299999998</c:v>
                </c:pt>
                <c:pt idx="64">
                  <c:v>391559.07900000003</c:v>
                </c:pt>
                <c:pt idx="65">
                  <c:v>352558.32199999999</c:v>
                </c:pt>
                <c:pt idx="66">
                  <c:v>373859.91600000003</c:v>
                </c:pt>
                <c:pt idx="67">
                  <c:v>337224.033</c:v>
                </c:pt>
                <c:pt idx="68">
                  <c:v>331218.80200000003</c:v>
                </c:pt>
                <c:pt idx="69">
                  <c:v>442070.38299999997</c:v>
                </c:pt>
                <c:pt idx="70">
                  <c:v>385115.02799999999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İthalat!$W$19</c:f>
              <c:strCache>
                <c:ptCount val="1"/>
                <c:pt idx="0">
                  <c:v>ihracat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İthalat!$U$20:$U$90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İthalat!$W$20:$W$90</c:f>
              <c:numCache>
                <c:formatCode>#,##0</c:formatCode>
                <c:ptCount val="71"/>
                <c:pt idx="0">
                  <c:v>657268.228</c:v>
                </c:pt>
                <c:pt idx="1">
                  <c:v>733424.93</c:v>
                </c:pt>
                <c:pt idx="2">
                  <c:v>856438.67700000003</c:v>
                </c:pt>
                <c:pt idx="3">
                  <c:v>858795.62300000002</c:v>
                </c:pt>
                <c:pt idx="4">
                  <c:v>718219.59400000004</c:v>
                </c:pt>
                <c:pt idx="5">
                  <c:v>883230.07400000002</c:v>
                </c:pt>
                <c:pt idx="6">
                  <c:v>700138.08499999996</c:v>
                </c:pt>
                <c:pt idx="7">
                  <c:v>855205.64500000002</c:v>
                </c:pt>
                <c:pt idx="8">
                  <c:v>898002.13800000004</c:v>
                </c:pt>
                <c:pt idx="9">
                  <c:v>871589.53399999999</c:v>
                </c:pt>
                <c:pt idx="10">
                  <c:v>885053.38500000001</c:v>
                </c:pt>
                <c:pt idx="11">
                  <c:v>640516.63800000004</c:v>
                </c:pt>
                <c:pt idx="12">
                  <c:v>650568.33100000001</c:v>
                </c:pt>
                <c:pt idx="13">
                  <c:v>617409.97699999996</c:v>
                </c:pt>
                <c:pt idx="14">
                  <c:v>497762.34299999999</c:v>
                </c:pt>
                <c:pt idx="15">
                  <c:v>500054.28</c:v>
                </c:pt>
                <c:pt idx="16">
                  <c:v>665282.16099999996</c:v>
                </c:pt>
                <c:pt idx="17">
                  <c:v>748540.77599999995</c:v>
                </c:pt>
                <c:pt idx="18">
                  <c:v>621005.50800000003</c:v>
                </c:pt>
                <c:pt idx="19">
                  <c:v>776731.91899999999</c:v>
                </c:pt>
                <c:pt idx="20">
                  <c:v>818150.65599999996</c:v>
                </c:pt>
                <c:pt idx="21">
                  <c:v>724874.02800000005</c:v>
                </c:pt>
                <c:pt idx="22">
                  <c:v>903926.87899999996</c:v>
                </c:pt>
                <c:pt idx="23">
                  <c:v>611151.75399999996</c:v>
                </c:pt>
                <c:pt idx="24">
                  <c:v>624175.41099999996</c:v>
                </c:pt>
                <c:pt idx="25">
                  <c:v>675605.18700000003</c:v>
                </c:pt>
                <c:pt idx="26">
                  <c:v>692662.728</c:v>
                </c:pt>
                <c:pt idx="27">
                  <c:v>709488.83499999996</c:v>
                </c:pt>
                <c:pt idx="28">
                  <c:v>447329.70799999998</c:v>
                </c:pt>
                <c:pt idx="29">
                  <c:v>685612.46499999997</c:v>
                </c:pt>
                <c:pt idx="30">
                  <c:v>582496.772</c:v>
                </c:pt>
                <c:pt idx="31">
                  <c:v>696482.63399999996</c:v>
                </c:pt>
                <c:pt idx="32">
                  <c:v>734835.81400000001</c:v>
                </c:pt>
                <c:pt idx="33">
                  <c:v>692978.38699999999</c:v>
                </c:pt>
                <c:pt idx="34">
                  <c:v>659052.34299999999</c:v>
                </c:pt>
                <c:pt idx="35">
                  <c:v>538155.92099999997</c:v>
                </c:pt>
                <c:pt idx="36">
                  <c:v>572351.80299999996</c:v>
                </c:pt>
                <c:pt idx="37">
                  <c:v>644877.09299999999</c:v>
                </c:pt>
                <c:pt idx="38">
                  <c:v>584131.55099999998</c:v>
                </c:pt>
                <c:pt idx="39">
                  <c:v>639495.05000000005</c:v>
                </c:pt>
                <c:pt idx="40">
                  <c:v>500236.30499999999</c:v>
                </c:pt>
                <c:pt idx="41">
                  <c:v>577572.40700000001</c:v>
                </c:pt>
                <c:pt idx="42">
                  <c:v>522869.28899999999</c:v>
                </c:pt>
                <c:pt idx="43">
                  <c:v>635062.30200000003</c:v>
                </c:pt>
                <c:pt idx="44">
                  <c:v>676632.946</c:v>
                </c:pt>
                <c:pt idx="45">
                  <c:v>689031.473</c:v>
                </c:pt>
                <c:pt idx="46">
                  <c:v>628534.72499999998</c:v>
                </c:pt>
                <c:pt idx="47">
                  <c:v>531557.94400000002</c:v>
                </c:pt>
                <c:pt idx="48">
                  <c:v>558472.81400000001</c:v>
                </c:pt>
                <c:pt idx="49">
                  <c:v>654347.15099999995</c:v>
                </c:pt>
                <c:pt idx="50">
                  <c:v>578896.08400000003</c:v>
                </c:pt>
                <c:pt idx="51">
                  <c:v>611782.38699999999</c:v>
                </c:pt>
                <c:pt idx="52">
                  <c:v>497954.245</c:v>
                </c:pt>
                <c:pt idx="53">
                  <c:v>508328.65500000003</c:v>
                </c:pt>
                <c:pt idx="54">
                  <c:v>628164.35900000005</c:v>
                </c:pt>
                <c:pt idx="55">
                  <c:v>546804.07400000002</c:v>
                </c:pt>
                <c:pt idx="56">
                  <c:v>631018.76399999997</c:v>
                </c:pt>
                <c:pt idx="57">
                  <c:v>612201.80700000003</c:v>
                </c:pt>
                <c:pt idx="58">
                  <c:v>630655.68599999999</c:v>
                </c:pt>
                <c:pt idx="59">
                  <c:v>453440.06300000002</c:v>
                </c:pt>
                <c:pt idx="60">
                  <c:v>591837.63500000001</c:v>
                </c:pt>
                <c:pt idx="61">
                  <c:v>628102.66599999997</c:v>
                </c:pt>
                <c:pt idx="62">
                  <c:v>584030.92099999997</c:v>
                </c:pt>
                <c:pt idx="63">
                  <c:v>572940.65700000001</c:v>
                </c:pt>
                <c:pt idx="64">
                  <c:v>620082.679</c:v>
                </c:pt>
                <c:pt idx="65">
                  <c:v>406493.72200000001</c:v>
                </c:pt>
                <c:pt idx="66">
                  <c:v>646351.01599999995</c:v>
                </c:pt>
                <c:pt idx="67">
                  <c:v>523150.07699999999</c:v>
                </c:pt>
                <c:pt idx="68">
                  <c:v>630193.48400000005</c:v>
                </c:pt>
                <c:pt idx="69">
                  <c:v>609085.76800000004</c:v>
                </c:pt>
                <c:pt idx="70">
                  <c:v>594870.22699999996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4438288"/>
        <c:axId val="1864445360"/>
      </c:lineChart>
      <c:catAx>
        <c:axId val="186443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45360"/>
        <c:crosses val="autoZero"/>
        <c:auto val="1"/>
        <c:lblAlgn val="ctr"/>
        <c:lblOffset val="100"/>
        <c:noMultiLvlLbl val="0"/>
      </c:catAx>
      <c:valAx>
        <c:axId val="186444536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3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914401756708287"/>
          <c:y val="0.91190084812534522"/>
          <c:w val="0.44813298137238966"/>
          <c:h val="8.8099151874654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Adana</a:t>
            </a:r>
          </a:p>
        </c:rich>
      </c:tx>
      <c:layout>
        <c:manualLayout>
          <c:xMode val="edge"/>
          <c:yMode val="edge"/>
          <c:x val="0.42796561555312362"/>
          <c:y val="0.14630083277779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İthalat!$Y$2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İthalat!$X$3:$X$73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İthalat!$Y$3:$Y$73</c:f>
              <c:numCache>
                <c:formatCode>#,##0</c:formatCode>
                <c:ptCount val="71"/>
                <c:pt idx="0">
                  <c:v>211893.12899999999</c:v>
                </c:pt>
                <c:pt idx="1">
                  <c:v>229929.67499999999</c:v>
                </c:pt>
                <c:pt idx="2">
                  <c:v>269893.79200000002</c:v>
                </c:pt>
                <c:pt idx="3">
                  <c:v>260229.72899999999</c:v>
                </c:pt>
                <c:pt idx="4">
                  <c:v>310004.44799999997</c:v>
                </c:pt>
                <c:pt idx="5">
                  <c:v>290193.85700000002</c:v>
                </c:pt>
                <c:pt idx="6">
                  <c:v>279103.55200000003</c:v>
                </c:pt>
                <c:pt idx="7">
                  <c:v>272057.77</c:v>
                </c:pt>
                <c:pt idx="8">
                  <c:v>375944.37</c:v>
                </c:pt>
                <c:pt idx="9">
                  <c:v>314523.022</c:v>
                </c:pt>
                <c:pt idx="10">
                  <c:v>443569.89899999998</c:v>
                </c:pt>
                <c:pt idx="11">
                  <c:v>170250.87100000001</c:v>
                </c:pt>
                <c:pt idx="12">
                  <c:v>166031.00099999999</c:v>
                </c:pt>
                <c:pt idx="13">
                  <c:v>197402.12100000001</c:v>
                </c:pt>
                <c:pt idx="14">
                  <c:v>150252.65100000001</c:v>
                </c:pt>
                <c:pt idx="15">
                  <c:v>179477.511</c:v>
                </c:pt>
                <c:pt idx="16">
                  <c:v>126030.413</c:v>
                </c:pt>
                <c:pt idx="17">
                  <c:v>178057.62599999999</c:v>
                </c:pt>
                <c:pt idx="18">
                  <c:v>160423.003</c:v>
                </c:pt>
                <c:pt idx="19">
                  <c:v>173195.74600000001</c:v>
                </c:pt>
                <c:pt idx="20">
                  <c:v>188693.06599999999</c:v>
                </c:pt>
                <c:pt idx="21">
                  <c:v>193949.53599999999</c:v>
                </c:pt>
                <c:pt idx="22">
                  <c:v>243354.106</c:v>
                </c:pt>
                <c:pt idx="23">
                  <c:v>136627.258</c:v>
                </c:pt>
                <c:pt idx="24">
                  <c:v>143367.79999999999</c:v>
                </c:pt>
                <c:pt idx="25">
                  <c:v>141583.96100000001</c:v>
                </c:pt>
                <c:pt idx="26">
                  <c:v>180716.552</c:v>
                </c:pt>
                <c:pt idx="27">
                  <c:v>211833.18599999999</c:v>
                </c:pt>
                <c:pt idx="28">
                  <c:v>164031.75399999999</c:v>
                </c:pt>
                <c:pt idx="29">
                  <c:v>220716.861</c:v>
                </c:pt>
                <c:pt idx="30">
                  <c:v>196385.693</c:v>
                </c:pt>
                <c:pt idx="31">
                  <c:v>136856.91099999999</c:v>
                </c:pt>
                <c:pt idx="32">
                  <c:v>178132.902</c:v>
                </c:pt>
                <c:pt idx="33">
                  <c:v>200444.51300000001</c:v>
                </c:pt>
                <c:pt idx="34">
                  <c:v>204036.4</c:v>
                </c:pt>
                <c:pt idx="35">
                  <c:v>210684.49900000001</c:v>
                </c:pt>
                <c:pt idx="36">
                  <c:v>178073.65100000001</c:v>
                </c:pt>
                <c:pt idx="37">
                  <c:v>198518.87599999999</c:v>
                </c:pt>
                <c:pt idx="38">
                  <c:v>189894.07800000001</c:v>
                </c:pt>
                <c:pt idx="39">
                  <c:v>183851.36300000001</c:v>
                </c:pt>
                <c:pt idx="40">
                  <c:v>205199.37599999999</c:v>
                </c:pt>
                <c:pt idx="41">
                  <c:v>189365.95199999999</c:v>
                </c:pt>
                <c:pt idx="42">
                  <c:v>135549.32699999999</c:v>
                </c:pt>
                <c:pt idx="43">
                  <c:v>169074.367</c:v>
                </c:pt>
                <c:pt idx="44">
                  <c:v>133573.49</c:v>
                </c:pt>
                <c:pt idx="45">
                  <c:v>144737.37599999999</c:v>
                </c:pt>
                <c:pt idx="46">
                  <c:v>123886.546</c:v>
                </c:pt>
                <c:pt idx="47">
                  <c:v>135230.65599999999</c:v>
                </c:pt>
                <c:pt idx="48">
                  <c:v>124304.018</c:v>
                </c:pt>
                <c:pt idx="49">
                  <c:v>152659.20800000001</c:v>
                </c:pt>
                <c:pt idx="50">
                  <c:v>152117.353</c:v>
                </c:pt>
                <c:pt idx="51">
                  <c:v>167707.10800000001</c:v>
                </c:pt>
                <c:pt idx="52">
                  <c:v>158491.96900000001</c:v>
                </c:pt>
                <c:pt idx="53">
                  <c:v>219653.16899999999</c:v>
                </c:pt>
                <c:pt idx="54">
                  <c:v>175238.44500000001</c:v>
                </c:pt>
                <c:pt idx="55">
                  <c:v>172856.38200000001</c:v>
                </c:pt>
                <c:pt idx="56">
                  <c:v>179381.14</c:v>
                </c:pt>
                <c:pt idx="57">
                  <c:v>154079.323</c:v>
                </c:pt>
                <c:pt idx="58">
                  <c:v>187912.09400000001</c:v>
                </c:pt>
                <c:pt idx="59">
                  <c:v>105624.717</c:v>
                </c:pt>
                <c:pt idx="60">
                  <c:v>146093.342</c:v>
                </c:pt>
                <c:pt idx="61">
                  <c:v>180107.65299999999</c:v>
                </c:pt>
                <c:pt idx="62">
                  <c:v>155035.82699999999</c:v>
                </c:pt>
                <c:pt idx="63">
                  <c:v>139992.74600000001</c:v>
                </c:pt>
                <c:pt idx="64">
                  <c:v>164860.64499999999</c:v>
                </c:pt>
                <c:pt idx="65">
                  <c:v>123193.178</c:v>
                </c:pt>
                <c:pt idx="66">
                  <c:v>165698.58600000001</c:v>
                </c:pt>
                <c:pt idx="67">
                  <c:v>126215.33100000001</c:v>
                </c:pt>
                <c:pt idx="68">
                  <c:v>111780.514</c:v>
                </c:pt>
                <c:pt idx="69">
                  <c:v>144066.16399999999</c:v>
                </c:pt>
                <c:pt idx="70">
                  <c:v>119679.932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İthalat!$Z$2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İthalat!$X$3:$X$73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İthalat!$Z$3:$Z$73</c:f>
              <c:numCache>
                <c:formatCode>#,##0</c:formatCode>
                <c:ptCount val="71"/>
                <c:pt idx="0">
                  <c:v>166667.48300000001</c:v>
                </c:pt>
                <c:pt idx="1">
                  <c:v>166898.07800000001</c:v>
                </c:pt>
                <c:pt idx="2">
                  <c:v>199320.557</c:v>
                </c:pt>
                <c:pt idx="3">
                  <c:v>188633.41399999999</c:v>
                </c:pt>
                <c:pt idx="4">
                  <c:v>180298.87100000001</c:v>
                </c:pt>
                <c:pt idx="5">
                  <c:v>209072.50099999999</c:v>
                </c:pt>
                <c:pt idx="6">
                  <c:v>180286.98199999999</c:v>
                </c:pt>
                <c:pt idx="7">
                  <c:v>209473.21299999999</c:v>
                </c:pt>
                <c:pt idx="8">
                  <c:v>218242.45600000001</c:v>
                </c:pt>
                <c:pt idx="9">
                  <c:v>235950.323</c:v>
                </c:pt>
                <c:pt idx="10">
                  <c:v>270158.81300000002</c:v>
                </c:pt>
                <c:pt idx="11">
                  <c:v>159981.628</c:v>
                </c:pt>
                <c:pt idx="12">
                  <c:v>155311.82800000001</c:v>
                </c:pt>
                <c:pt idx="13">
                  <c:v>152874.57500000001</c:v>
                </c:pt>
                <c:pt idx="14">
                  <c:v>113907.291</c:v>
                </c:pt>
                <c:pt idx="15">
                  <c:v>121849.68</c:v>
                </c:pt>
                <c:pt idx="16">
                  <c:v>171005.25099999999</c:v>
                </c:pt>
                <c:pt idx="17">
                  <c:v>162058.389</c:v>
                </c:pt>
                <c:pt idx="18">
                  <c:v>140851.755</c:v>
                </c:pt>
                <c:pt idx="19">
                  <c:v>156622.1</c:v>
                </c:pt>
                <c:pt idx="20">
                  <c:v>171018.076</c:v>
                </c:pt>
                <c:pt idx="21">
                  <c:v>172414.696</c:v>
                </c:pt>
                <c:pt idx="22">
                  <c:v>191184.79</c:v>
                </c:pt>
                <c:pt idx="23">
                  <c:v>161324.663</c:v>
                </c:pt>
                <c:pt idx="24">
                  <c:v>153507.71400000001</c:v>
                </c:pt>
                <c:pt idx="25">
                  <c:v>171413.08199999999</c:v>
                </c:pt>
                <c:pt idx="26">
                  <c:v>161510.856</c:v>
                </c:pt>
                <c:pt idx="27">
                  <c:v>181496.92800000001</c:v>
                </c:pt>
                <c:pt idx="28">
                  <c:v>120751.791</c:v>
                </c:pt>
                <c:pt idx="29">
                  <c:v>170232.005</c:v>
                </c:pt>
                <c:pt idx="30">
                  <c:v>140733.851</c:v>
                </c:pt>
                <c:pt idx="31">
                  <c:v>152237.01199999999</c:v>
                </c:pt>
                <c:pt idx="32">
                  <c:v>190415.17300000001</c:v>
                </c:pt>
                <c:pt idx="33">
                  <c:v>180019.924</c:v>
                </c:pt>
                <c:pt idx="34">
                  <c:v>164120.78899999999</c:v>
                </c:pt>
                <c:pt idx="35">
                  <c:v>152936.17000000001</c:v>
                </c:pt>
                <c:pt idx="36">
                  <c:v>145319.52299999999</c:v>
                </c:pt>
                <c:pt idx="37">
                  <c:v>181439.06200000001</c:v>
                </c:pt>
                <c:pt idx="38">
                  <c:v>158330.777</c:v>
                </c:pt>
                <c:pt idx="39">
                  <c:v>183246.55499999999</c:v>
                </c:pt>
                <c:pt idx="40">
                  <c:v>143050.42800000001</c:v>
                </c:pt>
                <c:pt idx="41">
                  <c:v>157492.35699999999</c:v>
                </c:pt>
                <c:pt idx="42">
                  <c:v>165794.128</c:v>
                </c:pt>
                <c:pt idx="43">
                  <c:v>155823.54199999999</c:v>
                </c:pt>
                <c:pt idx="44">
                  <c:v>195697.41899999999</c:v>
                </c:pt>
                <c:pt idx="45">
                  <c:v>194861.89600000001</c:v>
                </c:pt>
                <c:pt idx="46">
                  <c:v>183706.41699999999</c:v>
                </c:pt>
                <c:pt idx="47">
                  <c:v>131226.56200000001</c:v>
                </c:pt>
                <c:pt idx="48">
                  <c:v>125138.38800000001</c:v>
                </c:pt>
                <c:pt idx="49">
                  <c:v>150348.019</c:v>
                </c:pt>
                <c:pt idx="50">
                  <c:v>140035.32699999999</c:v>
                </c:pt>
                <c:pt idx="51">
                  <c:v>160413.28099999999</c:v>
                </c:pt>
                <c:pt idx="52">
                  <c:v>148557.92199999999</c:v>
                </c:pt>
                <c:pt idx="53">
                  <c:v>126923.179</c:v>
                </c:pt>
                <c:pt idx="54">
                  <c:v>174895.943</c:v>
                </c:pt>
                <c:pt idx="55">
                  <c:v>140682.60800000001</c:v>
                </c:pt>
                <c:pt idx="56">
                  <c:v>178162.557</c:v>
                </c:pt>
                <c:pt idx="57">
                  <c:v>186892.61199999999</c:v>
                </c:pt>
                <c:pt idx="58">
                  <c:v>173394.65</c:v>
                </c:pt>
                <c:pt idx="59">
                  <c:v>122226.553</c:v>
                </c:pt>
                <c:pt idx="60">
                  <c:v>124451.77499999999</c:v>
                </c:pt>
                <c:pt idx="61">
                  <c:v>138079.15299999999</c:v>
                </c:pt>
                <c:pt idx="62">
                  <c:v>133181.45000000001</c:v>
                </c:pt>
                <c:pt idx="63">
                  <c:v>134374.745</c:v>
                </c:pt>
                <c:pt idx="64">
                  <c:v>137389.546</c:v>
                </c:pt>
                <c:pt idx="65">
                  <c:v>96232.317999999999</c:v>
                </c:pt>
                <c:pt idx="66">
                  <c:v>129513.962</c:v>
                </c:pt>
                <c:pt idx="67">
                  <c:v>120848.158</c:v>
                </c:pt>
                <c:pt idx="68">
                  <c:v>144607.28200000001</c:v>
                </c:pt>
                <c:pt idx="69">
                  <c:v>159783.15299999999</c:v>
                </c:pt>
                <c:pt idx="70">
                  <c:v>157224.64000000001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4438832"/>
        <c:axId val="1864446448"/>
      </c:lineChart>
      <c:catAx>
        <c:axId val="186443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46448"/>
        <c:crosses val="autoZero"/>
        <c:auto val="1"/>
        <c:lblAlgn val="ctr"/>
        <c:lblOffset val="100"/>
        <c:noMultiLvlLbl val="0"/>
      </c:catAx>
      <c:valAx>
        <c:axId val="186444644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3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12925917806752"/>
          <c:y val="7.5661708045946519E-2"/>
          <c:w val="0.59276046507080316"/>
          <c:h val="0.67396784671706644"/>
        </c:manualLayout>
      </c:layout>
      <c:lineChart>
        <c:grouping val="standard"/>
        <c:varyColors val="0"/>
        <c:ser>
          <c:idx val="1"/>
          <c:order val="1"/>
          <c:tx>
            <c:strRef>
              <c:f>'4A İl'!$B$89</c:f>
              <c:strCache>
                <c:ptCount val="1"/>
                <c:pt idx="0">
                  <c:v>Kamu Çalışan Sayısı 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'4A İl'!$C$87:$FC$87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'4A İl'!$C$89:$FC$89</c:f>
              <c:numCache>
                <c:formatCode>#,##0</c:formatCode>
                <c:ptCount val="157"/>
                <c:pt idx="0">
                  <c:v>27551</c:v>
                </c:pt>
                <c:pt idx="1">
                  <c:v>27698</c:v>
                </c:pt>
                <c:pt idx="2">
                  <c:v>27776</c:v>
                </c:pt>
                <c:pt idx="3">
                  <c:v>27818</c:v>
                </c:pt>
                <c:pt idx="4">
                  <c:v>27874</c:v>
                </c:pt>
                <c:pt idx="5">
                  <c:v>32714</c:v>
                </c:pt>
                <c:pt idx="6">
                  <c:v>32566</c:v>
                </c:pt>
                <c:pt idx="7">
                  <c:v>32540</c:v>
                </c:pt>
                <c:pt idx="8">
                  <c:v>32590</c:v>
                </c:pt>
                <c:pt idx="9">
                  <c:v>32419</c:v>
                </c:pt>
                <c:pt idx="10">
                  <c:v>32109</c:v>
                </c:pt>
                <c:pt idx="11">
                  <c:v>32584</c:v>
                </c:pt>
                <c:pt idx="12">
                  <c:v>32861</c:v>
                </c:pt>
                <c:pt idx="13">
                  <c:v>32444</c:v>
                </c:pt>
                <c:pt idx="14">
                  <c:v>32562</c:v>
                </c:pt>
                <c:pt idx="15">
                  <c:v>32337</c:v>
                </c:pt>
                <c:pt idx="16">
                  <c:v>32597</c:v>
                </c:pt>
                <c:pt idx="17">
                  <c:v>32676</c:v>
                </c:pt>
                <c:pt idx="18">
                  <c:v>32505</c:v>
                </c:pt>
                <c:pt idx="19">
                  <c:v>32532</c:v>
                </c:pt>
                <c:pt idx="20">
                  <c:v>32844</c:v>
                </c:pt>
                <c:pt idx="21">
                  <c:v>33185</c:v>
                </c:pt>
                <c:pt idx="22">
                  <c:v>33242</c:v>
                </c:pt>
                <c:pt idx="23">
                  <c:v>33485</c:v>
                </c:pt>
                <c:pt idx="24">
                  <c:v>33758</c:v>
                </c:pt>
                <c:pt idx="25">
                  <c:v>34016</c:v>
                </c:pt>
                <c:pt idx="26">
                  <c:v>34116</c:v>
                </c:pt>
                <c:pt idx="27">
                  <c:v>34607</c:v>
                </c:pt>
                <c:pt idx="28">
                  <c:v>34739</c:v>
                </c:pt>
                <c:pt idx="29">
                  <c:v>34953</c:v>
                </c:pt>
                <c:pt idx="30">
                  <c:v>34858</c:v>
                </c:pt>
                <c:pt idx="31">
                  <c:v>34951</c:v>
                </c:pt>
                <c:pt idx="32">
                  <c:v>36073</c:v>
                </c:pt>
                <c:pt idx="33">
                  <c:v>36524</c:v>
                </c:pt>
                <c:pt idx="34">
                  <c:v>39069</c:v>
                </c:pt>
                <c:pt idx="35">
                  <c:v>39715</c:v>
                </c:pt>
                <c:pt idx="36">
                  <c:v>40386</c:v>
                </c:pt>
                <c:pt idx="37">
                  <c:v>39430</c:v>
                </c:pt>
                <c:pt idx="38">
                  <c:v>40048</c:v>
                </c:pt>
                <c:pt idx="39">
                  <c:v>40290</c:v>
                </c:pt>
                <c:pt idx="40">
                  <c:v>41134</c:v>
                </c:pt>
                <c:pt idx="41">
                  <c:v>41217</c:v>
                </c:pt>
                <c:pt idx="42">
                  <c:v>41027</c:v>
                </c:pt>
                <c:pt idx="43">
                  <c:v>41247</c:v>
                </c:pt>
                <c:pt idx="44">
                  <c:v>41549</c:v>
                </c:pt>
                <c:pt idx="45">
                  <c:v>41399</c:v>
                </c:pt>
                <c:pt idx="46">
                  <c:v>41788</c:v>
                </c:pt>
                <c:pt idx="47">
                  <c:v>42174</c:v>
                </c:pt>
                <c:pt idx="48">
                  <c:v>41220</c:v>
                </c:pt>
                <c:pt idx="49">
                  <c:v>38147</c:v>
                </c:pt>
                <c:pt idx="50">
                  <c:v>43353</c:v>
                </c:pt>
                <c:pt idx="51">
                  <c:v>42711</c:v>
                </c:pt>
                <c:pt idx="52">
                  <c:v>43465</c:v>
                </c:pt>
                <c:pt idx="53">
                  <c:v>43098</c:v>
                </c:pt>
                <c:pt idx="54">
                  <c:v>43047</c:v>
                </c:pt>
                <c:pt idx="55">
                  <c:v>43097</c:v>
                </c:pt>
                <c:pt idx="56">
                  <c:v>43300</c:v>
                </c:pt>
                <c:pt idx="57">
                  <c:v>43467</c:v>
                </c:pt>
                <c:pt idx="58">
                  <c:v>43193</c:v>
                </c:pt>
                <c:pt idx="59">
                  <c:v>44499</c:v>
                </c:pt>
                <c:pt idx="60">
                  <c:v>47337</c:v>
                </c:pt>
                <c:pt idx="61">
                  <c:v>40981</c:v>
                </c:pt>
                <c:pt idx="62">
                  <c:v>46127</c:v>
                </c:pt>
                <c:pt idx="63">
                  <c:v>46812</c:v>
                </c:pt>
                <c:pt idx="64">
                  <c:v>47211</c:v>
                </c:pt>
                <c:pt idx="65">
                  <c:v>47420</c:v>
                </c:pt>
                <c:pt idx="66">
                  <c:v>47311</c:v>
                </c:pt>
                <c:pt idx="67">
                  <c:v>47401</c:v>
                </c:pt>
                <c:pt idx="68">
                  <c:v>47404</c:v>
                </c:pt>
                <c:pt idx="69">
                  <c:v>47385</c:v>
                </c:pt>
                <c:pt idx="70">
                  <c:v>46625</c:v>
                </c:pt>
                <c:pt idx="71">
                  <c:v>47031</c:v>
                </c:pt>
                <c:pt idx="72">
                  <c:v>48790</c:v>
                </c:pt>
                <c:pt idx="73">
                  <c:v>49162</c:v>
                </c:pt>
                <c:pt idx="74">
                  <c:v>48966</c:v>
                </c:pt>
                <c:pt idx="75">
                  <c:v>49185</c:v>
                </c:pt>
                <c:pt idx="76">
                  <c:v>49103</c:v>
                </c:pt>
                <c:pt idx="77">
                  <c:v>49213</c:v>
                </c:pt>
                <c:pt idx="78">
                  <c:v>49269</c:v>
                </c:pt>
                <c:pt idx="79">
                  <c:v>49345</c:v>
                </c:pt>
                <c:pt idx="80">
                  <c:v>49592</c:v>
                </c:pt>
                <c:pt idx="81">
                  <c:v>49653</c:v>
                </c:pt>
                <c:pt idx="82">
                  <c:v>49788</c:v>
                </c:pt>
                <c:pt idx="83">
                  <c:v>49713</c:v>
                </c:pt>
                <c:pt idx="84">
                  <c:v>53046</c:v>
                </c:pt>
                <c:pt idx="85">
                  <c:v>51200</c:v>
                </c:pt>
                <c:pt idx="86">
                  <c:v>51976</c:v>
                </c:pt>
                <c:pt idx="87">
                  <c:v>51540</c:v>
                </c:pt>
                <c:pt idx="88">
                  <c:v>51687</c:v>
                </c:pt>
                <c:pt idx="89">
                  <c:v>51724</c:v>
                </c:pt>
                <c:pt idx="90">
                  <c:v>52536</c:v>
                </c:pt>
                <c:pt idx="91">
                  <c:v>52932</c:v>
                </c:pt>
                <c:pt idx="92">
                  <c:v>53588</c:v>
                </c:pt>
                <c:pt idx="93">
                  <c:v>53326</c:v>
                </c:pt>
                <c:pt idx="94">
                  <c:v>52968</c:v>
                </c:pt>
                <c:pt idx="95">
                  <c:v>53656</c:v>
                </c:pt>
                <c:pt idx="96">
                  <c:v>53361</c:v>
                </c:pt>
                <c:pt idx="97">
                  <c:v>53066</c:v>
                </c:pt>
                <c:pt idx="98">
                  <c:v>53250</c:v>
                </c:pt>
                <c:pt idx="99">
                  <c:v>53008</c:v>
                </c:pt>
                <c:pt idx="100">
                  <c:v>53322</c:v>
                </c:pt>
                <c:pt idx="101">
                  <c:v>53682</c:v>
                </c:pt>
                <c:pt idx="102">
                  <c:v>53671</c:v>
                </c:pt>
                <c:pt idx="103">
                  <c:v>53689</c:v>
                </c:pt>
                <c:pt idx="104">
                  <c:v>56767</c:v>
                </c:pt>
                <c:pt idx="105">
                  <c:v>53908</c:v>
                </c:pt>
                <c:pt idx="106">
                  <c:v>54134</c:v>
                </c:pt>
                <c:pt idx="107">
                  <c:v>53744</c:v>
                </c:pt>
                <c:pt idx="108">
                  <c:v>53534</c:v>
                </c:pt>
                <c:pt idx="109">
                  <c:v>53541</c:v>
                </c:pt>
                <c:pt idx="110">
                  <c:v>53543</c:v>
                </c:pt>
                <c:pt idx="111">
                  <c:v>53531</c:v>
                </c:pt>
                <c:pt idx="112">
                  <c:v>53454</c:v>
                </c:pt>
                <c:pt idx="113">
                  <c:v>53609</c:v>
                </c:pt>
                <c:pt idx="114">
                  <c:v>53588</c:v>
                </c:pt>
                <c:pt idx="115">
                  <c:v>54049</c:v>
                </c:pt>
                <c:pt idx="116">
                  <c:v>54378</c:v>
                </c:pt>
                <c:pt idx="117">
                  <c:v>54404</c:v>
                </c:pt>
                <c:pt idx="118">
                  <c:v>53985</c:v>
                </c:pt>
                <c:pt idx="119">
                  <c:v>53998</c:v>
                </c:pt>
                <c:pt idx="120">
                  <c:v>54326</c:v>
                </c:pt>
                <c:pt idx="121">
                  <c:v>54249</c:v>
                </c:pt>
                <c:pt idx="122">
                  <c:v>54399</c:v>
                </c:pt>
                <c:pt idx="123">
                  <c:v>54406</c:v>
                </c:pt>
                <c:pt idx="124">
                  <c:v>54781</c:v>
                </c:pt>
                <c:pt idx="125">
                  <c:v>54917</c:v>
                </c:pt>
                <c:pt idx="126">
                  <c:v>54894</c:v>
                </c:pt>
                <c:pt idx="127">
                  <c:v>54855</c:v>
                </c:pt>
                <c:pt idx="128">
                  <c:v>54876</c:v>
                </c:pt>
                <c:pt idx="129">
                  <c:v>54627</c:v>
                </c:pt>
                <c:pt idx="130">
                  <c:v>53923</c:v>
                </c:pt>
                <c:pt idx="131">
                  <c:v>53994</c:v>
                </c:pt>
                <c:pt idx="132">
                  <c:v>54444</c:v>
                </c:pt>
                <c:pt idx="133">
                  <c:v>54802</c:v>
                </c:pt>
                <c:pt idx="134">
                  <c:v>55429</c:v>
                </c:pt>
                <c:pt idx="135">
                  <c:v>55446</c:v>
                </c:pt>
                <c:pt idx="136">
                  <c:v>55735</c:v>
                </c:pt>
                <c:pt idx="137">
                  <c:v>55552</c:v>
                </c:pt>
                <c:pt idx="138">
                  <c:v>55849</c:v>
                </c:pt>
                <c:pt idx="139">
                  <c:v>56091</c:v>
                </c:pt>
                <c:pt idx="140">
                  <c:v>56268</c:v>
                </c:pt>
                <c:pt idx="141">
                  <c:v>56065</c:v>
                </c:pt>
                <c:pt idx="142">
                  <c:v>55882</c:v>
                </c:pt>
                <c:pt idx="143">
                  <c:v>55679</c:v>
                </c:pt>
                <c:pt idx="144">
                  <c:v>56278</c:v>
                </c:pt>
                <c:pt idx="145">
                  <c:v>56607</c:v>
                </c:pt>
                <c:pt idx="146">
                  <c:v>56706</c:v>
                </c:pt>
                <c:pt idx="147">
                  <c:v>56901</c:v>
                </c:pt>
                <c:pt idx="148" formatCode="#,##0;[Red]#,##0">
                  <c:v>56803</c:v>
                </c:pt>
                <c:pt idx="149">
                  <c:v>56814</c:v>
                </c:pt>
                <c:pt idx="150">
                  <c:v>56944</c:v>
                </c:pt>
                <c:pt idx="151">
                  <c:v>56945</c:v>
                </c:pt>
                <c:pt idx="152">
                  <c:v>56978</c:v>
                </c:pt>
                <c:pt idx="153">
                  <c:v>56610</c:v>
                </c:pt>
                <c:pt idx="154">
                  <c:v>56885</c:v>
                </c:pt>
                <c:pt idx="155">
                  <c:v>56209</c:v>
                </c:pt>
                <c:pt idx="156">
                  <c:v>56875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4433392"/>
        <c:axId val="1864433936"/>
      </c:lineChart>
      <c:lineChart>
        <c:grouping val="standard"/>
        <c:varyColors val="0"/>
        <c:ser>
          <c:idx val="0"/>
          <c:order val="0"/>
          <c:tx>
            <c:strRef>
              <c:f>'4A İl'!$B$88</c:f>
              <c:strCache>
                <c:ptCount val="1"/>
                <c:pt idx="0">
                  <c:v>Sigortalı Ücretli Sayısı </c:v>
                </c:pt>
              </c:strCache>
            </c:strRef>
          </c:tx>
          <c:spPr>
            <a:ln w="444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'4A İl'!$C$87:$FC$87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'4A İl'!$C$88:$FC$88</c:f>
              <c:numCache>
                <c:formatCode>#,##0</c:formatCode>
                <c:ptCount val="157"/>
                <c:pt idx="0">
                  <c:v>136776</c:v>
                </c:pt>
                <c:pt idx="1">
                  <c:v>137358</c:v>
                </c:pt>
                <c:pt idx="2">
                  <c:v>135454</c:v>
                </c:pt>
                <c:pt idx="3">
                  <c:v>130362</c:v>
                </c:pt>
                <c:pt idx="4">
                  <c:v>129624</c:v>
                </c:pt>
                <c:pt idx="5">
                  <c:v>131125</c:v>
                </c:pt>
                <c:pt idx="6">
                  <c:v>129202</c:v>
                </c:pt>
                <c:pt idx="7">
                  <c:v>130393</c:v>
                </c:pt>
                <c:pt idx="8">
                  <c:v>133013</c:v>
                </c:pt>
                <c:pt idx="9">
                  <c:v>133160</c:v>
                </c:pt>
                <c:pt idx="10">
                  <c:v>134435</c:v>
                </c:pt>
                <c:pt idx="11">
                  <c:v>136203</c:v>
                </c:pt>
                <c:pt idx="12">
                  <c:v>139164</c:v>
                </c:pt>
                <c:pt idx="13">
                  <c:v>140221</c:v>
                </c:pt>
                <c:pt idx="14">
                  <c:v>143045</c:v>
                </c:pt>
                <c:pt idx="15">
                  <c:v>142384</c:v>
                </c:pt>
                <c:pt idx="16">
                  <c:v>143694</c:v>
                </c:pt>
                <c:pt idx="17">
                  <c:v>147063</c:v>
                </c:pt>
                <c:pt idx="18">
                  <c:v>148937</c:v>
                </c:pt>
                <c:pt idx="19">
                  <c:v>151687</c:v>
                </c:pt>
                <c:pt idx="20">
                  <c:v>155428</c:v>
                </c:pt>
                <c:pt idx="21">
                  <c:v>157171</c:v>
                </c:pt>
                <c:pt idx="22">
                  <c:v>157416</c:v>
                </c:pt>
                <c:pt idx="23">
                  <c:v>158635</c:v>
                </c:pt>
                <c:pt idx="24">
                  <c:v>160716</c:v>
                </c:pt>
                <c:pt idx="25">
                  <c:v>161284</c:v>
                </c:pt>
                <c:pt idx="26">
                  <c:v>165257</c:v>
                </c:pt>
                <c:pt idx="27">
                  <c:v>165076</c:v>
                </c:pt>
                <c:pt idx="28">
                  <c:v>167643</c:v>
                </c:pt>
                <c:pt idx="29">
                  <c:v>173823</c:v>
                </c:pt>
                <c:pt idx="30">
                  <c:v>176674</c:v>
                </c:pt>
                <c:pt idx="31">
                  <c:v>179842</c:v>
                </c:pt>
                <c:pt idx="32">
                  <c:v>184867</c:v>
                </c:pt>
                <c:pt idx="33">
                  <c:v>183982</c:v>
                </c:pt>
                <c:pt idx="34">
                  <c:v>182512</c:v>
                </c:pt>
                <c:pt idx="35">
                  <c:v>188250</c:v>
                </c:pt>
                <c:pt idx="36">
                  <c:v>190244</c:v>
                </c:pt>
                <c:pt idx="37">
                  <c:v>192396</c:v>
                </c:pt>
                <c:pt idx="38">
                  <c:v>196633</c:v>
                </c:pt>
                <c:pt idx="39">
                  <c:v>198620</c:v>
                </c:pt>
                <c:pt idx="40">
                  <c:v>200263</c:v>
                </c:pt>
                <c:pt idx="41">
                  <c:v>207279</c:v>
                </c:pt>
                <c:pt idx="42">
                  <c:v>210810</c:v>
                </c:pt>
                <c:pt idx="43">
                  <c:v>214155</c:v>
                </c:pt>
                <c:pt idx="44">
                  <c:v>220012</c:v>
                </c:pt>
                <c:pt idx="45">
                  <c:v>221101</c:v>
                </c:pt>
                <c:pt idx="46">
                  <c:v>217982</c:v>
                </c:pt>
                <c:pt idx="47">
                  <c:v>226296</c:v>
                </c:pt>
                <c:pt idx="48">
                  <c:v>223004</c:v>
                </c:pt>
                <c:pt idx="49">
                  <c:v>231317</c:v>
                </c:pt>
                <c:pt idx="50">
                  <c:v>232089</c:v>
                </c:pt>
                <c:pt idx="51">
                  <c:v>235193</c:v>
                </c:pt>
                <c:pt idx="52">
                  <c:v>234730</c:v>
                </c:pt>
                <c:pt idx="53">
                  <c:v>241245</c:v>
                </c:pt>
                <c:pt idx="54">
                  <c:v>245534</c:v>
                </c:pt>
                <c:pt idx="55">
                  <c:v>247996</c:v>
                </c:pt>
                <c:pt idx="56">
                  <c:v>251633</c:v>
                </c:pt>
                <c:pt idx="57">
                  <c:v>252566</c:v>
                </c:pt>
                <c:pt idx="58">
                  <c:v>249877</c:v>
                </c:pt>
                <c:pt idx="59">
                  <c:v>254297</c:v>
                </c:pt>
                <c:pt idx="60">
                  <c:v>247073</c:v>
                </c:pt>
                <c:pt idx="61">
                  <c:v>252783</c:v>
                </c:pt>
                <c:pt idx="62">
                  <c:v>254107</c:v>
                </c:pt>
                <c:pt idx="63">
                  <c:v>256063</c:v>
                </c:pt>
                <c:pt idx="64">
                  <c:v>257598</c:v>
                </c:pt>
                <c:pt idx="65">
                  <c:v>260186</c:v>
                </c:pt>
                <c:pt idx="66">
                  <c:v>261357</c:v>
                </c:pt>
                <c:pt idx="67">
                  <c:v>261509</c:v>
                </c:pt>
                <c:pt idx="68">
                  <c:v>265002</c:v>
                </c:pt>
                <c:pt idx="69">
                  <c:v>256422</c:v>
                </c:pt>
                <c:pt idx="70">
                  <c:v>261515</c:v>
                </c:pt>
                <c:pt idx="71">
                  <c:v>266461</c:v>
                </c:pt>
                <c:pt idx="72">
                  <c:v>263985</c:v>
                </c:pt>
                <c:pt idx="73">
                  <c:v>267742</c:v>
                </c:pt>
                <c:pt idx="74">
                  <c:v>269316</c:v>
                </c:pt>
                <c:pt idx="75">
                  <c:v>264741</c:v>
                </c:pt>
                <c:pt idx="76">
                  <c:v>263807</c:v>
                </c:pt>
                <c:pt idx="77">
                  <c:v>265844</c:v>
                </c:pt>
                <c:pt idx="78">
                  <c:v>268766</c:v>
                </c:pt>
                <c:pt idx="79">
                  <c:v>271600</c:v>
                </c:pt>
                <c:pt idx="80">
                  <c:v>272897</c:v>
                </c:pt>
                <c:pt idx="81">
                  <c:v>267225</c:v>
                </c:pt>
                <c:pt idx="82">
                  <c:v>269468</c:v>
                </c:pt>
                <c:pt idx="83">
                  <c:v>265484</c:v>
                </c:pt>
                <c:pt idx="84">
                  <c:v>272203</c:v>
                </c:pt>
                <c:pt idx="85">
                  <c:v>272731</c:v>
                </c:pt>
                <c:pt idx="86">
                  <c:v>271807</c:v>
                </c:pt>
                <c:pt idx="87">
                  <c:v>263394</c:v>
                </c:pt>
                <c:pt idx="88">
                  <c:v>265830</c:v>
                </c:pt>
                <c:pt idx="89">
                  <c:v>267561</c:v>
                </c:pt>
                <c:pt idx="90">
                  <c:v>269268</c:v>
                </c:pt>
                <c:pt idx="91">
                  <c:v>269946</c:v>
                </c:pt>
                <c:pt idx="92">
                  <c:v>267257</c:v>
                </c:pt>
                <c:pt idx="93">
                  <c:v>262059</c:v>
                </c:pt>
                <c:pt idx="94">
                  <c:v>261423</c:v>
                </c:pt>
                <c:pt idx="95">
                  <c:v>262109</c:v>
                </c:pt>
                <c:pt idx="96">
                  <c:v>268629</c:v>
                </c:pt>
                <c:pt idx="97">
                  <c:v>269026</c:v>
                </c:pt>
                <c:pt idx="98">
                  <c:v>267027</c:v>
                </c:pt>
                <c:pt idx="99">
                  <c:v>259179</c:v>
                </c:pt>
                <c:pt idx="100">
                  <c:v>259683</c:v>
                </c:pt>
                <c:pt idx="101">
                  <c:v>267604</c:v>
                </c:pt>
                <c:pt idx="102">
                  <c:v>272627</c:v>
                </c:pt>
                <c:pt idx="103">
                  <c:v>274440</c:v>
                </c:pt>
                <c:pt idx="104">
                  <c:v>272014</c:v>
                </c:pt>
                <c:pt idx="105">
                  <c:v>275960</c:v>
                </c:pt>
                <c:pt idx="106">
                  <c:v>276958</c:v>
                </c:pt>
                <c:pt idx="107">
                  <c:v>286240</c:v>
                </c:pt>
                <c:pt idx="108">
                  <c:v>291451</c:v>
                </c:pt>
                <c:pt idx="109">
                  <c:v>293115</c:v>
                </c:pt>
                <c:pt idx="110">
                  <c:v>295467</c:v>
                </c:pt>
                <c:pt idx="111">
                  <c:v>291657</c:v>
                </c:pt>
                <c:pt idx="112">
                  <c:v>291337</c:v>
                </c:pt>
                <c:pt idx="113">
                  <c:v>293917</c:v>
                </c:pt>
                <c:pt idx="114">
                  <c:v>294647</c:v>
                </c:pt>
                <c:pt idx="115">
                  <c:v>295502</c:v>
                </c:pt>
                <c:pt idx="116">
                  <c:v>289747</c:v>
                </c:pt>
                <c:pt idx="117">
                  <c:v>290043</c:v>
                </c:pt>
                <c:pt idx="118">
                  <c:v>287340</c:v>
                </c:pt>
                <c:pt idx="119">
                  <c:v>294987</c:v>
                </c:pt>
                <c:pt idx="120">
                  <c:v>296261</c:v>
                </c:pt>
                <c:pt idx="121">
                  <c:v>295570</c:v>
                </c:pt>
                <c:pt idx="122">
                  <c:v>292283</c:v>
                </c:pt>
                <c:pt idx="123">
                  <c:v>285913</c:v>
                </c:pt>
                <c:pt idx="124">
                  <c:v>288247</c:v>
                </c:pt>
                <c:pt idx="125">
                  <c:v>291765</c:v>
                </c:pt>
                <c:pt idx="126">
                  <c:v>294445</c:v>
                </c:pt>
                <c:pt idx="127">
                  <c:v>292398</c:v>
                </c:pt>
                <c:pt idx="128">
                  <c:v>288767</c:v>
                </c:pt>
                <c:pt idx="129">
                  <c:v>284920</c:v>
                </c:pt>
                <c:pt idx="130">
                  <c:v>283796</c:v>
                </c:pt>
                <c:pt idx="131">
                  <c:v>290303</c:v>
                </c:pt>
                <c:pt idx="132">
                  <c:v>296181</c:v>
                </c:pt>
                <c:pt idx="133">
                  <c:v>297317</c:v>
                </c:pt>
                <c:pt idx="134">
                  <c:v>299808</c:v>
                </c:pt>
                <c:pt idx="135">
                  <c:v>298398</c:v>
                </c:pt>
                <c:pt idx="136">
                  <c:v>300977</c:v>
                </c:pt>
                <c:pt idx="137">
                  <c:v>304069</c:v>
                </c:pt>
                <c:pt idx="138">
                  <c:v>296372</c:v>
                </c:pt>
                <c:pt idx="139">
                  <c:v>297839</c:v>
                </c:pt>
                <c:pt idx="140">
                  <c:v>310898</c:v>
                </c:pt>
                <c:pt idx="141">
                  <c:v>308158</c:v>
                </c:pt>
                <c:pt idx="142">
                  <c:v>315378</c:v>
                </c:pt>
                <c:pt idx="143">
                  <c:v>321032</c:v>
                </c:pt>
                <c:pt idx="144">
                  <c:v>332561</c:v>
                </c:pt>
                <c:pt idx="145">
                  <c:v>329913</c:v>
                </c:pt>
                <c:pt idx="146">
                  <c:v>334977</c:v>
                </c:pt>
                <c:pt idx="147">
                  <c:v>334057</c:v>
                </c:pt>
                <c:pt idx="148">
                  <c:v>336960</c:v>
                </c:pt>
                <c:pt idx="149">
                  <c:v>343419</c:v>
                </c:pt>
                <c:pt idx="150">
                  <c:v>350439</c:v>
                </c:pt>
                <c:pt idx="151">
                  <c:v>350363</c:v>
                </c:pt>
                <c:pt idx="152">
                  <c:v>351466</c:v>
                </c:pt>
                <c:pt idx="153">
                  <c:v>347742</c:v>
                </c:pt>
                <c:pt idx="154">
                  <c:v>352513</c:v>
                </c:pt>
                <c:pt idx="155">
                  <c:v>356447</c:v>
                </c:pt>
                <c:pt idx="156">
                  <c:v>357484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7056656"/>
        <c:axId val="1877061008"/>
      </c:lineChart>
      <c:dateAx>
        <c:axId val="186443339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33936"/>
        <c:crosses val="autoZero"/>
        <c:auto val="1"/>
        <c:lblOffset val="100"/>
        <c:baseTimeUnit val="months"/>
      </c:dateAx>
      <c:valAx>
        <c:axId val="1864433936"/>
        <c:scaling>
          <c:orientation val="minMax"/>
          <c:max val="40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baseline="0" dirty="0"/>
                  <a:t>  </a:t>
                </a:r>
                <a:r>
                  <a:rPr lang="tr-TR" sz="800" baseline="0" dirty="0" err="1"/>
                  <a:t>SigortalıÜcretli</a:t>
                </a:r>
                <a:r>
                  <a:rPr lang="tr-TR" sz="800" baseline="0" dirty="0"/>
                  <a:t> Sayıs</a:t>
                </a:r>
                <a:r>
                  <a:rPr lang="tr-TR" sz="800" dirty="0"/>
                  <a:t>ı</a:t>
                </a:r>
              </a:p>
            </c:rich>
          </c:tx>
          <c:layout>
            <c:manualLayout>
              <c:xMode val="edge"/>
              <c:yMode val="edge"/>
              <c:x val="6.4293931096407367E-2"/>
              <c:y val="0.278086949131485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33392"/>
        <c:crosses val="autoZero"/>
        <c:crossBetween val="between"/>
      </c:valAx>
      <c:valAx>
        <c:axId val="187706100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800"/>
                  <a:t>kamu</a:t>
                </a:r>
                <a:r>
                  <a:rPr lang="tr-TR" sz="800" baseline="0"/>
                  <a:t> Çalışan Sayısı </a:t>
                </a:r>
                <a:r>
                  <a:rPr lang="tr-TR" sz="800"/>
                  <a:t>ı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6656"/>
        <c:crosses val="max"/>
        <c:crossBetween val="between"/>
      </c:valAx>
      <c:dateAx>
        <c:axId val="187705665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877061008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833815063126"/>
          <c:y val="3.9586062157847386E-2"/>
          <c:w val="0.59975410671644946"/>
          <c:h val="0.77638319518126431"/>
        </c:manualLayout>
      </c:layout>
      <c:lineChart>
        <c:grouping val="standard"/>
        <c:varyColors val="0"/>
        <c:ser>
          <c:idx val="1"/>
          <c:order val="1"/>
          <c:tx>
            <c:strRef>
              <c:f>'4B Esnaf'!$B$90</c:f>
              <c:strCache>
                <c:ptCount val="1"/>
                <c:pt idx="0">
                  <c:v>Çiftçi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'4B Esnaf'!$C$88:$FC$88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'4B Esnaf'!$C$90:$FC$90</c:f>
              <c:numCache>
                <c:formatCode>#,##0</c:formatCode>
                <c:ptCount val="157"/>
                <c:pt idx="0">
                  <c:v>17667</c:v>
                </c:pt>
                <c:pt idx="1">
                  <c:v>17807</c:v>
                </c:pt>
                <c:pt idx="2">
                  <c:v>17844</c:v>
                </c:pt>
                <c:pt idx="3">
                  <c:v>18298</c:v>
                </c:pt>
                <c:pt idx="4">
                  <c:v>18463</c:v>
                </c:pt>
                <c:pt idx="5">
                  <c:v>18703</c:v>
                </c:pt>
                <c:pt idx="6">
                  <c:v>18816</c:v>
                </c:pt>
                <c:pt idx="7">
                  <c:v>18986</c:v>
                </c:pt>
                <c:pt idx="8">
                  <c:v>19348</c:v>
                </c:pt>
                <c:pt idx="9">
                  <c:v>16204</c:v>
                </c:pt>
                <c:pt idx="10">
                  <c:v>16404</c:v>
                </c:pt>
                <c:pt idx="11">
                  <c:v>16661</c:v>
                </c:pt>
                <c:pt idx="12">
                  <c:v>16920</c:v>
                </c:pt>
                <c:pt idx="13">
                  <c:v>16949</c:v>
                </c:pt>
                <c:pt idx="14">
                  <c:v>14586</c:v>
                </c:pt>
                <c:pt idx="15">
                  <c:v>15162</c:v>
                </c:pt>
                <c:pt idx="16">
                  <c:v>15737</c:v>
                </c:pt>
                <c:pt idx="17">
                  <c:v>16213</c:v>
                </c:pt>
                <c:pt idx="18">
                  <c:v>16519</c:v>
                </c:pt>
                <c:pt idx="19">
                  <c:v>16606</c:v>
                </c:pt>
                <c:pt idx="20">
                  <c:v>16868</c:v>
                </c:pt>
                <c:pt idx="21">
                  <c:v>17634</c:v>
                </c:pt>
                <c:pt idx="22">
                  <c:v>17994</c:v>
                </c:pt>
                <c:pt idx="23">
                  <c:v>18741</c:v>
                </c:pt>
                <c:pt idx="24">
                  <c:v>18686</c:v>
                </c:pt>
                <c:pt idx="25">
                  <c:v>18728</c:v>
                </c:pt>
                <c:pt idx="26">
                  <c:v>18882</c:v>
                </c:pt>
                <c:pt idx="27">
                  <c:v>19096</c:v>
                </c:pt>
                <c:pt idx="28">
                  <c:v>21525</c:v>
                </c:pt>
                <c:pt idx="29">
                  <c:v>19585</c:v>
                </c:pt>
                <c:pt idx="30">
                  <c:v>20167</c:v>
                </c:pt>
                <c:pt idx="31">
                  <c:v>20292</c:v>
                </c:pt>
                <c:pt idx="32">
                  <c:v>19959</c:v>
                </c:pt>
                <c:pt idx="33">
                  <c:v>19933</c:v>
                </c:pt>
                <c:pt idx="34">
                  <c:v>19848</c:v>
                </c:pt>
                <c:pt idx="35">
                  <c:v>19598</c:v>
                </c:pt>
                <c:pt idx="36">
                  <c:v>19673</c:v>
                </c:pt>
                <c:pt idx="37">
                  <c:v>19648</c:v>
                </c:pt>
                <c:pt idx="38">
                  <c:v>19333</c:v>
                </c:pt>
                <c:pt idx="39">
                  <c:v>19608</c:v>
                </c:pt>
                <c:pt idx="40">
                  <c:v>19868</c:v>
                </c:pt>
                <c:pt idx="41">
                  <c:v>19845</c:v>
                </c:pt>
                <c:pt idx="42">
                  <c:v>19746</c:v>
                </c:pt>
                <c:pt idx="43">
                  <c:v>19839</c:v>
                </c:pt>
                <c:pt idx="44">
                  <c:v>19850</c:v>
                </c:pt>
                <c:pt idx="45">
                  <c:v>19898</c:v>
                </c:pt>
                <c:pt idx="46">
                  <c:v>19212</c:v>
                </c:pt>
                <c:pt idx="47">
                  <c:v>19971</c:v>
                </c:pt>
                <c:pt idx="48">
                  <c:v>20586</c:v>
                </c:pt>
                <c:pt idx="49">
                  <c:v>20405</c:v>
                </c:pt>
                <c:pt idx="50">
                  <c:v>20258</c:v>
                </c:pt>
                <c:pt idx="51">
                  <c:v>20143</c:v>
                </c:pt>
                <c:pt idx="52">
                  <c:v>20006</c:v>
                </c:pt>
                <c:pt idx="53">
                  <c:v>19911</c:v>
                </c:pt>
                <c:pt idx="54">
                  <c:v>19840</c:v>
                </c:pt>
                <c:pt idx="55">
                  <c:v>19770</c:v>
                </c:pt>
                <c:pt idx="56">
                  <c:v>19639</c:v>
                </c:pt>
                <c:pt idx="57">
                  <c:v>19508</c:v>
                </c:pt>
                <c:pt idx="58">
                  <c:v>19240</c:v>
                </c:pt>
                <c:pt idx="59">
                  <c:v>19000</c:v>
                </c:pt>
                <c:pt idx="60">
                  <c:v>18851</c:v>
                </c:pt>
                <c:pt idx="61">
                  <c:v>18543</c:v>
                </c:pt>
                <c:pt idx="62">
                  <c:v>18322</c:v>
                </c:pt>
                <c:pt idx="63">
                  <c:v>18224</c:v>
                </c:pt>
                <c:pt idx="64">
                  <c:v>18457</c:v>
                </c:pt>
                <c:pt idx="65">
                  <c:v>18445</c:v>
                </c:pt>
                <c:pt idx="66">
                  <c:v>18077</c:v>
                </c:pt>
                <c:pt idx="67">
                  <c:v>18024</c:v>
                </c:pt>
                <c:pt idx="68">
                  <c:v>18024</c:v>
                </c:pt>
                <c:pt idx="69">
                  <c:v>18364</c:v>
                </c:pt>
                <c:pt idx="70">
                  <c:v>18235</c:v>
                </c:pt>
                <c:pt idx="71">
                  <c:v>18190</c:v>
                </c:pt>
                <c:pt idx="72">
                  <c:v>18181</c:v>
                </c:pt>
                <c:pt idx="73">
                  <c:v>17745</c:v>
                </c:pt>
                <c:pt idx="74">
                  <c:v>17622</c:v>
                </c:pt>
                <c:pt idx="75">
                  <c:v>17479</c:v>
                </c:pt>
                <c:pt idx="76">
                  <c:v>18056</c:v>
                </c:pt>
                <c:pt idx="77">
                  <c:v>17842</c:v>
                </c:pt>
                <c:pt idx="78">
                  <c:v>17457</c:v>
                </c:pt>
                <c:pt idx="79">
                  <c:v>17531</c:v>
                </c:pt>
                <c:pt idx="80">
                  <c:v>17300</c:v>
                </c:pt>
                <c:pt idx="81">
                  <c:v>17250</c:v>
                </c:pt>
                <c:pt idx="82">
                  <c:v>11066</c:v>
                </c:pt>
                <c:pt idx="83">
                  <c:v>17097</c:v>
                </c:pt>
                <c:pt idx="84">
                  <c:v>17041</c:v>
                </c:pt>
                <c:pt idx="85">
                  <c:v>17029</c:v>
                </c:pt>
                <c:pt idx="86">
                  <c:v>17018</c:v>
                </c:pt>
                <c:pt idx="87">
                  <c:v>17019</c:v>
                </c:pt>
                <c:pt idx="88">
                  <c:v>16342</c:v>
                </c:pt>
                <c:pt idx="89">
                  <c:v>16180</c:v>
                </c:pt>
                <c:pt idx="90">
                  <c:v>16070</c:v>
                </c:pt>
                <c:pt idx="91">
                  <c:v>16053</c:v>
                </c:pt>
                <c:pt idx="92">
                  <c:v>15978</c:v>
                </c:pt>
                <c:pt idx="93">
                  <c:v>15924</c:v>
                </c:pt>
                <c:pt idx="94">
                  <c:v>15888</c:v>
                </c:pt>
                <c:pt idx="95">
                  <c:v>15829</c:v>
                </c:pt>
                <c:pt idx="96">
                  <c:v>15798</c:v>
                </c:pt>
                <c:pt idx="97">
                  <c:v>15749</c:v>
                </c:pt>
                <c:pt idx="98">
                  <c:v>15649</c:v>
                </c:pt>
                <c:pt idx="99">
                  <c:v>15644</c:v>
                </c:pt>
                <c:pt idx="100">
                  <c:v>15620</c:v>
                </c:pt>
                <c:pt idx="101">
                  <c:v>15905</c:v>
                </c:pt>
                <c:pt idx="102">
                  <c:v>16122</c:v>
                </c:pt>
                <c:pt idx="103">
                  <c:v>16149</c:v>
                </c:pt>
                <c:pt idx="104">
                  <c:v>16078</c:v>
                </c:pt>
                <c:pt idx="105">
                  <c:v>17381</c:v>
                </c:pt>
                <c:pt idx="106">
                  <c:v>17121</c:v>
                </c:pt>
                <c:pt idx="107">
                  <c:v>15871</c:v>
                </c:pt>
                <c:pt idx="108">
                  <c:v>15775</c:v>
                </c:pt>
                <c:pt idx="109">
                  <c:v>15700</c:v>
                </c:pt>
                <c:pt idx="110">
                  <c:v>15653</c:v>
                </c:pt>
                <c:pt idx="111">
                  <c:v>15762</c:v>
                </c:pt>
                <c:pt idx="112">
                  <c:v>15934</c:v>
                </c:pt>
                <c:pt idx="113">
                  <c:v>15877</c:v>
                </c:pt>
                <c:pt idx="114">
                  <c:v>15830</c:v>
                </c:pt>
                <c:pt idx="115">
                  <c:v>15877</c:v>
                </c:pt>
                <c:pt idx="116">
                  <c:v>15436</c:v>
                </c:pt>
                <c:pt idx="117">
                  <c:v>15991</c:v>
                </c:pt>
                <c:pt idx="118">
                  <c:v>16115</c:v>
                </c:pt>
                <c:pt idx="119">
                  <c:v>15883</c:v>
                </c:pt>
                <c:pt idx="120">
                  <c:v>16276</c:v>
                </c:pt>
                <c:pt idx="121">
                  <c:v>16180</c:v>
                </c:pt>
                <c:pt idx="122">
                  <c:v>15872</c:v>
                </c:pt>
                <c:pt idx="123">
                  <c:v>15927</c:v>
                </c:pt>
                <c:pt idx="124">
                  <c:v>15718</c:v>
                </c:pt>
                <c:pt idx="125">
                  <c:v>15487</c:v>
                </c:pt>
                <c:pt idx="126">
                  <c:v>15096</c:v>
                </c:pt>
                <c:pt idx="127">
                  <c:v>15274</c:v>
                </c:pt>
                <c:pt idx="128">
                  <c:v>15633</c:v>
                </c:pt>
                <c:pt idx="129">
                  <c:v>15852</c:v>
                </c:pt>
                <c:pt idx="130">
                  <c:v>14798</c:v>
                </c:pt>
                <c:pt idx="131">
                  <c:v>14401</c:v>
                </c:pt>
                <c:pt idx="132">
                  <c:v>14084</c:v>
                </c:pt>
                <c:pt idx="133">
                  <c:v>13486</c:v>
                </c:pt>
                <c:pt idx="134">
                  <c:v>13680</c:v>
                </c:pt>
                <c:pt idx="135">
                  <c:v>13749</c:v>
                </c:pt>
                <c:pt idx="136">
                  <c:v>13368</c:v>
                </c:pt>
                <c:pt idx="137">
                  <c:v>13330</c:v>
                </c:pt>
                <c:pt idx="138">
                  <c:v>13344</c:v>
                </c:pt>
                <c:pt idx="139">
                  <c:v>13346</c:v>
                </c:pt>
                <c:pt idx="140">
                  <c:v>13413</c:v>
                </c:pt>
                <c:pt idx="141">
                  <c:v>13388</c:v>
                </c:pt>
                <c:pt idx="142">
                  <c:v>13265</c:v>
                </c:pt>
                <c:pt idx="143">
                  <c:v>13144</c:v>
                </c:pt>
                <c:pt idx="144">
                  <c:v>13119</c:v>
                </c:pt>
                <c:pt idx="145">
                  <c:v>12943</c:v>
                </c:pt>
                <c:pt idx="146">
                  <c:v>12721</c:v>
                </c:pt>
                <c:pt idx="147">
                  <c:v>13107</c:v>
                </c:pt>
                <c:pt idx="148">
                  <c:v>12972</c:v>
                </c:pt>
                <c:pt idx="149">
                  <c:v>12879</c:v>
                </c:pt>
                <c:pt idx="150">
                  <c:v>12777</c:v>
                </c:pt>
                <c:pt idx="151">
                  <c:v>12665</c:v>
                </c:pt>
                <c:pt idx="152">
                  <c:v>12705</c:v>
                </c:pt>
                <c:pt idx="153">
                  <c:v>12924</c:v>
                </c:pt>
                <c:pt idx="154">
                  <c:v>12691</c:v>
                </c:pt>
                <c:pt idx="155">
                  <c:v>12536</c:v>
                </c:pt>
                <c:pt idx="156">
                  <c:v>12045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7059920"/>
        <c:axId val="1877063184"/>
      </c:lineChart>
      <c:lineChart>
        <c:grouping val="standard"/>
        <c:varyColors val="0"/>
        <c:ser>
          <c:idx val="0"/>
          <c:order val="0"/>
          <c:tx>
            <c:strRef>
              <c:f>'4B Esnaf'!$B$89</c:f>
              <c:strCache>
                <c:ptCount val="1"/>
                <c:pt idx="0">
                  <c:v>Esnaf </c:v>
                </c:pt>
              </c:strCache>
            </c:strRef>
          </c:tx>
          <c:spPr>
            <a:ln w="381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'4B Esnaf'!$C$88:$FC$88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'4B Esnaf'!$C$89:$FC$89</c:f>
              <c:numCache>
                <c:formatCode>#,##0</c:formatCode>
                <c:ptCount val="157"/>
                <c:pt idx="0">
                  <c:v>32762</c:v>
                </c:pt>
                <c:pt idx="1">
                  <c:v>32849</c:v>
                </c:pt>
                <c:pt idx="2">
                  <c:v>32852</c:v>
                </c:pt>
                <c:pt idx="3">
                  <c:v>32894</c:v>
                </c:pt>
                <c:pt idx="4">
                  <c:v>33135</c:v>
                </c:pt>
                <c:pt idx="5">
                  <c:v>33296</c:v>
                </c:pt>
                <c:pt idx="6">
                  <c:v>33630</c:v>
                </c:pt>
                <c:pt idx="7">
                  <c:v>33943</c:v>
                </c:pt>
                <c:pt idx="8">
                  <c:v>35727</c:v>
                </c:pt>
                <c:pt idx="9">
                  <c:v>33684</c:v>
                </c:pt>
                <c:pt idx="10">
                  <c:v>29873</c:v>
                </c:pt>
                <c:pt idx="11">
                  <c:v>31220</c:v>
                </c:pt>
                <c:pt idx="12">
                  <c:v>31314</c:v>
                </c:pt>
                <c:pt idx="13">
                  <c:v>30762</c:v>
                </c:pt>
                <c:pt idx="14">
                  <c:v>28210</c:v>
                </c:pt>
                <c:pt idx="15">
                  <c:v>28788</c:v>
                </c:pt>
                <c:pt idx="16">
                  <c:v>29173</c:v>
                </c:pt>
                <c:pt idx="17">
                  <c:v>29502</c:v>
                </c:pt>
                <c:pt idx="18">
                  <c:v>29887</c:v>
                </c:pt>
                <c:pt idx="19">
                  <c:v>30301</c:v>
                </c:pt>
                <c:pt idx="20">
                  <c:v>30469</c:v>
                </c:pt>
                <c:pt idx="21">
                  <c:v>31479.957260400435</c:v>
                </c:pt>
                <c:pt idx="22">
                  <c:v>32088.288416530559</c:v>
                </c:pt>
                <c:pt idx="23">
                  <c:v>31664.75446</c:v>
                </c:pt>
                <c:pt idx="24">
                  <c:v>32100.655802900001</c:v>
                </c:pt>
                <c:pt idx="25">
                  <c:v>32454.666802554901</c:v>
                </c:pt>
                <c:pt idx="26">
                  <c:v>33257.532169999999</c:v>
                </c:pt>
                <c:pt idx="27">
                  <c:v>33647.150848438068</c:v>
                </c:pt>
                <c:pt idx="28">
                  <c:v>34086.495525263745</c:v>
                </c:pt>
                <c:pt idx="29">
                  <c:v>34839.67757808946</c:v>
                </c:pt>
                <c:pt idx="30">
                  <c:v>35571.743221758894</c:v>
                </c:pt>
                <c:pt idx="31">
                  <c:v>35856.063679452949</c:v>
                </c:pt>
                <c:pt idx="32">
                  <c:v>36031.734684068084</c:v>
                </c:pt>
                <c:pt idx="33">
                  <c:v>36139.229142224605</c:v>
                </c:pt>
                <c:pt idx="34">
                  <c:v>36302</c:v>
                </c:pt>
                <c:pt idx="35">
                  <c:v>36081</c:v>
                </c:pt>
                <c:pt idx="36">
                  <c:v>36275</c:v>
                </c:pt>
                <c:pt idx="37">
                  <c:v>36458</c:v>
                </c:pt>
                <c:pt idx="38">
                  <c:v>36585</c:v>
                </c:pt>
                <c:pt idx="39">
                  <c:v>37188</c:v>
                </c:pt>
                <c:pt idx="40">
                  <c:v>37926</c:v>
                </c:pt>
                <c:pt idx="41">
                  <c:v>38091</c:v>
                </c:pt>
                <c:pt idx="42">
                  <c:v>38248</c:v>
                </c:pt>
                <c:pt idx="43">
                  <c:v>38604</c:v>
                </c:pt>
                <c:pt idx="44">
                  <c:v>39347</c:v>
                </c:pt>
                <c:pt idx="45">
                  <c:v>39309</c:v>
                </c:pt>
                <c:pt idx="46">
                  <c:v>39364</c:v>
                </c:pt>
                <c:pt idx="47">
                  <c:v>39545</c:v>
                </c:pt>
                <c:pt idx="48">
                  <c:v>38944</c:v>
                </c:pt>
                <c:pt idx="49">
                  <c:v>38820</c:v>
                </c:pt>
                <c:pt idx="50">
                  <c:v>38446</c:v>
                </c:pt>
                <c:pt idx="51">
                  <c:v>38658</c:v>
                </c:pt>
                <c:pt idx="52">
                  <c:v>39286.291780590633</c:v>
                </c:pt>
                <c:pt idx="53">
                  <c:v>39644</c:v>
                </c:pt>
                <c:pt idx="54">
                  <c:v>39968</c:v>
                </c:pt>
                <c:pt idx="55">
                  <c:v>40264</c:v>
                </c:pt>
                <c:pt idx="56">
                  <c:v>40508</c:v>
                </c:pt>
                <c:pt idx="57">
                  <c:v>40672</c:v>
                </c:pt>
                <c:pt idx="58">
                  <c:v>40464</c:v>
                </c:pt>
                <c:pt idx="59">
                  <c:v>40039</c:v>
                </c:pt>
                <c:pt idx="60">
                  <c:v>39730</c:v>
                </c:pt>
                <c:pt idx="61">
                  <c:v>39127</c:v>
                </c:pt>
                <c:pt idx="62">
                  <c:v>38630</c:v>
                </c:pt>
                <c:pt idx="63">
                  <c:v>38345</c:v>
                </c:pt>
                <c:pt idx="64">
                  <c:v>40397</c:v>
                </c:pt>
                <c:pt idx="65">
                  <c:v>40507</c:v>
                </c:pt>
                <c:pt idx="66">
                  <c:v>40027</c:v>
                </c:pt>
                <c:pt idx="67">
                  <c:v>40081</c:v>
                </c:pt>
                <c:pt idx="68">
                  <c:v>40097</c:v>
                </c:pt>
                <c:pt idx="69">
                  <c:v>41201</c:v>
                </c:pt>
                <c:pt idx="70">
                  <c:v>41320</c:v>
                </c:pt>
                <c:pt idx="71">
                  <c:v>41606</c:v>
                </c:pt>
                <c:pt idx="72">
                  <c:v>42234</c:v>
                </c:pt>
                <c:pt idx="73">
                  <c:v>41872</c:v>
                </c:pt>
                <c:pt idx="74">
                  <c:v>41477</c:v>
                </c:pt>
                <c:pt idx="75">
                  <c:v>41748</c:v>
                </c:pt>
                <c:pt idx="76">
                  <c:v>43053</c:v>
                </c:pt>
                <c:pt idx="77">
                  <c:v>42904</c:v>
                </c:pt>
                <c:pt idx="78">
                  <c:v>41436</c:v>
                </c:pt>
                <c:pt idx="79">
                  <c:v>42837</c:v>
                </c:pt>
                <c:pt idx="80">
                  <c:v>42386</c:v>
                </c:pt>
                <c:pt idx="81">
                  <c:v>42676</c:v>
                </c:pt>
                <c:pt idx="82">
                  <c:v>42778</c:v>
                </c:pt>
                <c:pt idx="83">
                  <c:v>43573</c:v>
                </c:pt>
                <c:pt idx="84">
                  <c:v>43494</c:v>
                </c:pt>
                <c:pt idx="85">
                  <c:v>43506</c:v>
                </c:pt>
                <c:pt idx="86">
                  <c:v>43727</c:v>
                </c:pt>
                <c:pt idx="87">
                  <c:v>43039</c:v>
                </c:pt>
                <c:pt idx="88">
                  <c:v>41839</c:v>
                </c:pt>
                <c:pt idx="89">
                  <c:v>41690</c:v>
                </c:pt>
                <c:pt idx="90">
                  <c:v>41578</c:v>
                </c:pt>
                <c:pt idx="91">
                  <c:v>41804</c:v>
                </c:pt>
                <c:pt idx="92">
                  <c:v>41836</c:v>
                </c:pt>
                <c:pt idx="93">
                  <c:v>42016</c:v>
                </c:pt>
                <c:pt idx="94">
                  <c:v>42220</c:v>
                </c:pt>
                <c:pt idx="95">
                  <c:v>42468</c:v>
                </c:pt>
                <c:pt idx="96">
                  <c:v>42622</c:v>
                </c:pt>
                <c:pt idx="97">
                  <c:v>42914</c:v>
                </c:pt>
                <c:pt idx="98">
                  <c:v>42936</c:v>
                </c:pt>
                <c:pt idx="99">
                  <c:v>37811</c:v>
                </c:pt>
                <c:pt idx="100">
                  <c:v>42748</c:v>
                </c:pt>
                <c:pt idx="101">
                  <c:v>43285</c:v>
                </c:pt>
                <c:pt idx="102">
                  <c:v>43936</c:v>
                </c:pt>
                <c:pt idx="103">
                  <c:v>44341</c:v>
                </c:pt>
                <c:pt idx="104">
                  <c:v>44730</c:v>
                </c:pt>
                <c:pt idx="105">
                  <c:v>45875</c:v>
                </c:pt>
                <c:pt idx="106">
                  <c:v>46197</c:v>
                </c:pt>
                <c:pt idx="107">
                  <c:v>44741</c:v>
                </c:pt>
                <c:pt idx="108">
                  <c:v>44796</c:v>
                </c:pt>
                <c:pt idx="109">
                  <c:v>45156</c:v>
                </c:pt>
                <c:pt idx="110">
                  <c:v>45553</c:v>
                </c:pt>
                <c:pt idx="111">
                  <c:v>45252</c:v>
                </c:pt>
                <c:pt idx="112">
                  <c:v>46665</c:v>
                </c:pt>
                <c:pt idx="113">
                  <c:v>46378</c:v>
                </c:pt>
                <c:pt idx="114">
                  <c:v>46709</c:v>
                </c:pt>
                <c:pt idx="115">
                  <c:v>46650</c:v>
                </c:pt>
                <c:pt idx="116">
                  <c:v>44828</c:v>
                </c:pt>
                <c:pt idx="117">
                  <c:v>48003</c:v>
                </c:pt>
                <c:pt idx="118">
                  <c:v>47491</c:v>
                </c:pt>
                <c:pt idx="119">
                  <c:v>47718</c:v>
                </c:pt>
                <c:pt idx="120">
                  <c:v>49618</c:v>
                </c:pt>
                <c:pt idx="121">
                  <c:v>49672</c:v>
                </c:pt>
                <c:pt idx="122">
                  <c:v>48691</c:v>
                </c:pt>
                <c:pt idx="123">
                  <c:v>47477</c:v>
                </c:pt>
                <c:pt idx="124">
                  <c:v>48321</c:v>
                </c:pt>
                <c:pt idx="125">
                  <c:v>48553</c:v>
                </c:pt>
                <c:pt idx="126">
                  <c:v>48264</c:v>
                </c:pt>
                <c:pt idx="127">
                  <c:v>49816</c:v>
                </c:pt>
                <c:pt idx="128">
                  <c:v>50709</c:v>
                </c:pt>
                <c:pt idx="129">
                  <c:v>48319</c:v>
                </c:pt>
                <c:pt idx="130">
                  <c:v>49904</c:v>
                </c:pt>
                <c:pt idx="131">
                  <c:v>50362</c:v>
                </c:pt>
                <c:pt idx="132">
                  <c:v>50019</c:v>
                </c:pt>
                <c:pt idx="133">
                  <c:v>50575</c:v>
                </c:pt>
                <c:pt idx="134">
                  <c:v>50596</c:v>
                </c:pt>
                <c:pt idx="135">
                  <c:v>50802</c:v>
                </c:pt>
                <c:pt idx="136">
                  <c:v>50998</c:v>
                </c:pt>
                <c:pt idx="137">
                  <c:v>51606</c:v>
                </c:pt>
                <c:pt idx="138">
                  <c:v>52178</c:v>
                </c:pt>
                <c:pt idx="139">
                  <c:v>52602</c:v>
                </c:pt>
                <c:pt idx="140">
                  <c:v>52912</c:v>
                </c:pt>
                <c:pt idx="141">
                  <c:v>53321</c:v>
                </c:pt>
                <c:pt idx="142">
                  <c:v>54110</c:v>
                </c:pt>
                <c:pt idx="143">
                  <c:v>54491</c:v>
                </c:pt>
                <c:pt idx="144">
                  <c:v>54888</c:v>
                </c:pt>
                <c:pt idx="145">
                  <c:v>54694</c:v>
                </c:pt>
                <c:pt idx="146">
                  <c:v>52476</c:v>
                </c:pt>
                <c:pt idx="147">
                  <c:v>55665</c:v>
                </c:pt>
                <c:pt idx="148">
                  <c:v>56367</c:v>
                </c:pt>
                <c:pt idx="149">
                  <c:v>56891</c:v>
                </c:pt>
                <c:pt idx="150">
                  <c:v>57409</c:v>
                </c:pt>
                <c:pt idx="151">
                  <c:v>56965</c:v>
                </c:pt>
                <c:pt idx="152">
                  <c:v>57876</c:v>
                </c:pt>
                <c:pt idx="153">
                  <c:v>57718</c:v>
                </c:pt>
                <c:pt idx="154">
                  <c:v>58724</c:v>
                </c:pt>
                <c:pt idx="155">
                  <c:v>59065</c:v>
                </c:pt>
                <c:pt idx="156">
                  <c:v>58966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upDownBars>
          <c:gapWidth val="150"/>
          <c:upBars>
            <c:spPr>
              <a:solidFill>
                <a:schemeClr val="lt1"/>
              </a:solidFill>
              <a:ln w="9525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</c:upBars>
          <c:downBars>
            <c:spPr>
              <a:solidFill>
                <a:schemeClr val="dk1">
                  <a:lumMod val="65000"/>
                  <a:lumOff val="3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downBars>
        </c:upDownBars>
        <c:marker val="1"/>
        <c:smooth val="0"/>
        <c:axId val="1877057200"/>
        <c:axId val="1877054480"/>
      </c:lineChart>
      <c:dateAx>
        <c:axId val="187705992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63184"/>
        <c:crosses val="autoZero"/>
        <c:auto val="1"/>
        <c:lblOffset val="100"/>
        <c:baseTimeUnit val="months"/>
      </c:dateAx>
      <c:valAx>
        <c:axId val="1877063184"/>
        <c:scaling>
          <c:orientation val="minMax"/>
          <c:max val="6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Çiftçi</a:t>
                </a:r>
                <a:r>
                  <a:rPr lang="tr-TR" baseline="0"/>
                  <a:t> Çalışan Sayısı </a:t>
                </a:r>
                <a:endParaRPr lang="tr-T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9920"/>
        <c:crosses val="autoZero"/>
        <c:crossBetween val="between"/>
      </c:valAx>
      <c:valAx>
        <c:axId val="187705448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Esnaf</a:t>
                </a:r>
                <a:r>
                  <a:rPr lang="tr-TR" baseline="0"/>
                  <a:t> Çalışan Sayıs</a:t>
                </a:r>
                <a:r>
                  <a:rPr lang="tr-TR"/>
                  <a:t>ı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7200"/>
        <c:crosses val="max"/>
        <c:crossBetween val="between"/>
      </c:valAx>
      <c:dateAx>
        <c:axId val="1877057200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877054480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485687088412168E-2"/>
          <c:y val="6.555357499260156E-2"/>
          <c:w val="0.92408803549327445"/>
          <c:h val="0.76516236738120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'İşsizlik sigortası başvurusu'!$FR$9</c:f>
              <c:strCache>
                <c:ptCount val="1"/>
                <c:pt idx="0">
                  <c:v>işsizlik sigorta başvuru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'İşsizlik sigortası başvurusu'!$FQ$10:$FQ$33</c:f>
              <c:numCache>
                <c:formatCode>mmm\-yy</c:formatCode>
                <c:ptCount val="24"/>
                <c:pt idx="0">
                  <c:v>43891</c:v>
                </c:pt>
                <c:pt idx="1">
                  <c:v>43922</c:v>
                </c:pt>
                <c:pt idx="2">
                  <c:v>43952</c:v>
                </c:pt>
                <c:pt idx="3">
                  <c:v>43983</c:v>
                </c:pt>
                <c:pt idx="4">
                  <c:v>44013</c:v>
                </c:pt>
                <c:pt idx="5">
                  <c:v>44044</c:v>
                </c:pt>
                <c:pt idx="6">
                  <c:v>44075</c:v>
                </c:pt>
                <c:pt idx="7">
                  <c:v>44105</c:v>
                </c:pt>
                <c:pt idx="8">
                  <c:v>44136</c:v>
                </c:pt>
                <c:pt idx="9">
                  <c:v>44166</c:v>
                </c:pt>
                <c:pt idx="10">
                  <c:v>44197</c:v>
                </c:pt>
                <c:pt idx="11">
                  <c:v>44228</c:v>
                </c:pt>
                <c:pt idx="12">
                  <c:v>44256</c:v>
                </c:pt>
                <c:pt idx="13">
                  <c:v>44287</c:v>
                </c:pt>
                <c:pt idx="14">
                  <c:v>44317</c:v>
                </c:pt>
                <c:pt idx="15">
                  <c:v>44348</c:v>
                </c:pt>
                <c:pt idx="16">
                  <c:v>44378</c:v>
                </c:pt>
                <c:pt idx="17">
                  <c:v>44409</c:v>
                </c:pt>
                <c:pt idx="18">
                  <c:v>44440</c:v>
                </c:pt>
                <c:pt idx="19">
                  <c:v>44470</c:v>
                </c:pt>
                <c:pt idx="20">
                  <c:v>44501</c:v>
                </c:pt>
                <c:pt idx="21">
                  <c:v>44531</c:v>
                </c:pt>
                <c:pt idx="22">
                  <c:v>44562</c:v>
                </c:pt>
                <c:pt idx="23">
                  <c:v>44593</c:v>
                </c:pt>
              </c:numCache>
            </c:numRef>
          </c:cat>
          <c:val>
            <c:numRef>
              <c:f>'İşsizlik sigortası başvurusu'!$FR$10:$FR$33</c:f>
              <c:numCache>
                <c:formatCode>#,##0</c:formatCode>
                <c:ptCount val="24"/>
                <c:pt idx="0">
                  <c:v>4643</c:v>
                </c:pt>
                <c:pt idx="1">
                  <c:v>8355</c:v>
                </c:pt>
                <c:pt idx="2">
                  <c:v>3480</c:v>
                </c:pt>
                <c:pt idx="3">
                  <c:v>1183</c:v>
                </c:pt>
                <c:pt idx="4">
                  <c:v>2279</c:v>
                </c:pt>
                <c:pt idx="5">
                  <c:v>1553</c:v>
                </c:pt>
                <c:pt idx="6">
                  <c:v>1740</c:v>
                </c:pt>
                <c:pt idx="7">
                  <c:v>1588</c:v>
                </c:pt>
                <c:pt idx="8">
                  <c:v>1742</c:v>
                </c:pt>
                <c:pt idx="9">
                  <c:v>2422</c:v>
                </c:pt>
                <c:pt idx="10">
                  <c:v>2242</c:v>
                </c:pt>
                <c:pt idx="11">
                  <c:v>1707</c:v>
                </c:pt>
                <c:pt idx="12">
                  <c:v>1891</c:v>
                </c:pt>
                <c:pt idx="13">
                  <c:v>2096</c:v>
                </c:pt>
                <c:pt idx="14">
                  <c:v>1969</c:v>
                </c:pt>
                <c:pt idx="15">
                  <c:v>2156</c:v>
                </c:pt>
                <c:pt idx="16">
                  <c:v>5194</c:v>
                </c:pt>
                <c:pt idx="17">
                  <c:v>3725</c:v>
                </c:pt>
                <c:pt idx="18">
                  <c:v>3456</c:v>
                </c:pt>
                <c:pt idx="19">
                  <c:v>3182</c:v>
                </c:pt>
                <c:pt idx="20">
                  <c:v>3172</c:v>
                </c:pt>
                <c:pt idx="21">
                  <c:v>4006</c:v>
                </c:pt>
                <c:pt idx="22">
                  <c:v>4198</c:v>
                </c:pt>
                <c:pt idx="23">
                  <c:v>3842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77057744"/>
        <c:axId val="1877053392"/>
      </c:barChart>
      <c:lineChart>
        <c:grouping val="standard"/>
        <c:varyColors val="0"/>
        <c:ser>
          <c:idx val="1"/>
          <c:order val="1"/>
          <c:tx>
            <c:strRef>
              <c:f>'İşsizlik sigortası başvurusu'!$FS$9</c:f>
              <c:strCache>
                <c:ptCount val="1"/>
                <c:pt idx="0">
                  <c:v>işsizlik sigortası ödeme</c:v>
                </c:pt>
              </c:strCache>
            </c:strRef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'İşsizlik sigortası başvurusu'!$FQ$10:$FQ$33</c:f>
              <c:numCache>
                <c:formatCode>mmm\-yy</c:formatCode>
                <c:ptCount val="24"/>
                <c:pt idx="0">
                  <c:v>43891</c:v>
                </c:pt>
                <c:pt idx="1">
                  <c:v>43922</c:v>
                </c:pt>
                <c:pt idx="2">
                  <c:v>43952</c:v>
                </c:pt>
                <c:pt idx="3">
                  <c:v>43983</c:v>
                </c:pt>
                <c:pt idx="4">
                  <c:v>44013</c:v>
                </c:pt>
                <c:pt idx="5">
                  <c:v>44044</c:v>
                </c:pt>
                <c:pt idx="6">
                  <c:v>44075</c:v>
                </c:pt>
                <c:pt idx="7">
                  <c:v>44105</c:v>
                </c:pt>
                <c:pt idx="8">
                  <c:v>44136</c:v>
                </c:pt>
                <c:pt idx="9">
                  <c:v>44166</c:v>
                </c:pt>
                <c:pt idx="10">
                  <c:v>44197</c:v>
                </c:pt>
                <c:pt idx="11">
                  <c:v>44228</c:v>
                </c:pt>
                <c:pt idx="12">
                  <c:v>44256</c:v>
                </c:pt>
                <c:pt idx="13">
                  <c:v>44287</c:v>
                </c:pt>
                <c:pt idx="14">
                  <c:v>44317</c:v>
                </c:pt>
                <c:pt idx="15">
                  <c:v>44348</c:v>
                </c:pt>
                <c:pt idx="16">
                  <c:v>44378</c:v>
                </c:pt>
                <c:pt idx="17">
                  <c:v>44409</c:v>
                </c:pt>
                <c:pt idx="18">
                  <c:v>44440</c:v>
                </c:pt>
                <c:pt idx="19">
                  <c:v>44470</c:v>
                </c:pt>
                <c:pt idx="20">
                  <c:v>44501</c:v>
                </c:pt>
                <c:pt idx="21">
                  <c:v>44531</c:v>
                </c:pt>
                <c:pt idx="22">
                  <c:v>44562</c:v>
                </c:pt>
                <c:pt idx="23">
                  <c:v>44593</c:v>
                </c:pt>
              </c:numCache>
            </c:numRef>
          </c:cat>
          <c:val>
            <c:numRef>
              <c:f>'İşsizlik sigortası başvurusu'!$FS$10:$FS$33</c:f>
              <c:numCache>
                <c:formatCode>#,##0</c:formatCode>
                <c:ptCount val="24"/>
                <c:pt idx="0">
                  <c:v>1747</c:v>
                </c:pt>
                <c:pt idx="1">
                  <c:v>1224</c:v>
                </c:pt>
                <c:pt idx="2">
                  <c:v>167</c:v>
                </c:pt>
                <c:pt idx="3">
                  <c:v>431</c:v>
                </c:pt>
                <c:pt idx="4">
                  <c:v>635</c:v>
                </c:pt>
                <c:pt idx="5">
                  <c:v>489</c:v>
                </c:pt>
                <c:pt idx="6">
                  <c:v>692</c:v>
                </c:pt>
                <c:pt idx="7">
                  <c:v>610</c:v>
                </c:pt>
                <c:pt idx="8">
                  <c:v>647</c:v>
                </c:pt>
                <c:pt idx="9">
                  <c:v>720</c:v>
                </c:pt>
                <c:pt idx="10">
                  <c:v>711</c:v>
                </c:pt>
                <c:pt idx="11">
                  <c:v>536</c:v>
                </c:pt>
                <c:pt idx="12">
                  <c:v>661</c:v>
                </c:pt>
                <c:pt idx="13">
                  <c:v>794</c:v>
                </c:pt>
                <c:pt idx="14">
                  <c:v>600</c:v>
                </c:pt>
                <c:pt idx="15">
                  <c:v>697</c:v>
                </c:pt>
                <c:pt idx="16">
                  <c:v>2822</c:v>
                </c:pt>
                <c:pt idx="17">
                  <c:v>2013</c:v>
                </c:pt>
                <c:pt idx="18">
                  <c:v>1830</c:v>
                </c:pt>
                <c:pt idx="19">
                  <c:v>1715</c:v>
                </c:pt>
                <c:pt idx="20">
                  <c:v>1733</c:v>
                </c:pt>
                <c:pt idx="21">
                  <c:v>2271</c:v>
                </c:pt>
                <c:pt idx="22">
                  <c:v>2096</c:v>
                </c:pt>
                <c:pt idx="23">
                  <c:v>1722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7057744"/>
        <c:axId val="1877053392"/>
      </c:lineChart>
      <c:dateAx>
        <c:axId val="187705774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3392"/>
        <c:crosses val="autoZero"/>
        <c:auto val="1"/>
        <c:lblOffset val="100"/>
        <c:baseTimeUnit val="months"/>
      </c:dateAx>
      <c:valAx>
        <c:axId val="187705339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937535173629423"/>
          <c:y val="8.0177299261095389E-2"/>
          <c:w val="0.69340980512695005"/>
          <c:h val="0.79061860199771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'Sabit yatırım tutarı'!$A$3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'Sabit yatırım tutarı'!$B$2:$G$2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'Sabit yatırım tutarı'!$B$3:$G$3</c:f>
              <c:numCache>
                <c:formatCode>General</c:formatCode>
                <c:ptCount val="6"/>
                <c:pt idx="0">
                  <c:v>2257.3659044000001</c:v>
                </c:pt>
                <c:pt idx="1">
                  <c:v>3334.4638089999985</c:v>
                </c:pt>
                <c:pt idx="2">
                  <c:v>6817.7788968199993</c:v>
                </c:pt>
                <c:pt idx="3">
                  <c:v>8499.0110433400023</c:v>
                </c:pt>
                <c:pt idx="4">
                  <c:v>13260.953624000005</c:v>
                </c:pt>
                <c:pt idx="5" formatCode="#,##0">
                  <c:v>6402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7067536"/>
        <c:axId val="1877053936"/>
      </c:barChart>
      <c:catAx>
        <c:axId val="187706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3936"/>
        <c:crosses val="autoZero"/>
        <c:auto val="1"/>
        <c:lblAlgn val="ctr"/>
        <c:lblOffset val="100"/>
        <c:noMultiLvlLbl val="0"/>
      </c:catAx>
      <c:valAx>
        <c:axId val="1877053936"/>
        <c:scaling>
          <c:orientation val="minMax"/>
          <c:max val="20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67536"/>
        <c:crosses val="autoZero"/>
        <c:crossBetween val="between"/>
        <c:majorUnit val="5000"/>
      </c:valAx>
      <c:spPr>
        <a:noFill/>
        <a:ln w="0">
          <a:solidFill>
            <a:srgbClr val="FFFFFF"/>
          </a:solidFill>
        </a:ln>
        <a:effectLst>
          <a:softEdge rad="457200"/>
        </a:effectLst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692149302696057"/>
          <c:y val="4.751210783805479E-2"/>
          <c:w val="0.77395762369586174"/>
          <c:h val="0.767881173768185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'Belge adedi'!$A$3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'Belge adedi'!$B$2:$G$2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'Belge adedi'!$B$3:$G$3</c:f>
              <c:numCache>
                <c:formatCode>General</c:formatCode>
                <c:ptCount val="6"/>
                <c:pt idx="0">
                  <c:v>172</c:v>
                </c:pt>
                <c:pt idx="1">
                  <c:v>186</c:v>
                </c:pt>
                <c:pt idx="2">
                  <c:v>175</c:v>
                </c:pt>
                <c:pt idx="3">
                  <c:v>152</c:v>
                </c:pt>
                <c:pt idx="4">
                  <c:v>390</c:v>
                </c:pt>
                <c:pt idx="5">
                  <c:v>263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7060464"/>
        <c:axId val="1877052848"/>
      </c:barChart>
      <c:catAx>
        <c:axId val="187706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2848"/>
        <c:crosses val="autoZero"/>
        <c:auto val="1"/>
        <c:lblAlgn val="ctr"/>
        <c:lblOffset val="100"/>
        <c:noMultiLvlLbl val="0"/>
      </c:catAx>
      <c:valAx>
        <c:axId val="1877052848"/>
        <c:scaling>
          <c:orientation val="minMax"/>
          <c:max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6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589063440976005"/>
          <c:y val="5.0654612053477058E-2"/>
          <c:w val="0.75358882015817374"/>
          <c:h val="0.84251818326526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İstihdam!$A$3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İstihdam!$B$2:$G$2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İstihdam!$B$3:$G$3</c:f>
              <c:numCache>
                <c:formatCode>General</c:formatCode>
                <c:ptCount val="6"/>
                <c:pt idx="0">
                  <c:v>3226</c:v>
                </c:pt>
                <c:pt idx="1">
                  <c:v>4420</c:v>
                </c:pt>
                <c:pt idx="2">
                  <c:v>5924</c:v>
                </c:pt>
                <c:pt idx="3">
                  <c:v>3900</c:v>
                </c:pt>
                <c:pt idx="4">
                  <c:v>8111</c:v>
                </c:pt>
                <c:pt idx="5">
                  <c:v>5328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7055024"/>
        <c:axId val="1877062096"/>
      </c:barChart>
      <c:catAx>
        <c:axId val="187705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62096"/>
        <c:crosses val="autoZero"/>
        <c:auto val="1"/>
        <c:lblAlgn val="ctr"/>
        <c:lblOffset val="100"/>
        <c:noMultiLvlLbl val="0"/>
      </c:catAx>
      <c:valAx>
        <c:axId val="1877062096"/>
        <c:scaling>
          <c:orientation val="minMax"/>
          <c:max val="14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5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108976561175925"/>
          <c:y val="4.1758412942199771E-2"/>
          <c:w val="0.80942206831475905"/>
          <c:h val="0.7942423369216430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Sayfa1!$C$1</c:f>
              <c:strCache>
                <c:ptCount val="1"/>
                <c:pt idx="0">
                  <c:v>Tarım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Sayfa1!$C$2:$C$9</c:f>
              <c:numCache>
                <c:formatCode>0</c:formatCode>
                <c:ptCount val="8"/>
                <c:pt idx="0">
                  <c:v>736843</c:v>
                </c:pt>
                <c:pt idx="1">
                  <c:v>1667553</c:v>
                </c:pt>
                <c:pt idx="2">
                  <c:v>2225944</c:v>
                </c:pt>
                <c:pt idx="3">
                  <c:v>3395675</c:v>
                </c:pt>
                <c:pt idx="4">
                  <c:v>2248488</c:v>
                </c:pt>
                <c:pt idx="5">
                  <c:v>3049804</c:v>
                </c:pt>
                <c:pt idx="6">
                  <c:v>1199617</c:v>
                </c:pt>
                <c:pt idx="7">
                  <c:v>1561971</c:v>
                </c:pt>
              </c:numCache>
            </c:numRef>
          </c:val>
        </c:ser>
        <c:ser>
          <c:idx val="2"/>
          <c:order val="1"/>
          <c:tx>
            <c:strRef>
              <c:f>Sayfa1!$D$1</c:f>
              <c:strCache>
                <c:ptCount val="1"/>
                <c:pt idx="0">
                  <c:v>Sanayi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Sayfa1!$D$2:$D$9</c:f>
              <c:numCache>
                <c:formatCode>0</c:formatCode>
                <c:ptCount val="8"/>
                <c:pt idx="0">
                  <c:v>3631908</c:v>
                </c:pt>
                <c:pt idx="1">
                  <c:v>11750957</c:v>
                </c:pt>
                <c:pt idx="2">
                  <c:v>410939</c:v>
                </c:pt>
                <c:pt idx="3">
                  <c:v>1455124</c:v>
                </c:pt>
                <c:pt idx="4">
                  <c:v>2664399</c:v>
                </c:pt>
                <c:pt idx="5">
                  <c:v>7626805</c:v>
                </c:pt>
                <c:pt idx="6">
                  <c:v>2227219</c:v>
                </c:pt>
                <c:pt idx="7">
                  <c:v>4553801</c:v>
                </c:pt>
              </c:numCache>
            </c:numRef>
          </c:val>
        </c:ser>
        <c:ser>
          <c:idx val="3"/>
          <c:order val="2"/>
          <c:tx>
            <c:strRef>
              <c:f>Sayfa1!$E$1</c:f>
              <c:strCache>
                <c:ptCount val="1"/>
                <c:pt idx="0">
                  <c:v>İmalat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Sayfa1!$E$2:$E$9</c:f>
              <c:numCache>
                <c:formatCode>0</c:formatCode>
                <c:ptCount val="8"/>
                <c:pt idx="0">
                  <c:v>3394099</c:v>
                </c:pt>
                <c:pt idx="1">
                  <c:v>11035629</c:v>
                </c:pt>
                <c:pt idx="2">
                  <c:v>280643</c:v>
                </c:pt>
                <c:pt idx="3">
                  <c:v>870632</c:v>
                </c:pt>
                <c:pt idx="4">
                  <c:v>2097162</c:v>
                </c:pt>
                <c:pt idx="5">
                  <c:v>5876041</c:v>
                </c:pt>
                <c:pt idx="6">
                  <c:v>1398289</c:v>
                </c:pt>
                <c:pt idx="7">
                  <c:v>3407819</c:v>
                </c:pt>
              </c:numCache>
            </c:numRef>
          </c:val>
        </c:ser>
        <c:ser>
          <c:idx val="4"/>
          <c:order val="3"/>
          <c:tx>
            <c:strRef>
              <c:f>Sayfa1!$F$1</c:f>
              <c:strCache>
                <c:ptCount val="1"/>
                <c:pt idx="0">
                  <c:v>İnşaat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Sayfa1!$F$2:$F$9</c:f>
              <c:numCache>
                <c:formatCode>0</c:formatCode>
                <c:ptCount val="8"/>
                <c:pt idx="0">
                  <c:v>1395579</c:v>
                </c:pt>
                <c:pt idx="1">
                  <c:v>4070626</c:v>
                </c:pt>
                <c:pt idx="2">
                  <c:v>1308903</c:v>
                </c:pt>
                <c:pt idx="3">
                  <c:v>1911728</c:v>
                </c:pt>
                <c:pt idx="4">
                  <c:v>2161616</c:v>
                </c:pt>
                <c:pt idx="5">
                  <c:v>4188894</c:v>
                </c:pt>
                <c:pt idx="6">
                  <c:v>1129155</c:v>
                </c:pt>
                <c:pt idx="7">
                  <c:v>2668156</c:v>
                </c:pt>
              </c:numCache>
            </c:numRef>
          </c:val>
        </c:ser>
        <c:ser>
          <c:idx val="5"/>
          <c:order val="4"/>
          <c:tx>
            <c:strRef>
              <c:f>Sayfa1!$G$1</c:f>
              <c:strCache>
                <c:ptCount val="1"/>
                <c:pt idx="0">
                  <c:v>Hizmetler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Sayfa1!$G$2:$G$9</c:f>
              <c:numCache>
                <c:formatCode>0</c:formatCode>
                <c:ptCount val="8"/>
                <c:pt idx="0">
                  <c:v>2907357</c:v>
                </c:pt>
                <c:pt idx="1">
                  <c:v>7282585</c:v>
                </c:pt>
                <c:pt idx="2">
                  <c:v>1367364</c:v>
                </c:pt>
                <c:pt idx="3">
                  <c:v>2911312</c:v>
                </c:pt>
                <c:pt idx="4">
                  <c:v>4866855</c:v>
                </c:pt>
                <c:pt idx="5">
                  <c:v>9485637</c:v>
                </c:pt>
                <c:pt idx="6">
                  <c:v>1039131</c:v>
                </c:pt>
                <c:pt idx="7">
                  <c:v>2225325</c:v>
                </c:pt>
              </c:numCache>
            </c:numRef>
          </c:val>
        </c:ser>
        <c:ser>
          <c:idx val="6"/>
          <c:order val="5"/>
          <c:tx>
            <c:strRef>
              <c:f>Sayfa1!$H$1</c:f>
              <c:strCache>
                <c:ptCount val="1"/>
                <c:pt idx="0">
                  <c:v>Bilgi ve iletişim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Sayfa1!$H$2:$H$9</c:f>
              <c:numCache>
                <c:formatCode>0</c:formatCode>
                <c:ptCount val="8"/>
                <c:pt idx="0">
                  <c:v>110132</c:v>
                </c:pt>
                <c:pt idx="1">
                  <c:v>133290</c:v>
                </c:pt>
                <c:pt idx="2">
                  <c:v>83862</c:v>
                </c:pt>
                <c:pt idx="3">
                  <c:v>68177</c:v>
                </c:pt>
                <c:pt idx="4">
                  <c:v>248406</c:v>
                </c:pt>
                <c:pt idx="5">
                  <c:v>520755</c:v>
                </c:pt>
                <c:pt idx="6">
                  <c:v>51896</c:v>
                </c:pt>
                <c:pt idx="7">
                  <c:v>85602</c:v>
                </c:pt>
              </c:numCache>
            </c:numRef>
          </c:val>
        </c:ser>
        <c:ser>
          <c:idx val="7"/>
          <c:order val="6"/>
          <c:tx>
            <c:strRef>
              <c:f>Sayfa1!$I$1</c:f>
              <c:strCache>
                <c:ptCount val="1"/>
                <c:pt idx="0">
                  <c:v>Finans ve sigortacılık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Sayfa1!$I$2:$I$9</c:f>
              <c:numCache>
                <c:formatCode>0</c:formatCode>
                <c:ptCount val="8"/>
                <c:pt idx="0">
                  <c:v>157132</c:v>
                </c:pt>
                <c:pt idx="1">
                  <c:v>864331</c:v>
                </c:pt>
                <c:pt idx="2">
                  <c:v>52524</c:v>
                </c:pt>
                <c:pt idx="3">
                  <c:v>295617</c:v>
                </c:pt>
                <c:pt idx="4">
                  <c:v>372823</c:v>
                </c:pt>
                <c:pt idx="5">
                  <c:v>1405085</c:v>
                </c:pt>
                <c:pt idx="6">
                  <c:v>66962</c:v>
                </c:pt>
                <c:pt idx="7">
                  <c:v>315653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877061552"/>
        <c:axId val="1877066992"/>
      </c:barChart>
      <c:catAx>
        <c:axId val="187706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877066992"/>
        <c:crosses val="autoZero"/>
        <c:auto val="1"/>
        <c:lblAlgn val="ctr"/>
        <c:lblOffset val="100"/>
        <c:noMultiLvlLbl val="0"/>
      </c:catAx>
      <c:valAx>
        <c:axId val="1877066992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1877061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9595104276886852"/>
          <c:y val="2.8762846082746211E-2"/>
          <c:w val="0.66681800900541888"/>
          <c:h val="0.14886840748406763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'İşlenen tarım alanı'!$A$94</c:f>
              <c:strCache>
                <c:ptCount val="1"/>
                <c:pt idx="0">
                  <c:v>Adana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alanı'!$B$94:$R$94</c:f>
              <c:numCache>
                <c:formatCode>#,##0</c:formatCode>
                <c:ptCount val="17"/>
                <c:pt idx="0">
                  <c:v>551656</c:v>
                </c:pt>
                <c:pt idx="1">
                  <c:v>549124</c:v>
                </c:pt>
                <c:pt idx="2">
                  <c:v>513934</c:v>
                </c:pt>
                <c:pt idx="3">
                  <c:v>503405</c:v>
                </c:pt>
                <c:pt idx="4">
                  <c:v>501884</c:v>
                </c:pt>
                <c:pt idx="5">
                  <c:v>506801</c:v>
                </c:pt>
                <c:pt idx="6">
                  <c:v>492374</c:v>
                </c:pt>
                <c:pt idx="7">
                  <c:v>435794</c:v>
                </c:pt>
                <c:pt idx="8">
                  <c:v>418449</c:v>
                </c:pt>
                <c:pt idx="9">
                  <c:v>409053</c:v>
                </c:pt>
                <c:pt idx="10">
                  <c:v>430698</c:v>
                </c:pt>
                <c:pt idx="11">
                  <c:v>421460</c:v>
                </c:pt>
                <c:pt idx="12">
                  <c:v>423036</c:v>
                </c:pt>
                <c:pt idx="13">
                  <c:v>427031</c:v>
                </c:pt>
                <c:pt idx="14">
                  <c:v>411390</c:v>
                </c:pt>
                <c:pt idx="15">
                  <c:v>398199</c:v>
                </c:pt>
                <c:pt idx="16">
                  <c:v>397801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'İşlenen tarım alanı'!$A$95</c:f>
              <c:strCache>
                <c:ptCount val="1"/>
                <c:pt idx="0">
                  <c:v>Gaziantep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alanı'!$B$95:$R$95</c:f>
              <c:numCache>
                <c:formatCode>#,##0</c:formatCode>
                <c:ptCount val="17"/>
                <c:pt idx="0">
                  <c:v>221715</c:v>
                </c:pt>
                <c:pt idx="1">
                  <c:v>215012</c:v>
                </c:pt>
                <c:pt idx="2">
                  <c:v>202041</c:v>
                </c:pt>
                <c:pt idx="3">
                  <c:v>200985</c:v>
                </c:pt>
                <c:pt idx="4">
                  <c:v>170893</c:v>
                </c:pt>
                <c:pt idx="5">
                  <c:v>165118</c:v>
                </c:pt>
                <c:pt idx="6">
                  <c:v>160499</c:v>
                </c:pt>
                <c:pt idx="7">
                  <c:v>159053</c:v>
                </c:pt>
                <c:pt idx="8">
                  <c:v>163603</c:v>
                </c:pt>
                <c:pt idx="9">
                  <c:v>160799</c:v>
                </c:pt>
                <c:pt idx="10">
                  <c:v>161273</c:v>
                </c:pt>
                <c:pt idx="11">
                  <c:v>158068</c:v>
                </c:pt>
                <c:pt idx="12">
                  <c:v>149660</c:v>
                </c:pt>
                <c:pt idx="13">
                  <c:v>143468</c:v>
                </c:pt>
                <c:pt idx="14">
                  <c:v>135312</c:v>
                </c:pt>
                <c:pt idx="15">
                  <c:v>132044</c:v>
                </c:pt>
                <c:pt idx="16">
                  <c:v>132392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'İşlenen tarım alanı'!$A$96</c:f>
              <c:strCache>
                <c:ptCount val="1"/>
                <c:pt idx="0">
                  <c:v>Kahramanmaraş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alanı'!$B$96:$R$96</c:f>
              <c:numCache>
                <c:formatCode>#,##0</c:formatCode>
                <c:ptCount val="17"/>
                <c:pt idx="0">
                  <c:v>393701</c:v>
                </c:pt>
                <c:pt idx="1">
                  <c:v>370730</c:v>
                </c:pt>
                <c:pt idx="2">
                  <c:v>349037</c:v>
                </c:pt>
                <c:pt idx="3">
                  <c:v>330734</c:v>
                </c:pt>
                <c:pt idx="4">
                  <c:v>314578</c:v>
                </c:pt>
                <c:pt idx="5">
                  <c:v>296323</c:v>
                </c:pt>
                <c:pt idx="6">
                  <c:v>299915</c:v>
                </c:pt>
                <c:pt idx="7">
                  <c:v>310472</c:v>
                </c:pt>
                <c:pt idx="8">
                  <c:v>255652</c:v>
                </c:pt>
                <c:pt idx="9">
                  <c:v>287209</c:v>
                </c:pt>
                <c:pt idx="10">
                  <c:v>296966</c:v>
                </c:pt>
                <c:pt idx="11">
                  <c:v>291688</c:v>
                </c:pt>
                <c:pt idx="12">
                  <c:v>288430</c:v>
                </c:pt>
                <c:pt idx="13">
                  <c:v>290926</c:v>
                </c:pt>
                <c:pt idx="14">
                  <c:v>300012</c:v>
                </c:pt>
                <c:pt idx="15">
                  <c:v>291789</c:v>
                </c:pt>
                <c:pt idx="16">
                  <c:v>296814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'İşlenen tarım alanı'!$A$97</c:f>
              <c:strCache>
                <c:ptCount val="1"/>
                <c:pt idx="0">
                  <c:v>Şanlıurfa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alanı'!$B$97:$R$97</c:f>
              <c:numCache>
                <c:formatCode>#,##0</c:formatCode>
                <c:ptCount val="17"/>
                <c:pt idx="0">
                  <c:v>1092075</c:v>
                </c:pt>
                <c:pt idx="1">
                  <c:v>1081280</c:v>
                </c:pt>
                <c:pt idx="2">
                  <c:v>1041997</c:v>
                </c:pt>
                <c:pt idx="3">
                  <c:v>1019174</c:v>
                </c:pt>
                <c:pt idx="4">
                  <c:v>1039815</c:v>
                </c:pt>
                <c:pt idx="5">
                  <c:v>1078246</c:v>
                </c:pt>
                <c:pt idx="6">
                  <c:v>1155384</c:v>
                </c:pt>
                <c:pt idx="7">
                  <c:v>1033697</c:v>
                </c:pt>
                <c:pt idx="8">
                  <c:v>957294</c:v>
                </c:pt>
                <c:pt idx="9">
                  <c:v>1105240</c:v>
                </c:pt>
                <c:pt idx="10">
                  <c:v>1066906</c:v>
                </c:pt>
                <c:pt idx="11">
                  <c:v>1058443</c:v>
                </c:pt>
                <c:pt idx="12">
                  <c:v>1014279</c:v>
                </c:pt>
                <c:pt idx="13">
                  <c:v>964535</c:v>
                </c:pt>
                <c:pt idx="14">
                  <c:v>897014</c:v>
                </c:pt>
                <c:pt idx="15">
                  <c:v>912439</c:v>
                </c:pt>
                <c:pt idx="16">
                  <c:v>884358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77064272"/>
        <c:axId val="1877062640"/>
      </c:lineChart>
      <c:catAx>
        <c:axId val="1877064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77062640"/>
        <c:crosses val="autoZero"/>
        <c:auto val="1"/>
        <c:lblAlgn val="ctr"/>
        <c:lblOffset val="100"/>
        <c:noMultiLvlLbl val="0"/>
      </c:catAx>
      <c:valAx>
        <c:axId val="18770626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87706427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>
                <a:solidFill>
                  <a:schemeClr val="tx1"/>
                </a:solidFill>
              </a:rPr>
              <a:t>Lisanslı</a:t>
            </a:r>
            <a:r>
              <a:rPr lang="tr-TR" sz="1800" b="1" baseline="0">
                <a:solidFill>
                  <a:schemeClr val="tx1"/>
                </a:solidFill>
              </a:rPr>
              <a:t> Elektrik Üretimi</a:t>
            </a:r>
            <a:endParaRPr lang="tr-TR" sz="18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818123359580052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üretimi'!$B$2</c:f>
              <c:strCache>
                <c:ptCount val="1"/>
                <c:pt idx="0">
                  <c:v>Üretim (GWh)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üretimi'!$B$3:$B$7</c:f>
              <c:numCache>
                <c:formatCode>#,##0.00</c:formatCode>
                <c:ptCount val="5"/>
                <c:pt idx="0">
                  <c:v>18864.62</c:v>
                </c:pt>
                <c:pt idx="1">
                  <c:v>10004.5</c:v>
                </c:pt>
                <c:pt idx="2">
                  <c:v>8843.4500000000007</c:v>
                </c:pt>
                <c:pt idx="3">
                  <c:v>7339.09</c:v>
                </c:pt>
                <c:pt idx="4">
                  <c:v>995.58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üretimi'!$C$3:$C$7</c:f>
              <c:numCache>
                <c:formatCode>General</c:formatCode>
                <c:ptCount val="5"/>
                <c:pt idx="0">
                  <c:v>6.41</c:v>
                </c:pt>
                <c:pt idx="1">
                  <c:v>3.4</c:v>
                </c:pt>
                <c:pt idx="2">
                  <c:v>3.01</c:v>
                </c:pt>
                <c:pt idx="3">
                  <c:v>2.5</c:v>
                </c:pt>
                <c:pt idx="4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35"/>
        <c:axId val="1877065360"/>
        <c:axId val="1877058288"/>
      </c:barChart>
      <c:catAx>
        <c:axId val="187706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8288"/>
        <c:crossesAt val="0"/>
        <c:auto val="1"/>
        <c:lblAlgn val="ctr"/>
        <c:lblOffset val="100"/>
        <c:noMultiLvlLbl val="0"/>
      </c:catAx>
      <c:valAx>
        <c:axId val="187705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6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 dirty="0">
                <a:solidFill>
                  <a:schemeClr val="tx1"/>
                </a:solidFill>
              </a:rPr>
              <a:t>Lisanslı</a:t>
            </a:r>
            <a:r>
              <a:rPr lang="tr-TR" sz="1800" b="1" baseline="0" dirty="0">
                <a:solidFill>
                  <a:schemeClr val="tx1"/>
                </a:solidFill>
              </a:rPr>
              <a:t> Elektrik Üretimi</a:t>
            </a:r>
            <a:endParaRPr lang="tr-TR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818123359580052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üretimi'!$B$2</c:f>
              <c:strCache>
                <c:ptCount val="1"/>
                <c:pt idx="0">
                  <c:v>Üretim (GWh)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üretimi'!$B$3:$B$7</c:f>
              <c:numCache>
                <c:formatCode>#,##0.00</c:formatCode>
                <c:ptCount val="5"/>
                <c:pt idx="0">
                  <c:v>18864.62</c:v>
                </c:pt>
                <c:pt idx="1">
                  <c:v>10004.5</c:v>
                </c:pt>
                <c:pt idx="2">
                  <c:v>8843.4500000000007</c:v>
                </c:pt>
                <c:pt idx="3">
                  <c:v>7339.09</c:v>
                </c:pt>
                <c:pt idx="4">
                  <c:v>995.58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üretimi'!$C$3:$C$7</c:f>
              <c:numCache>
                <c:formatCode>General</c:formatCode>
                <c:ptCount val="5"/>
                <c:pt idx="0">
                  <c:v>6.41</c:v>
                </c:pt>
                <c:pt idx="1">
                  <c:v>3.4</c:v>
                </c:pt>
                <c:pt idx="2">
                  <c:v>3.01</c:v>
                </c:pt>
                <c:pt idx="3">
                  <c:v>2.5</c:v>
                </c:pt>
                <c:pt idx="4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35"/>
        <c:axId val="1877058832"/>
        <c:axId val="1877059376"/>
      </c:barChart>
      <c:catAx>
        <c:axId val="187705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9376"/>
        <c:crossesAt val="0"/>
        <c:auto val="1"/>
        <c:lblAlgn val="ctr"/>
        <c:lblOffset val="100"/>
        <c:noMultiLvlLbl val="0"/>
      </c:catAx>
      <c:valAx>
        <c:axId val="187705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 dirty="0">
                <a:solidFill>
                  <a:schemeClr val="tx1"/>
                </a:solidFill>
              </a:rPr>
              <a:t>Lisansız</a:t>
            </a:r>
            <a:r>
              <a:rPr lang="tr-TR" sz="1800" b="1" baseline="0" dirty="0">
                <a:solidFill>
                  <a:schemeClr val="tx1"/>
                </a:solidFill>
              </a:rPr>
              <a:t> </a:t>
            </a:r>
            <a:r>
              <a:rPr lang="tr-TR" sz="1800" b="1" baseline="0" dirty="0" smtClean="0">
                <a:solidFill>
                  <a:schemeClr val="tx1"/>
                </a:solidFill>
              </a:rPr>
              <a:t>Elektrik </a:t>
            </a:r>
            <a:r>
              <a:rPr lang="tr-TR" sz="1800" b="1" baseline="0" dirty="0">
                <a:solidFill>
                  <a:schemeClr val="tx1"/>
                </a:solidFill>
              </a:rPr>
              <a:t>Üretimi </a:t>
            </a:r>
            <a:endParaRPr lang="tr-TR" sz="18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'Lisanssız elektrik üretimi'!$B$2</c:f>
              <c:strCache>
                <c:ptCount val="1"/>
                <c:pt idx="0">
                  <c:v>İhtiyaç fazlası olarak sisteme verilen enerji miktarı  (MWh)</c:v>
                </c:pt>
              </c:strCache>
            </c:strRef>
          </c:tx>
          <c:spPr>
            <a:solidFill>
              <a:schemeClr val="accent1"/>
            </a:solidFill>
            <a:ln cap="rnd"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  <c:invertIfNegative val="0"/>
          <c:cat>
            <c:strRef>
              <c:f>'Lisanssız elektrik üretimi'!$A$3:$A$7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üretimi'!$B$3:$B$7</c:f>
              <c:numCache>
                <c:formatCode>#,##0.00</c:formatCode>
                <c:ptCount val="5"/>
                <c:pt idx="0">
                  <c:v>654198.16</c:v>
                </c:pt>
                <c:pt idx="1">
                  <c:v>347107.64</c:v>
                </c:pt>
                <c:pt idx="2">
                  <c:v>267375.61</c:v>
                </c:pt>
                <c:pt idx="3">
                  <c:v>204527.18</c:v>
                </c:pt>
                <c:pt idx="4" formatCode="General">
                  <c:v>7693.51</c:v>
                </c:pt>
              </c:numCache>
            </c:numRef>
          </c:val>
        </c:ser>
        <c:ser>
          <c:idx val="1"/>
          <c:order val="1"/>
          <c:tx>
            <c:strRef>
              <c:f>'Lisanssız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'Lisanssız elektrik üretimi'!$A$3:$A$7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üretimi'!$C$3:$C$7</c:f>
              <c:numCache>
                <c:formatCode>General</c:formatCode>
                <c:ptCount val="5"/>
                <c:pt idx="0">
                  <c:v>5.82</c:v>
                </c:pt>
                <c:pt idx="1">
                  <c:v>3.09</c:v>
                </c:pt>
                <c:pt idx="2">
                  <c:v>2.38</c:v>
                </c:pt>
                <c:pt idx="3">
                  <c:v>1.82</c:v>
                </c:pt>
                <c:pt idx="4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7063728"/>
        <c:axId val="1877064816"/>
      </c:barChart>
      <c:catAx>
        <c:axId val="187706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64816"/>
        <c:crossesAt val="0"/>
        <c:auto val="1"/>
        <c:lblAlgn val="ctr"/>
        <c:lblOffset val="100"/>
        <c:noMultiLvlLbl val="0"/>
      </c:catAx>
      <c:valAx>
        <c:axId val="187706481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6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'Elektrik tüketimi'!$A$3</c:f>
              <c:strCache>
                <c:ptCount val="1"/>
                <c:pt idx="0">
                  <c:v>ADANA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tüketimi'!$B$3:$G$3</c:f>
              <c:numCache>
                <c:formatCode>#,##0.00</c:formatCode>
                <c:ptCount val="6"/>
                <c:pt idx="0">
                  <c:v>122231</c:v>
                </c:pt>
                <c:pt idx="1">
                  <c:v>1977459</c:v>
                </c:pt>
                <c:pt idx="2">
                  <c:v>3374489</c:v>
                </c:pt>
                <c:pt idx="3">
                  <c:v>178531</c:v>
                </c:pt>
                <c:pt idx="4">
                  <c:v>1499523</c:v>
                </c:pt>
                <c:pt idx="5">
                  <c:v>7152233</c:v>
                </c:pt>
              </c:numCache>
            </c:numRef>
          </c:val>
        </c:ser>
        <c:ser>
          <c:idx val="1"/>
          <c:order val="1"/>
          <c:tx>
            <c:strRef>
              <c:f>'Elektrik tüketimi'!$A$4</c:f>
              <c:strCache>
                <c:ptCount val="1"/>
                <c:pt idx="0">
                  <c:v>GAZİANTEP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tüketimi'!$B$4:$G$4</c:f>
              <c:numCache>
                <c:formatCode>#,##0.00</c:formatCode>
                <c:ptCount val="6"/>
                <c:pt idx="0">
                  <c:v>91310</c:v>
                </c:pt>
                <c:pt idx="1">
                  <c:v>1338973</c:v>
                </c:pt>
                <c:pt idx="2">
                  <c:v>5577939</c:v>
                </c:pt>
                <c:pt idx="3">
                  <c:v>119905</c:v>
                </c:pt>
                <c:pt idx="4">
                  <c:v>1025212</c:v>
                </c:pt>
                <c:pt idx="5">
                  <c:v>8153338</c:v>
                </c:pt>
              </c:numCache>
            </c:numRef>
          </c:val>
        </c:ser>
        <c:ser>
          <c:idx val="2"/>
          <c:order val="2"/>
          <c:tx>
            <c:strRef>
              <c:f>'Elektrik tüketimi'!$A$5</c:f>
              <c:strCache>
                <c:ptCount val="1"/>
                <c:pt idx="0">
                  <c:v>KAHRAMANMARAŞ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tüketimi'!$B$5:$G$5</c:f>
              <c:numCache>
                <c:formatCode>#,##0.00</c:formatCode>
                <c:ptCount val="6"/>
                <c:pt idx="0">
                  <c:v>74172</c:v>
                </c:pt>
                <c:pt idx="1">
                  <c:v>569611</c:v>
                </c:pt>
                <c:pt idx="2">
                  <c:v>2546242</c:v>
                </c:pt>
                <c:pt idx="3">
                  <c:v>73965</c:v>
                </c:pt>
                <c:pt idx="4">
                  <c:v>518642</c:v>
                </c:pt>
                <c:pt idx="5">
                  <c:v>3782632</c:v>
                </c:pt>
              </c:numCache>
            </c:numRef>
          </c:val>
        </c:ser>
        <c:ser>
          <c:idx val="3"/>
          <c:order val="3"/>
          <c:tx>
            <c:strRef>
              <c:f>'Elektrik tüketimi'!$A$6</c:f>
              <c:strCache>
                <c:ptCount val="1"/>
                <c:pt idx="0">
                  <c:v>ŞANLIURFA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tüketimi'!$B$6:$G$6</c:f>
              <c:numCache>
                <c:formatCode>#,##0.00</c:formatCode>
                <c:ptCount val="6"/>
                <c:pt idx="0">
                  <c:v>58434</c:v>
                </c:pt>
                <c:pt idx="1">
                  <c:v>1122199</c:v>
                </c:pt>
                <c:pt idx="2">
                  <c:v>804014</c:v>
                </c:pt>
                <c:pt idx="3">
                  <c:v>2532902</c:v>
                </c:pt>
                <c:pt idx="4">
                  <c:v>832909</c:v>
                </c:pt>
                <c:pt idx="5">
                  <c:v>5350458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7056112"/>
        <c:axId val="1877065904"/>
      </c:barChart>
      <c:catAx>
        <c:axId val="187705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65904"/>
        <c:crosses val="autoZero"/>
        <c:auto val="1"/>
        <c:lblAlgn val="ctr"/>
        <c:lblOffset val="100"/>
        <c:noMultiLvlLbl val="0"/>
      </c:catAx>
      <c:valAx>
        <c:axId val="187706590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05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691588785046728E-2"/>
          <c:y val="5.6140350877192984E-2"/>
          <c:w val="0.98056074766355139"/>
          <c:h val="0.8175438596491227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47697</c:v>
                </c:pt>
                <c:pt idx="1">
                  <c:v>47571</c:v>
                </c:pt>
                <c:pt idx="2">
                  <c:v>161705</c:v>
                </c:pt>
                <c:pt idx="3">
                  <c:v>65569</c:v>
                </c:pt>
                <c:pt idx="4">
                  <c:v>160696</c:v>
                </c:pt>
                <c:pt idx="5">
                  <c:v>125427</c:v>
                </c:pt>
                <c:pt idx="6">
                  <c:v>84583</c:v>
                </c:pt>
                <c:pt idx="7">
                  <c:v>6308</c:v>
                </c:pt>
                <c:pt idx="8">
                  <c:v>1025</c:v>
                </c:pt>
                <c:pt idx="9">
                  <c:v>7929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8B-4405-9F22-52CEC7292403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15978</c:v>
                </c:pt>
                <c:pt idx="1">
                  <c:v>15978</c:v>
                </c:pt>
                <c:pt idx="2">
                  <c:v>96603</c:v>
                </c:pt>
                <c:pt idx="3">
                  <c:v>107062</c:v>
                </c:pt>
                <c:pt idx="4">
                  <c:v>207947</c:v>
                </c:pt>
                <c:pt idx="5">
                  <c:v>163845</c:v>
                </c:pt>
                <c:pt idx="6">
                  <c:v>97391</c:v>
                </c:pt>
                <c:pt idx="7">
                  <c:v>9967</c:v>
                </c:pt>
                <c:pt idx="8">
                  <c:v>1644</c:v>
                </c:pt>
                <c:pt idx="9">
                  <c:v>6780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8B-4405-9F22-52CEC7292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77068080"/>
        <c:axId val="1877066448"/>
      </c:barChart>
      <c:catAx>
        <c:axId val="187706808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877066448"/>
        <c:crosses val="min"/>
        <c:auto val="0"/>
        <c:lblAlgn val="ctr"/>
        <c:lblOffset val="100"/>
        <c:noMultiLvlLbl val="0"/>
      </c:catAx>
      <c:valAx>
        <c:axId val="1877066448"/>
        <c:scaling>
          <c:orientation val="minMax"/>
          <c:max val="61544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7706808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6.6496163682864456E-2"/>
          <c:w val="0.98056074766355139"/>
          <c:h val="0.8670076726342711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90457</c:v>
                </c:pt>
                <c:pt idx="1">
                  <c:v>59286</c:v>
                </c:pt>
                <c:pt idx="2">
                  <c:v>392822</c:v>
                </c:pt>
                <c:pt idx="3">
                  <c:v>97947</c:v>
                </c:pt>
                <c:pt idx="4">
                  <c:v>54159</c:v>
                </c:pt>
                <c:pt idx="5">
                  <c:v>165883</c:v>
                </c:pt>
                <c:pt idx="6">
                  <c:v>51805</c:v>
                </c:pt>
                <c:pt idx="7">
                  <c:v>2809</c:v>
                </c:pt>
                <c:pt idx="8">
                  <c:v>611</c:v>
                </c:pt>
                <c:pt idx="9">
                  <c:v>50542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25-4BC7-8232-7DC6770121CF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20635</c:v>
                </c:pt>
                <c:pt idx="1">
                  <c:v>34609</c:v>
                </c:pt>
                <c:pt idx="2">
                  <c:v>337265</c:v>
                </c:pt>
                <c:pt idx="3">
                  <c:v>102017</c:v>
                </c:pt>
                <c:pt idx="4">
                  <c:v>84252</c:v>
                </c:pt>
                <c:pt idx="5">
                  <c:v>223180</c:v>
                </c:pt>
                <c:pt idx="6">
                  <c:v>80312</c:v>
                </c:pt>
                <c:pt idx="7">
                  <c:v>4545</c:v>
                </c:pt>
                <c:pt idx="8">
                  <c:v>1256</c:v>
                </c:pt>
                <c:pt idx="9">
                  <c:v>60082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25-4BC7-8232-7DC677012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77055568"/>
        <c:axId val="1882811712"/>
      </c:barChart>
      <c:catAx>
        <c:axId val="187705556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882811712"/>
        <c:crosses val="min"/>
        <c:auto val="0"/>
        <c:lblAlgn val="ctr"/>
        <c:lblOffset val="100"/>
        <c:noMultiLvlLbl val="0"/>
      </c:catAx>
      <c:valAx>
        <c:axId val="1882811712"/>
        <c:scaling>
          <c:orientation val="minMax"/>
          <c:max val="730087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7705556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0.21870286576168929"/>
          <c:w val="0.98056074766355139"/>
          <c:h val="0.70286576168929105"/>
        </c:manualLayout>
      </c:layout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82808992"/>
        <c:axId val="1882813888"/>
      </c:barChart>
      <c:catAx>
        <c:axId val="1882808992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882813888"/>
        <c:crosses val="min"/>
        <c:auto val="0"/>
        <c:lblAlgn val="ctr"/>
        <c:lblOffset val="100"/>
        <c:noMultiLvlLbl val="0"/>
      </c:catAx>
      <c:valAx>
        <c:axId val="1882813888"/>
        <c:scaling>
          <c:orientation val="minMax"/>
          <c:max val="26.13029120129343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8280899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'Bitirilen eğitim durumu'!$A$4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durumu'!$B$4:$K$4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ser>
          <c:idx val="1"/>
          <c:order val="1"/>
          <c:tx>
            <c:strRef>
              <c:f>'Bitirilen eğitim durumu'!$A$5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durumu'!$B$5:$K$5</c:f>
              <c:numCache>
                <c:formatCode>General</c:formatCode>
                <c:ptCount val="10"/>
                <c:pt idx="0">
                  <c:v>130056</c:v>
                </c:pt>
                <c:pt idx="1">
                  <c:v>100987</c:v>
                </c:pt>
                <c:pt idx="2">
                  <c:v>346182</c:v>
                </c:pt>
                <c:pt idx="3">
                  <c:v>142439</c:v>
                </c:pt>
                <c:pt idx="4">
                  <c:v>43674</c:v>
                </c:pt>
                <c:pt idx="5">
                  <c:v>140400</c:v>
                </c:pt>
                <c:pt idx="6">
                  <c:v>41735</c:v>
                </c:pt>
                <c:pt idx="7">
                  <c:v>2143</c:v>
                </c:pt>
                <c:pt idx="8">
                  <c:v>644</c:v>
                </c:pt>
                <c:pt idx="9">
                  <c:v>94507</c:v>
                </c:pt>
              </c:numCache>
            </c:numRef>
          </c:val>
        </c:ser>
        <c:ser>
          <c:idx val="2"/>
          <c:order val="2"/>
          <c:tx>
            <c:strRef>
              <c:f>'Bitirilen eğitim durumu'!$A$6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durumu'!$B$6:$K$6</c:f>
              <c:numCache>
                <c:formatCode>General</c:formatCode>
                <c:ptCount val="10"/>
                <c:pt idx="0">
                  <c:v>52775</c:v>
                </c:pt>
                <c:pt idx="1">
                  <c:v>63675</c:v>
                </c:pt>
                <c:pt idx="2">
                  <c:v>258308</c:v>
                </c:pt>
                <c:pt idx="3">
                  <c:v>172631</c:v>
                </c:pt>
                <c:pt idx="4">
                  <c:v>368643</c:v>
                </c:pt>
                <c:pt idx="5">
                  <c:v>289272</c:v>
                </c:pt>
                <c:pt idx="6">
                  <c:v>182514</c:v>
                </c:pt>
                <c:pt idx="7">
                  <c:v>16275</c:v>
                </c:pt>
                <c:pt idx="8">
                  <c:v>2669</c:v>
                </c:pt>
                <c:pt idx="9">
                  <c:v>14709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gapDepth val="132"/>
        <c:shape val="box"/>
        <c:axId val="1882810080"/>
        <c:axId val="1882814432"/>
        <c:axId val="0"/>
      </c:bar3DChart>
      <c:catAx>
        <c:axId val="188281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2814432"/>
        <c:crosses val="autoZero"/>
        <c:auto val="1"/>
        <c:lblAlgn val="ctr"/>
        <c:lblOffset val="100"/>
        <c:noMultiLvlLbl val="0"/>
      </c:catAx>
      <c:valAx>
        <c:axId val="1882814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281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000"/>
              <a:t>Hastane</a:t>
            </a:r>
            <a:r>
              <a:rPr lang="tr-TR" sz="1000" baseline="0"/>
              <a:t> yatak sayısı </a:t>
            </a:r>
            <a:endParaRPr lang="en-US" sz="1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'Hastane yatak sayısı'!$A$3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'Hastane yatak sayısı'!$B$2:$S$2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'Hastane yatak sayısı'!$B$3:$S$3</c:f>
              <c:numCache>
                <c:formatCode>#,##0</c:formatCode>
                <c:ptCount val="18"/>
                <c:pt idx="0">
                  <c:v>2154</c:v>
                </c:pt>
                <c:pt idx="1">
                  <c:v>2073</c:v>
                </c:pt>
                <c:pt idx="2">
                  <c:v>2117</c:v>
                </c:pt>
                <c:pt idx="3">
                  <c:v>2295</c:v>
                </c:pt>
                <c:pt idx="4">
                  <c:v>2661</c:v>
                </c:pt>
                <c:pt idx="5">
                  <c:v>2869</c:v>
                </c:pt>
                <c:pt idx="6">
                  <c:v>3171</c:v>
                </c:pt>
                <c:pt idx="7">
                  <c:v>3383</c:v>
                </c:pt>
                <c:pt idx="8">
                  <c:v>3892</c:v>
                </c:pt>
                <c:pt idx="9">
                  <c:v>4101</c:v>
                </c:pt>
                <c:pt idx="10">
                  <c:v>4342</c:v>
                </c:pt>
                <c:pt idx="11">
                  <c:v>4450</c:v>
                </c:pt>
                <c:pt idx="12">
                  <c:v>4611</c:v>
                </c:pt>
                <c:pt idx="13">
                  <c:v>4611</c:v>
                </c:pt>
                <c:pt idx="14">
                  <c:v>5653</c:v>
                </c:pt>
                <c:pt idx="15">
                  <c:v>5878</c:v>
                </c:pt>
                <c:pt idx="16">
                  <c:v>6015</c:v>
                </c:pt>
                <c:pt idx="17">
                  <c:v>6265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2808448"/>
        <c:axId val="1882809536"/>
      </c:barChart>
      <c:catAx>
        <c:axId val="188280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2809536"/>
        <c:crosses val="autoZero"/>
        <c:auto val="1"/>
        <c:lblAlgn val="ctr"/>
        <c:lblOffset val="100"/>
        <c:noMultiLvlLbl val="0"/>
      </c:catAx>
      <c:valAx>
        <c:axId val="188280953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280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E6BB5-0606-4FF1-8F55-4C856F879520}" type="datetimeFigureOut">
              <a:rPr lang="tr-TR" smtClean="0"/>
              <a:t>6.06.2022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AD067-E62F-4E0B-978E-30782434F3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0267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63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5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64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395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65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29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66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50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68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63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69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2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Nesne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4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ikdörtgen 5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noProof="0" dirty="0" smtClean="0"/>
              <a:t>Asıl alt başlık stilini düzenlemek için tıklatın</a:t>
            </a:r>
            <a:endParaRPr lang="tr-TR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17286940-BB50-483C-B1B4-B9FC1265AEE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9395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53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2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7514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6/6/2022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55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7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28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57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64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91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2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45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091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42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5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58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214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434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248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109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867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2740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181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1470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499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4973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3846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6460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523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19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6711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7160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8230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720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88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1659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6278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0268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271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0519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2487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4550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5494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983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8372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4002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0285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4306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5082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9883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5773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7403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204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965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3931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8370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694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792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3013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597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2478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948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3253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636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2051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9887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7085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3510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0821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5419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4669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4725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51619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8797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0017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55344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099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1150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49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55648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34569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152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4435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2008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27495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7915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28229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2760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03937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0657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5004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0064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27214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11038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8808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97060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92432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17272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94095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04832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53907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8611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8938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0001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37692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26839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27923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42376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44533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26213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05644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74678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84307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54837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60854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1930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34826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27359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88447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92634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2087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80466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26745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78099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58841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29027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77496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08117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22672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7052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55487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70892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7646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42124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15199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76467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5246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47365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9245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69486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66488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34282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73242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91458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18947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90507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9227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17030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8344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99163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87172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28954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39542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6389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78844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24472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4657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22915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37372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25031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601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83080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3974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50560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82060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33553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01841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71394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18863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834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43869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73569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39532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1514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28587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82443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24474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79733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43481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91424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27067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59829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81797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46950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2445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05524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06299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99429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448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65246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12136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93416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3745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29825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50327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53400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31395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97258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93218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11517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92315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84213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60128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80096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87511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912145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2119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4047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6954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78058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50957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70229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069780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89772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4377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909895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0683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84985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8672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51694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80762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60395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97936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45470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33016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088824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132340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9498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45012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15508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5270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23676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54415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584195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48811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04415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30542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66123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4940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772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76751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73577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9166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98149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57985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20064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97433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1959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48480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01306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16452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42390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248316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89689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1695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257878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18145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965703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27582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981892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90961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47639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987097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73618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6939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10790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566036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8667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31633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60395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53062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90510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456469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59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00781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5372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389849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9026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93239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287943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669078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76691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25694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983747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251582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92724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42151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653517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06221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618300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498577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7479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73223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75298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62669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014313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209815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789150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795388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0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2.png"/><Relationship Id="rId5" Type="http://schemas.openxmlformats.org/officeDocument/2006/relationships/theme" Target="../theme/theme1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theme" Target="../theme/theme19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theme" Target="../theme/theme20.xml"/><Relationship Id="rId5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theme" Target="../theme/theme21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theme" Target="../theme/theme22.xml"/><Relationship Id="rId5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theme" Target="../theme/theme23.xml"/><Relationship Id="rId5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1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theme" Target="../theme/theme24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theme" Target="../theme/theme25.xml"/><Relationship Id="rId5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theme" Target="../theme/theme26.xml"/><Relationship Id="rId5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8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theme" Target="../theme/theme27.xml"/><Relationship Id="rId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3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theme" Target="../theme/theme28.xml"/><Relationship Id="rId5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theme" Target="../theme/theme29.xml"/><Relationship Id="rId5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43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theme" Target="../theme/theme30.xml"/><Relationship Id="rId5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theme" Target="../theme/theme31.xml"/><Relationship Id="rId5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theme" Target="../theme/theme32.xml"/><Relationship Id="rId5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8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theme" Target="../theme/theme33.xml"/><Relationship Id="rId5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6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65.xml"/><Relationship Id="rId6" Type="http://schemas.openxmlformats.org/officeDocument/2006/relationships/theme" Target="../theme/theme34.xml"/><Relationship Id="rId5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8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6" Type="http://schemas.openxmlformats.org/officeDocument/2006/relationships/theme" Target="../theme/theme35.xml"/><Relationship Id="rId5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7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6" Type="http://schemas.openxmlformats.org/officeDocument/2006/relationships/theme" Target="../theme/theme36.xml"/><Relationship Id="rId5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8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theme" Target="../theme/theme37.xml"/><Relationship Id="rId5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83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theme" Target="../theme/theme38.xml"/><Relationship Id="rId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theme" Target="../theme/theme39.xml"/><Relationship Id="rId5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93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theme" Target="../theme/theme40.xml"/><Relationship Id="rId5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6" Type="http://schemas.openxmlformats.org/officeDocument/2006/relationships/theme" Target="../theme/theme41.xml"/><Relationship Id="rId5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203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0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theme" Target="../theme/theme42.xml"/><Relationship Id="rId5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8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theme" Target="../theme/theme43.xml"/><Relationship Id="rId5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13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Relationship Id="rId6" Type="http://schemas.openxmlformats.org/officeDocument/2006/relationships/theme" Target="../theme/theme44.xml"/><Relationship Id="rId5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8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20.xml"/><Relationship Id="rId6" Type="http://schemas.openxmlformats.org/officeDocument/2006/relationships/theme" Target="../theme/theme45.xml"/><Relationship Id="rId5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2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theme" Target="../theme/theme46.xml"/><Relationship Id="rId5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8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theme" Target="../theme/theme47.xml"/><Relationship Id="rId5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33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theme" Target="../theme/theme48.xml"/><Relationship Id="rId5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8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40.xml"/><Relationship Id="rId6" Type="http://schemas.openxmlformats.org/officeDocument/2006/relationships/theme" Target="../theme/theme49.xml"/><Relationship Id="rId5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3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46.xml"/><Relationship Id="rId1" Type="http://schemas.openxmlformats.org/officeDocument/2006/relationships/slideLayout" Target="../slideLayouts/slideLayout245.xml"/><Relationship Id="rId6" Type="http://schemas.openxmlformats.org/officeDocument/2006/relationships/theme" Target="../theme/theme50.xml"/><Relationship Id="rId5" Type="http://schemas.openxmlformats.org/officeDocument/2006/relationships/slideLayout" Target="../slideLayouts/slideLayout249.xml"/><Relationship Id="rId4" Type="http://schemas.openxmlformats.org/officeDocument/2006/relationships/slideLayout" Target="../slideLayouts/slideLayout2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50.xml"/><Relationship Id="rId6" Type="http://schemas.openxmlformats.org/officeDocument/2006/relationships/theme" Target="../theme/theme51.xml"/><Relationship Id="rId5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53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theme" Target="../theme/theme52.xml"/><Relationship Id="rId5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8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60.xml"/><Relationship Id="rId6" Type="http://schemas.openxmlformats.org/officeDocument/2006/relationships/theme" Target="../theme/theme53.xml"/><Relationship Id="rId5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63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theme" Target="../theme/theme54.xml"/><Relationship Id="rId5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8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theme" Target="../theme/theme55.xml"/><Relationship Id="rId5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7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theme" Target="../theme/theme56.xml"/><Relationship Id="rId5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8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81.xml"/><Relationship Id="rId1" Type="http://schemas.openxmlformats.org/officeDocument/2006/relationships/slideLayout" Target="../slideLayouts/slideLayout280.xml"/><Relationship Id="rId6" Type="http://schemas.openxmlformats.org/officeDocument/2006/relationships/theme" Target="../theme/theme57.xml"/><Relationship Id="rId5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83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85.xml"/><Relationship Id="rId6" Type="http://schemas.openxmlformats.org/officeDocument/2006/relationships/theme" Target="../theme/theme58.xml"/><Relationship Id="rId5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88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90.xml"/><Relationship Id="rId6" Type="http://schemas.openxmlformats.org/officeDocument/2006/relationships/theme" Target="../theme/theme59.xml"/><Relationship Id="rId5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93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96.xml"/><Relationship Id="rId1" Type="http://schemas.openxmlformats.org/officeDocument/2006/relationships/slideLayout" Target="../slideLayouts/slideLayout295.xml"/><Relationship Id="rId6" Type="http://schemas.openxmlformats.org/officeDocument/2006/relationships/theme" Target="../theme/theme60.xml"/><Relationship Id="rId5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Nesne" hidden="1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kdörtgen 1" hidden="1"/>
          <p:cNvSpPr/>
          <p:nvPr>
            <p:custDataLst>
              <p:tags r:id="rId8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1F318D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7" name="Picture 9" descr="bar"/>
          <p:cNvPicPr>
            <a:picLocks noChangeAspect="1" noChangeArrowheads="1"/>
          </p:cNvPicPr>
          <p:nvPr/>
        </p:nvPicPr>
        <p:blipFill>
          <a:blip r:embed="rId11" cstate="print"/>
          <a:srcRect l="-209" t="59564"/>
          <a:stretch>
            <a:fillRect/>
          </a:stretch>
        </p:blipFill>
        <p:spPr bwMode="auto">
          <a:xfrm>
            <a:off x="-19050" y="538165"/>
            <a:ext cx="9163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title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</a:t>
            </a:r>
            <a:endParaRPr lang="tr-TR" noProof="0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text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styles</a:t>
            </a:r>
            <a:endParaRPr lang="tr-TR" noProof="0" dirty="0" smtClean="0"/>
          </a:p>
          <a:p>
            <a:pPr lvl="1"/>
            <a:r>
              <a:rPr lang="tr-TR" noProof="0" dirty="0" smtClean="0"/>
              <a:t>Second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2"/>
            <a:r>
              <a:rPr lang="tr-TR" noProof="0" dirty="0" smtClean="0"/>
              <a:t>Third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3"/>
            <a:r>
              <a:rPr lang="tr-TR" noProof="0" dirty="0" err="1" smtClean="0"/>
              <a:t>Fourth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4"/>
            <a:r>
              <a:rPr lang="tr-TR" noProof="0" dirty="0" err="1" smtClean="0"/>
              <a:t>Fifth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2"/>
            <a:ext cx="8382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CBDDEB"/>
                </a:solidFill>
                <a:latin typeface="+mj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 smtClean="0"/>
              <a:t>S</a:t>
            </a:r>
            <a:r>
              <a:rPr lang="tr-TR" dirty="0" err="1" smtClean="0"/>
              <a:t>layt</a:t>
            </a:r>
            <a:r>
              <a:rPr lang="en-GB" dirty="0" smtClean="0"/>
              <a:t> </a:t>
            </a:r>
            <a:fld id="{C39B09D5-369E-45D8-98BF-F8D06858155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8267700" y="95252"/>
            <a:ext cx="0" cy="347663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3" name="Picture 18" descr="Untitled-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8600" y="66675"/>
            <a:ext cx="1219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608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F318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60000"/>
        </a:buClr>
        <a:buSzPct val="8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F318D"/>
        </a:buClr>
        <a:buSzPct val="90000"/>
        <a:buFont typeface="Wingdings" pitchFamily="2" charset="2"/>
        <a:buChar char="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28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77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92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702945"/>
            <a:ext cx="8986520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264665"/>
            <a:ext cx="8486775" cy="2337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11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702945"/>
            <a:ext cx="8986520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264665"/>
            <a:ext cx="8486775" cy="2337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9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702945"/>
            <a:ext cx="8986520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264665"/>
            <a:ext cx="8486775" cy="2337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79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73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  <p:sldLayoutId id="2147484315" r:id="rId2"/>
    <p:sldLayoutId id="2147484316" r:id="rId3"/>
    <p:sldLayoutId id="2147484317" r:id="rId4"/>
    <p:sldLayoutId id="214748431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75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0" r:id="rId1"/>
    <p:sldLayoutId id="2147484321" r:id="rId2"/>
    <p:sldLayoutId id="2147484322" r:id="rId3"/>
    <p:sldLayoutId id="2147484323" r:id="rId4"/>
    <p:sldLayoutId id="214748432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80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6" r:id="rId1"/>
    <p:sldLayoutId id="2147484327" r:id="rId2"/>
    <p:sldLayoutId id="2147484328" r:id="rId3"/>
    <p:sldLayoutId id="2147484329" r:id="rId4"/>
    <p:sldLayoutId id="214748433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211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82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8" r:id="rId1"/>
    <p:sldLayoutId id="2147484339" r:id="rId2"/>
    <p:sldLayoutId id="2147484340" r:id="rId3"/>
    <p:sldLayoutId id="2147484341" r:id="rId4"/>
    <p:sldLayoutId id="214748434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2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4" r:id="rId1"/>
    <p:sldLayoutId id="2147484345" r:id="rId2"/>
    <p:sldLayoutId id="2147484346" r:id="rId3"/>
    <p:sldLayoutId id="2147484347" r:id="rId4"/>
    <p:sldLayoutId id="214748434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37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0" r:id="rId1"/>
    <p:sldLayoutId id="2147484351" r:id="rId2"/>
    <p:sldLayoutId id="2147484352" r:id="rId3"/>
    <p:sldLayoutId id="2147484353" r:id="rId4"/>
    <p:sldLayoutId id="214748435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39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6" r:id="rId1"/>
    <p:sldLayoutId id="2147484357" r:id="rId2"/>
    <p:sldLayoutId id="2147484358" r:id="rId3"/>
    <p:sldLayoutId id="2147484359" r:id="rId4"/>
    <p:sldLayoutId id="214748436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18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2" r:id="rId1"/>
    <p:sldLayoutId id="2147484363" r:id="rId2"/>
    <p:sldLayoutId id="2147484364" r:id="rId3"/>
    <p:sldLayoutId id="2147484365" r:id="rId4"/>
    <p:sldLayoutId id="21474843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68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8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4" r:id="rId1"/>
    <p:sldLayoutId id="2147484375" r:id="rId2"/>
    <p:sldLayoutId id="2147484376" r:id="rId3"/>
    <p:sldLayoutId id="2147484377" r:id="rId4"/>
    <p:sldLayoutId id="214748437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75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0" r:id="rId1"/>
    <p:sldLayoutId id="2147484381" r:id="rId2"/>
    <p:sldLayoutId id="2147484382" r:id="rId3"/>
    <p:sldLayoutId id="2147484383" r:id="rId4"/>
    <p:sldLayoutId id="214748438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21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418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2" r:id="rId1"/>
    <p:sldLayoutId id="2147484393" r:id="rId2"/>
    <p:sldLayoutId id="2147484394" r:id="rId3"/>
    <p:sldLayoutId id="2147484395" r:id="rId4"/>
    <p:sldLayoutId id="214748439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639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8" r:id="rId1"/>
    <p:sldLayoutId id="2147484399" r:id="rId2"/>
    <p:sldLayoutId id="2147484400" r:id="rId3"/>
    <p:sldLayoutId id="2147484401" r:id="rId4"/>
    <p:sldLayoutId id="214748440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10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4" r:id="rId1"/>
    <p:sldLayoutId id="2147484405" r:id="rId2"/>
    <p:sldLayoutId id="2147484406" r:id="rId3"/>
    <p:sldLayoutId id="2147484407" r:id="rId4"/>
    <p:sldLayoutId id="214748440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67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0" r:id="rId1"/>
    <p:sldLayoutId id="2147484411" r:id="rId2"/>
    <p:sldLayoutId id="2147484412" r:id="rId3"/>
    <p:sldLayoutId id="2147484413" r:id="rId4"/>
    <p:sldLayoutId id="214748441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29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  <p:sldLayoutId id="2147484417" r:id="rId2"/>
    <p:sldLayoutId id="2147484418" r:id="rId3"/>
    <p:sldLayoutId id="2147484419" r:id="rId4"/>
    <p:sldLayoutId id="214748442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17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8" r:id="rId1"/>
    <p:sldLayoutId id="2147484429" r:id="rId2"/>
    <p:sldLayoutId id="2147484430" r:id="rId3"/>
    <p:sldLayoutId id="2147484431" r:id="rId4"/>
    <p:sldLayoutId id="214748443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4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4" r:id="rId1"/>
    <p:sldLayoutId id="2147484435" r:id="rId2"/>
    <p:sldLayoutId id="2147484436" r:id="rId3"/>
    <p:sldLayoutId id="2147484437" r:id="rId4"/>
    <p:sldLayoutId id="214748443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498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0" r:id="rId1"/>
    <p:sldLayoutId id="2147484441" r:id="rId2"/>
    <p:sldLayoutId id="2147484442" r:id="rId3"/>
    <p:sldLayoutId id="2147484443" r:id="rId4"/>
    <p:sldLayoutId id="214748444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61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6" r:id="rId1"/>
    <p:sldLayoutId id="2147484447" r:id="rId2"/>
    <p:sldLayoutId id="2147484448" r:id="rId3"/>
    <p:sldLayoutId id="2147484449" r:id="rId4"/>
    <p:sldLayoutId id="214748445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606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2" r:id="rId1"/>
    <p:sldLayoutId id="2147484453" r:id="rId2"/>
    <p:sldLayoutId id="2147484454" r:id="rId3"/>
    <p:sldLayoutId id="2147484455" r:id="rId4"/>
    <p:sldLayoutId id="214748445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68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8" r:id="rId1"/>
    <p:sldLayoutId id="2147484459" r:id="rId2"/>
    <p:sldLayoutId id="2147484460" r:id="rId3"/>
    <p:sldLayoutId id="2147484461" r:id="rId4"/>
    <p:sldLayoutId id="214748446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30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4" r:id="rId1"/>
    <p:sldLayoutId id="2147484465" r:id="rId2"/>
    <p:sldLayoutId id="2147484466" r:id="rId3"/>
    <p:sldLayoutId id="2147484467" r:id="rId4"/>
    <p:sldLayoutId id="214748446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8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0" r:id="rId1"/>
    <p:sldLayoutId id="2147484471" r:id="rId2"/>
    <p:sldLayoutId id="2147484472" r:id="rId3"/>
    <p:sldLayoutId id="2147484473" r:id="rId4"/>
    <p:sldLayoutId id="214748447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57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6" r:id="rId1"/>
    <p:sldLayoutId id="2147484477" r:id="rId2"/>
    <p:sldLayoutId id="2147484478" r:id="rId3"/>
    <p:sldLayoutId id="2147484479" r:id="rId4"/>
    <p:sldLayoutId id="214748448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22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2" r:id="rId1"/>
    <p:sldLayoutId id="2147484483" r:id="rId2"/>
    <p:sldLayoutId id="2147484484" r:id="rId3"/>
    <p:sldLayoutId id="2147484485" r:id="rId4"/>
    <p:sldLayoutId id="214748448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69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8" r:id="rId1"/>
    <p:sldLayoutId id="2147484489" r:id="rId2"/>
    <p:sldLayoutId id="2147484490" r:id="rId3"/>
    <p:sldLayoutId id="2147484491" r:id="rId4"/>
    <p:sldLayoutId id="214748449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7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4" r:id="rId1"/>
    <p:sldLayoutId id="2147484495" r:id="rId2"/>
    <p:sldLayoutId id="2147484496" r:id="rId3"/>
    <p:sldLayoutId id="2147484497" r:id="rId4"/>
    <p:sldLayoutId id="214748449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291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0" r:id="rId1"/>
    <p:sldLayoutId id="2147484501" r:id="rId2"/>
    <p:sldLayoutId id="2147484502" r:id="rId3"/>
    <p:sldLayoutId id="2147484503" r:id="rId4"/>
    <p:sldLayoutId id="214748450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06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6" r:id="rId1"/>
    <p:sldLayoutId id="2147484507" r:id="rId2"/>
    <p:sldLayoutId id="2147484508" r:id="rId3"/>
    <p:sldLayoutId id="2147484509" r:id="rId4"/>
    <p:sldLayoutId id="214748451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9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2" r:id="rId1"/>
    <p:sldLayoutId id="2147484513" r:id="rId2"/>
    <p:sldLayoutId id="2147484514" r:id="rId3"/>
    <p:sldLayoutId id="2147484515" r:id="rId4"/>
    <p:sldLayoutId id="214748451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7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19" r:id="rId2"/>
    <p:sldLayoutId id="2147484520" r:id="rId3"/>
    <p:sldLayoutId id="2147484521" r:id="rId4"/>
    <p:sldLayoutId id="214748452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58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4" r:id="rId1"/>
    <p:sldLayoutId id="2147484525" r:id="rId2"/>
    <p:sldLayoutId id="2147484526" r:id="rId3"/>
    <p:sldLayoutId id="2147484527" r:id="rId4"/>
    <p:sldLayoutId id="214748452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31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0" r:id="rId1"/>
    <p:sldLayoutId id="2147484531" r:id="rId2"/>
    <p:sldLayoutId id="2147484532" r:id="rId3"/>
    <p:sldLayoutId id="2147484533" r:id="rId4"/>
    <p:sldLayoutId id="214748453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36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6" r:id="rId1"/>
    <p:sldLayoutId id="2147484537" r:id="rId2"/>
    <p:sldLayoutId id="2147484538" r:id="rId3"/>
    <p:sldLayoutId id="2147484539" r:id="rId4"/>
    <p:sldLayoutId id="214748454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14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2" r:id="rId1"/>
    <p:sldLayoutId id="2147484543" r:id="rId2"/>
    <p:sldLayoutId id="2147484544" r:id="rId3"/>
    <p:sldLayoutId id="2147484545" r:id="rId4"/>
    <p:sldLayoutId id="214748454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24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8" r:id="rId1"/>
    <p:sldLayoutId id="2147484549" r:id="rId2"/>
    <p:sldLayoutId id="2147484550" r:id="rId3"/>
    <p:sldLayoutId id="2147484551" r:id="rId4"/>
    <p:sldLayoutId id="214748455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97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4" r:id="rId1"/>
    <p:sldLayoutId id="2147484555" r:id="rId2"/>
    <p:sldLayoutId id="2147484556" r:id="rId3"/>
    <p:sldLayoutId id="2147484557" r:id="rId4"/>
    <p:sldLayoutId id="214748455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93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86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6" r:id="rId1"/>
    <p:sldLayoutId id="2147484567" r:id="rId2"/>
    <p:sldLayoutId id="2147484568" r:id="rId3"/>
    <p:sldLayoutId id="2147484569" r:id="rId4"/>
    <p:sldLayoutId id="214748457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534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258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8" r:id="rId1"/>
    <p:sldLayoutId id="2147484579" r:id="rId2"/>
    <p:sldLayoutId id="2147484580" r:id="rId3"/>
    <p:sldLayoutId id="2147484581" r:id="rId4"/>
    <p:sldLayoutId id="214748458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537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009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0" r:id="rId1"/>
    <p:sldLayoutId id="2147484591" r:id="rId2"/>
    <p:sldLayoutId id="2147484592" r:id="rId3"/>
    <p:sldLayoutId id="2147484593" r:id="rId4"/>
    <p:sldLayoutId id="214748459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77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058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2" r:id="rId1"/>
    <p:sldLayoutId id="2147484603" r:id="rId2"/>
    <p:sldLayoutId id="2147484604" r:id="rId3"/>
    <p:sldLayoutId id="2147484605" r:id="rId4"/>
    <p:sldLayoutId id="214748460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47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8" r:id="rId1"/>
    <p:sldLayoutId id="2147484609" r:id="rId2"/>
    <p:sldLayoutId id="2147484610" r:id="rId3"/>
    <p:sldLayoutId id="2147484611" r:id="rId4"/>
    <p:sldLayoutId id="214748461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14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4" r:id="rId1"/>
    <p:sldLayoutId id="2147484615" r:id="rId2"/>
    <p:sldLayoutId id="2147484616" r:id="rId3"/>
    <p:sldLayoutId id="2147484617" r:id="rId4"/>
    <p:sldLayoutId id="214748461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04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0" r:id="rId1"/>
    <p:sldLayoutId id="2147484621" r:id="rId2"/>
    <p:sldLayoutId id="2147484622" r:id="rId3"/>
    <p:sldLayoutId id="2147484623" r:id="rId4"/>
    <p:sldLayoutId id="214748462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91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6" r:id="rId1"/>
    <p:sldLayoutId id="2147484627" r:id="rId2"/>
    <p:sldLayoutId id="2147484628" r:id="rId3"/>
    <p:sldLayoutId id="2147484629" r:id="rId4"/>
    <p:sldLayoutId id="214748463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08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tags" Target="../tags/tag9.xml"/><Relationship Id="rId16" Type="http://schemas.openxmlformats.org/officeDocument/2006/relationships/image" Target="../media/image17.png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emf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migazete.gov.tr/eskiler/2021/04/20210430M1-1.htm" TargetMode="External"/><Relationship Id="rId1" Type="http://schemas.openxmlformats.org/officeDocument/2006/relationships/slideLayout" Target="../slideLayouts/slideLayout22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5.png"/></Relationships>
</file>

<file path=ppt/slides/_rels/slide63.xml.rels><?xml version="1.0" encoding="UTF-8" standalone="yes"?>
<Relationships xmlns="http://schemas.openxmlformats.org/package/2006/relationships"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26" Type="http://schemas.openxmlformats.org/officeDocument/2006/relationships/tags" Target="../tags/tag35.xml"/><Relationship Id="rId39" Type="http://schemas.openxmlformats.org/officeDocument/2006/relationships/tags" Target="../tags/tag48.xml"/><Relationship Id="rId21" Type="http://schemas.openxmlformats.org/officeDocument/2006/relationships/tags" Target="../tags/tag30.xml"/><Relationship Id="rId34" Type="http://schemas.openxmlformats.org/officeDocument/2006/relationships/tags" Target="../tags/tag43.xml"/><Relationship Id="rId42" Type="http://schemas.openxmlformats.org/officeDocument/2006/relationships/notesSlide" Target="../notesSlides/notesSlide1.xml"/><Relationship Id="rId47" Type="http://schemas.openxmlformats.org/officeDocument/2006/relationships/chart" Target="../charts/chart3.xml"/><Relationship Id="rId50" Type="http://schemas.openxmlformats.org/officeDocument/2006/relationships/chart" Target="../charts/chart6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9" Type="http://schemas.openxmlformats.org/officeDocument/2006/relationships/tags" Target="../tags/tag38.xml"/><Relationship Id="rId11" Type="http://schemas.openxmlformats.org/officeDocument/2006/relationships/tags" Target="../tags/tag20.xml"/><Relationship Id="rId24" Type="http://schemas.openxmlformats.org/officeDocument/2006/relationships/tags" Target="../tags/tag33.xml"/><Relationship Id="rId32" Type="http://schemas.openxmlformats.org/officeDocument/2006/relationships/tags" Target="../tags/tag41.xml"/><Relationship Id="rId37" Type="http://schemas.openxmlformats.org/officeDocument/2006/relationships/tags" Target="../tags/tag46.xml"/><Relationship Id="rId40" Type="http://schemas.openxmlformats.org/officeDocument/2006/relationships/tags" Target="../tags/tag49.xml"/><Relationship Id="rId45" Type="http://schemas.openxmlformats.org/officeDocument/2006/relationships/chart" Target="../charts/chart1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28" Type="http://schemas.openxmlformats.org/officeDocument/2006/relationships/tags" Target="../tags/tag37.xml"/><Relationship Id="rId36" Type="http://schemas.openxmlformats.org/officeDocument/2006/relationships/tags" Target="../tags/tag45.xml"/><Relationship Id="rId49" Type="http://schemas.openxmlformats.org/officeDocument/2006/relationships/chart" Target="../charts/chart5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31" Type="http://schemas.openxmlformats.org/officeDocument/2006/relationships/tags" Target="../tags/tag40.xml"/><Relationship Id="rId44" Type="http://schemas.openxmlformats.org/officeDocument/2006/relationships/image" Target="../media/image7.emf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Relationship Id="rId27" Type="http://schemas.openxmlformats.org/officeDocument/2006/relationships/tags" Target="../tags/tag36.xml"/><Relationship Id="rId30" Type="http://schemas.openxmlformats.org/officeDocument/2006/relationships/tags" Target="../tags/tag39.xml"/><Relationship Id="rId35" Type="http://schemas.openxmlformats.org/officeDocument/2006/relationships/tags" Target="../tags/tag44.xml"/><Relationship Id="rId43" Type="http://schemas.openxmlformats.org/officeDocument/2006/relationships/oleObject" Target="../embeddings/oleObject7.bin"/><Relationship Id="rId48" Type="http://schemas.openxmlformats.org/officeDocument/2006/relationships/chart" Target="../charts/chart4.xml"/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tags" Target="../tags/tag34.xml"/><Relationship Id="rId33" Type="http://schemas.openxmlformats.org/officeDocument/2006/relationships/tags" Target="../tags/tag42.xml"/><Relationship Id="rId38" Type="http://schemas.openxmlformats.org/officeDocument/2006/relationships/tags" Target="../tags/tag47.xml"/><Relationship Id="rId46" Type="http://schemas.openxmlformats.org/officeDocument/2006/relationships/chart" Target="../charts/chart2.xml"/><Relationship Id="rId20" Type="http://schemas.openxmlformats.org/officeDocument/2006/relationships/tags" Target="../tags/tag29.xml"/><Relationship Id="rId41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tags" Target="../tags/tag1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2.xml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tags" Target="../tags/tag62.xml"/><Relationship Id="rId18" Type="http://schemas.openxmlformats.org/officeDocument/2006/relationships/tags" Target="../tags/tag67.xml"/><Relationship Id="rId26" Type="http://schemas.openxmlformats.org/officeDocument/2006/relationships/tags" Target="../tags/tag75.xml"/><Relationship Id="rId3" Type="http://schemas.openxmlformats.org/officeDocument/2006/relationships/tags" Target="../tags/tag52.xml"/><Relationship Id="rId21" Type="http://schemas.openxmlformats.org/officeDocument/2006/relationships/tags" Target="../tags/tag70.xml"/><Relationship Id="rId34" Type="http://schemas.openxmlformats.org/officeDocument/2006/relationships/chart" Target="../charts/chart7.xml"/><Relationship Id="rId7" Type="http://schemas.openxmlformats.org/officeDocument/2006/relationships/tags" Target="../tags/tag56.xml"/><Relationship Id="rId12" Type="http://schemas.openxmlformats.org/officeDocument/2006/relationships/tags" Target="../tags/tag61.xml"/><Relationship Id="rId17" Type="http://schemas.openxmlformats.org/officeDocument/2006/relationships/tags" Target="../tags/tag66.xml"/><Relationship Id="rId25" Type="http://schemas.openxmlformats.org/officeDocument/2006/relationships/tags" Target="../tags/tag74.xml"/><Relationship Id="rId33" Type="http://schemas.openxmlformats.org/officeDocument/2006/relationships/image" Target="../media/image7.emf"/><Relationship Id="rId2" Type="http://schemas.openxmlformats.org/officeDocument/2006/relationships/tags" Target="../tags/tag51.xml"/><Relationship Id="rId16" Type="http://schemas.openxmlformats.org/officeDocument/2006/relationships/tags" Target="../tags/tag65.xml"/><Relationship Id="rId20" Type="http://schemas.openxmlformats.org/officeDocument/2006/relationships/tags" Target="../tags/tag69.xml"/><Relationship Id="rId29" Type="http://schemas.openxmlformats.org/officeDocument/2006/relationships/tags" Target="../tags/tag78.xml"/><Relationship Id="rId1" Type="http://schemas.openxmlformats.org/officeDocument/2006/relationships/vmlDrawing" Target="../drawings/vmlDrawing9.v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24" Type="http://schemas.openxmlformats.org/officeDocument/2006/relationships/tags" Target="../tags/tag73.xml"/><Relationship Id="rId32" Type="http://schemas.openxmlformats.org/officeDocument/2006/relationships/oleObject" Target="../embeddings/oleObject9.bin"/><Relationship Id="rId5" Type="http://schemas.openxmlformats.org/officeDocument/2006/relationships/tags" Target="../tags/tag54.xml"/><Relationship Id="rId15" Type="http://schemas.openxmlformats.org/officeDocument/2006/relationships/tags" Target="../tags/tag64.xml"/><Relationship Id="rId23" Type="http://schemas.openxmlformats.org/officeDocument/2006/relationships/tags" Target="../tags/tag72.xml"/><Relationship Id="rId28" Type="http://schemas.openxmlformats.org/officeDocument/2006/relationships/tags" Target="../tags/tag77.xml"/><Relationship Id="rId10" Type="http://schemas.openxmlformats.org/officeDocument/2006/relationships/tags" Target="../tags/tag59.xml"/><Relationship Id="rId19" Type="http://schemas.openxmlformats.org/officeDocument/2006/relationships/tags" Target="../tags/tag68.xml"/><Relationship Id="rId31" Type="http://schemas.openxmlformats.org/officeDocument/2006/relationships/notesSlide" Target="../notesSlides/notesSlide3.xml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tags" Target="../tags/tag63.xml"/><Relationship Id="rId22" Type="http://schemas.openxmlformats.org/officeDocument/2006/relationships/tags" Target="../tags/tag71.xml"/><Relationship Id="rId27" Type="http://schemas.openxmlformats.org/officeDocument/2006/relationships/tags" Target="../tags/tag76.xml"/><Relationship Id="rId30" Type="http://schemas.openxmlformats.org/officeDocument/2006/relationships/slideLayout" Target="../slideLayouts/slideLayout2.xml"/><Relationship Id="rId35" Type="http://schemas.openxmlformats.org/officeDocument/2006/relationships/chart" Target="../charts/chart8.xml"/><Relationship Id="rId8" Type="http://schemas.openxmlformats.org/officeDocument/2006/relationships/tags" Target="../tags/tag5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18" Type="http://schemas.openxmlformats.org/officeDocument/2006/relationships/oleObject" Target="../embeddings/oleObject10.bin"/><Relationship Id="rId3" Type="http://schemas.openxmlformats.org/officeDocument/2006/relationships/tags" Target="../tags/tag80.xml"/><Relationship Id="rId21" Type="http://schemas.openxmlformats.org/officeDocument/2006/relationships/chart" Target="../charts/chart10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notesSlide" Target="../notesSlides/notesSlide4.xml"/><Relationship Id="rId2" Type="http://schemas.openxmlformats.org/officeDocument/2006/relationships/tags" Target="../tags/tag79.xml"/><Relationship Id="rId16" Type="http://schemas.openxmlformats.org/officeDocument/2006/relationships/slideLayout" Target="../slideLayouts/slideLayout2.xml"/><Relationship Id="rId20" Type="http://schemas.openxmlformats.org/officeDocument/2006/relationships/chart" Target="../charts/chart9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24" Type="http://schemas.openxmlformats.org/officeDocument/2006/relationships/chart" Target="../charts/chart13.xml"/><Relationship Id="rId5" Type="http://schemas.openxmlformats.org/officeDocument/2006/relationships/tags" Target="../tags/tag82.xml"/><Relationship Id="rId15" Type="http://schemas.openxmlformats.org/officeDocument/2006/relationships/tags" Target="../tags/tag92.xml"/><Relationship Id="rId23" Type="http://schemas.openxmlformats.org/officeDocument/2006/relationships/chart" Target="../charts/chart12.xml"/><Relationship Id="rId10" Type="http://schemas.openxmlformats.org/officeDocument/2006/relationships/tags" Target="../tags/tag87.xml"/><Relationship Id="rId19" Type="http://schemas.openxmlformats.org/officeDocument/2006/relationships/image" Target="../media/image7.emf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tags" Target="../tags/tag91.xml"/><Relationship Id="rId22" Type="http://schemas.openxmlformats.org/officeDocument/2006/relationships/chart" Target="../charts/chart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1.bin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18" Type="http://schemas.openxmlformats.org/officeDocument/2006/relationships/tags" Target="../tags/tag110.xml"/><Relationship Id="rId26" Type="http://schemas.openxmlformats.org/officeDocument/2006/relationships/tags" Target="../tags/tag118.xml"/><Relationship Id="rId3" Type="http://schemas.openxmlformats.org/officeDocument/2006/relationships/tags" Target="../tags/tag95.xml"/><Relationship Id="rId21" Type="http://schemas.openxmlformats.org/officeDocument/2006/relationships/tags" Target="../tags/tag113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tags" Target="../tags/tag109.xml"/><Relationship Id="rId25" Type="http://schemas.openxmlformats.org/officeDocument/2006/relationships/tags" Target="../tags/tag117.xml"/><Relationship Id="rId2" Type="http://schemas.openxmlformats.org/officeDocument/2006/relationships/tags" Target="../tags/tag94.xml"/><Relationship Id="rId16" Type="http://schemas.openxmlformats.org/officeDocument/2006/relationships/tags" Target="../tags/tag108.xml"/><Relationship Id="rId20" Type="http://schemas.openxmlformats.org/officeDocument/2006/relationships/tags" Target="../tags/tag112.xml"/><Relationship Id="rId29" Type="http://schemas.openxmlformats.org/officeDocument/2006/relationships/oleObject" Target="../embeddings/oleObject12.bin"/><Relationship Id="rId1" Type="http://schemas.openxmlformats.org/officeDocument/2006/relationships/vmlDrawing" Target="../drawings/vmlDrawing12.v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24" Type="http://schemas.openxmlformats.org/officeDocument/2006/relationships/tags" Target="../tags/tag116.xml"/><Relationship Id="rId32" Type="http://schemas.openxmlformats.org/officeDocument/2006/relationships/chart" Target="../charts/chart15.xml"/><Relationship Id="rId5" Type="http://schemas.openxmlformats.org/officeDocument/2006/relationships/tags" Target="../tags/tag97.xml"/><Relationship Id="rId15" Type="http://schemas.openxmlformats.org/officeDocument/2006/relationships/tags" Target="../tags/tag107.xml"/><Relationship Id="rId23" Type="http://schemas.openxmlformats.org/officeDocument/2006/relationships/tags" Target="../tags/tag115.xml"/><Relationship Id="rId28" Type="http://schemas.openxmlformats.org/officeDocument/2006/relationships/notesSlide" Target="../notesSlides/notesSlide5.xml"/><Relationship Id="rId10" Type="http://schemas.openxmlformats.org/officeDocument/2006/relationships/tags" Target="../tags/tag102.xml"/><Relationship Id="rId19" Type="http://schemas.openxmlformats.org/officeDocument/2006/relationships/tags" Target="../tags/tag111.xml"/><Relationship Id="rId31" Type="http://schemas.openxmlformats.org/officeDocument/2006/relationships/chart" Target="../charts/chart14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Relationship Id="rId22" Type="http://schemas.openxmlformats.org/officeDocument/2006/relationships/tags" Target="../tags/tag114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7.emf"/></Relationships>
</file>

<file path=ppt/slides/_rels/slide69.xml.rels><?xml version="1.0" encoding="UTF-8" standalone="yes"?>
<Relationships xmlns="http://schemas.openxmlformats.org/package/2006/relationships"><Relationship Id="rId13" Type="http://schemas.openxmlformats.org/officeDocument/2006/relationships/tags" Target="../tags/tag130.xml"/><Relationship Id="rId18" Type="http://schemas.openxmlformats.org/officeDocument/2006/relationships/tags" Target="../tags/tag135.xml"/><Relationship Id="rId26" Type="http://schemas.openxmlformats.org/officeDocument/2006/relationships/tags" Target="../tags/tag143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138.xml"/><Relationship Id="rId34" Type="http://schemas.openxmlformats.org/officeDocument/2006/relationships/tags" Target="../tags/tag151.xml"/><Relationship Id="rId42" Type="http://schemas.openxmlformats.org/officeDocument/2006/relationships/image" Target="../media/image7.emf"/><Relationship Id="rId7" Type="http://schemas.openxmlformats.org/officeDocument/2006/relationships/tags" Target="../tags/tag124.xml"/><Relationship Id="rId2" Type="http://schemas.openxmlformats.org/officeDocument/2006/relationships/tags" Target="../tags/tag119.xml"/><Relationship Id="rId16" Type="http://schemas.openxmlformats.org/officeDocument/2006/relationships/tags" Target="../tags/tag133.xml"/><Relationship Id="rId20" Type="http://schemas.openxmlformats.org/officeDocument/2006/relationships/tags" Target="../tags/tag137.xml"/><Relationship Id="rId29" Type="http://schemas.openxmlformats.org/officeDocument/2006/relationships/tags" Target="../tags/tag146.xml"/><Relationship Id="rId41" Type="http://schemas.openxmlformats.org/officeDocument/2006/relationships/oleObject" Target="../embeddings/oleObject13.bin"/><Relationship Id="rId1" Type="http://schemas.openxmlformats.org/officeDocument/2006/relationships/vmlDrawing" Target="../drawings/vmlDrawing13.v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24" Type="http://schemas.openxmlformats.org/officeDocument/2006/relationships/tags" Target="../tags/tag141.xml"/><Relationship Id="rId32" Type="http://schemas.openxmlformats.org/officeDocument/2006/relationships/tags" Target="../tags/tag149.xml"/><Relationship Id="rId37" Type="http://schemas.openxmlformats.org/officeDocument/2006/relationships/tags" Target="../tags/tag154.xml"/><Relationship Id="rId40" Type="http://schemas.openxmlformats.org/officeDocument/2006/relationships/notesSlide" Target="../notesSlides/notesSlide6.xml"/><Relationship Id="rId5" Type="http://schemas.openxmlformats.org/officeDocument/2006/relationships/tags" Target="../tags/tag122.xml"/><Relationship Id="rId15" Type="http://schemas.openxmlformats.org/officeDocument/2006/relationships/tags" Target="../tags/tag132.xml"/><Relationship Id="rId23" Type="http://schemas.openxmlformats.org/officeDocument/2006/relationships/tags" Target="../tags/tag140.xml"/><Relationship Id="rId28" Type="http://schemas.openxmlformats.org/officeDocument/2006/relationships/tags" Target="../tags/tag145.xml"/><Relationship Id="rId36" Type="http://schemas.openxmlformats.org/officeDocument/2006/relationships/tags" Target="../tags/tag153.xml"/><Relationship Id="rId10" Type="http://schemas.openxmlformats.org/officeDocument/2006/relationships/tags" Target="../tags/tag127.xml"/><Relationship Id="rId19" Type="http://schemas.openxmlformats.org/officeDocument/2006/relationships/tags" Target="../tags/tag136.xml"/><Relationship Id="rId31" Type="http://schemas.openxmlformats.org/officeDocument/2006/relationships/tags" Target="../tags/tag148.xml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Relationship Id="rId22" Type="http://schemas.openxmlformats.org/officeDocument/2006/relationships/tags" Target="../tags/tag139.xml"/><Relationship Id="rId27" Type="http://schemas.openxmlformats.org/officeDocument/2006/relationships/tags" Target="../tags/tag144.xml"/><Relationship Id="rId30" Type="http://schemas.openxmlformats.org/officeDocument/2006/relationships/tags" Target="../tags/tag147.xml"/><Relationship Id="rId35" Type="http://schemas.openxmlformats.org/officeDocument/2006/relationships/tags" Target="../tags/tag152.xml"/><Relationship Id="rId43" Type="http://schemas.openxmlformats.org/officeDocument/2006/relationships/chart" Target="../charts/chart16.xml"/><Relationship Id="rId8" Type="http://schemas.openxmlformats.org/officeDocument/2006/relationships/tags" Target="../tags/tag125.xml"/><Relationship Id="rId3" Type="http://schemas.openxmlformats.org/officeDocument/2006/relationships/tags" Target="../tags/tag120.xml"/><Relationship Id="rId12" Type="http://schemas.openxmlformats.org/officeDocument/2006/relationships/tags" Target="../tags/tag129.xml"/><Relationship Id="rId17" Type="http://schemas.openxmlformats.org/officeDocument/2006/relationships/tags" Target="../tags/tag134.xml"/><Relationship Id="rId25" Type="http://schemas.openxmlformats.org/officeDocument/2006/relationships/tags" Target="../tags/tag142.xml"/><Relationship Id="rId33" Type="http://schemas.openxmlformats.org/officeDocument/2006/relationships/tags" Target="../tags/tag150.xml"/><Relationship Id="rId38" Type="http://schemas.openxmlformats.org/officeDocument/2006/relationships/tags" Target="../tags/tag155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tags" Target="../tags/tag167.xml"/><Relationship Id="rId18" Type="http://schemas.openxmlformats.org/officeDocument/2006/relationships/chart" Target="../charts/chart17.xml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tags" Target="../tags/tag166.xml"/><Relationship Id="rId17" Type="http://schemas.openxmlformats.org/officeDocument/2006/relationships/image" Target="../media/image7.emf"/><Relationship Id="rId2" Type="http://schemas.openxmlformats.org/officeDocument/2006/relationships/tags" Target="../tags/tag156.xml"/><Relationship Id="rId16" Type="http://schemas.openxmlformats.org/officeDocument/2006/relationships/oleObject" Target="../embeddings/oleObject14.bin"/><Relationship Id="rId20" Type="http://schemas.openxmlformats.org/officeDocument/2006/relationships/chart" Target="../charts/chart19.xml"/><Relationship Id="rId1" Type="http://schemas.openxmlformats.org/officeDocument/2006/relationships/vmlDrawing" Target="../drawings/vmlDrawing14.vml"/><Relationship Id="rId6" Type="http://schemas.openxmlformats.org/officeDocument/2006/relationships/tags" Target="../tags/tag160.xml"/><Relationship Id="rId11" Type="http://schemas.openxmlformats.org/officeDocument/2006/relationships/tags" Target="../tags/tag165.xml"/><Relationship Id="rId5" Type="http://schemas.openxmlformats.org/officeDocument/2006/relationships/tags" Target="../tags/tag159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64.xml"/><Relationship Id="rId19" Type="http://schemas.openxmlformats.org/officeDocument/2006/relationships/chart" Target="../charts/chart18.xml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tags" Target="../tags/tag168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69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3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5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16.vml"/><Relationship Id="rId6" Type="http://schemas.openxmlformats.org/officeDocument/2006/relationships/chart" Target="../charts/chart21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6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1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7.bin"/></Relationships>
</file>

<file path=ppt/slides/_rels/slide77.xml.rels><?xml version="1.0" encoding="UTF-8" standalone="yes"?>
<Relationships xmlns="http://schemas.openxmlformats.org/package/2006/relationships"><Relationship Id="rId13" Type="http://schemas.openxmlformats.org/officeDocument/2006/relationships/tags" Target="../tags/tag183.xml"/><Relationship Id="rId18" Type="http://schemas.openxmlformats.org/officeDocument/2006/relationships/tags" Target="../tags/tag188.xml"/><Relationship Id="rId26" Type="http://schemas.openxmlformats.org/officeDocument/2006/relationships/tags" Target="../tags/tag196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191.xml"/><Relationship Id="rId34" Type="http://schemas.openxmlformats.org/officeDocument/2006/relationships/tags" Target="../tags/tag204.xml"/><Relationship Id="rId42" Type="http://schemas.openxmlformats.org/officeDocument/2006/relationships/chart" Target="../charts/chart26.xml"/><Relationship Id="rId7" Type="http://schemas.openxmlformats.org/officeDocument/2006/relationships/tags" Target="../tags/tag177.xml"/><Relationship Id="rId2" Type="http://schemas.openxmlformats.org/officeDocument/2006/relationships/tags" Target="../tags/tag172.xml"/><Relationship Id="rId16" Type="http://schemas.openxmlformats.org/officeDocument/2006/relationships/tags" Target="../tags/tag186.xml"/><Relationship Id="rId20" Type="http://schemas.openxmlformats.org/officeDocument/2006/relationships/tags" Target="../tags/tag190.xml"/><Relationship Id="rId29" Type="http://schemas.openxmlformats.org/officeDocument/2006/relationships/tags" Target="../tags/tag199.xml"/><Relationship Id="rId41" Type="http://schemas.openxmlformats.org/officeDocument/2006/relationships/image" Target="../media/image7.emf"/><Relationship Id="rId1" Type="http://schemas.openxmlformats.org/officeDocument/2006/relationships/vmlDrawing" Target="../drawings/vmlDrawing18.vml"/><Relationship Id="rId6" Type="http://schemas.openxmlformats.org/officeDocument/2006/relationships/tags" Target="../tags/tag176.xml"/><Relationship Id="rId11" Type="http://schemas.openxmlformats.org/officeDocument/2006/relationships/tags" Target="../tags/tag181.xml"/><Relationship Id="rId24" Type="http://schemas.openxmlformats.org/officeDocument/2006/relationships/tags" Target="../tags/tag194.xml"/><Relationship Id="rId32" Type="http://schemas.openxmlformats.org/officeDocument/2006/relationships/tags" Target="../tags/tag202.xml"/><Relationship Id="rId37" Type="http://schemas.openxmlformats.org/officeDocument/2006/relationships/tags" Target="../tags/tag207.xml"/><Relationship Id="rId40" Type="http://schemas.openxmlformats.org/officeDocument/2006/relationships/oleObject" Target="../embeddings/oleObject18.bin"/><Relationship Id="rId5" Type="http://schemas.openxmlformats.org/officeDocument/2006/relationships/tags" Target="../tags/tag175.xml"/><Relationship Id="rId15" Type="http://schemas.openxmlformats.org/officeDocument/2006/relationships/tags" Target="../tags/tag185.xml"/><Relationship Id="rId23" Type="http://schemas.openxmlformats.org/officeDocument/2006/relationships/tags" Target="../tags/tag193.xml"/><Relationship Id="rId28" Type="http://schemas.openxmlformats.org/officeDocument/2006/relationships/tags" Target="../tags/tag198.xml"/><Relationship Id="rId36" Type="http://schemas.openxmlformats.org/officeDocument/2006/relationships/tags" Target="../tags/tag206.xml"/><Relationship Id="rId10" Type="http://schemas.openxmlformats.org/officeDocument/2006/relationships/tags" Target="../tags/tag180.xml"/><Relationship Id="rId19" Type="http://schemas.openxmlformats.org/officeDocument/2006/relationships/tags" Target="../tags/tag189.xml"/><Relationship Id="rId31" Type="http://schemas.openxmlformats.org/officeDocument/2006/relationships/tags" Target="../tags/tag201.xml"/><Relationship Id="rId4" Type="http://schemas.openxmlformats.org/officeDocument/2006/relationships/tags" Target="../tags/tag174.xml"/><Relationship Id="rId9" Type="http://schemas.openxmlformats.org/officeDocument/2006/relationships/tags" Target="../tags/tag179.xml"/><Relationship Id="rId14" Type="http://schemas.openxmlformats.org/officeDocument/2006/relationships/tags" Target="../tags/tag184.xml"/><Relationship Id="rId22" Type="http://schemas.openxmlformats.org/officeDocument/2006/relationships/tags" Target="../tags/tag192.xml"/><Relationship Id="rId27" Type="http://schemas.openxmlformats.org/officeDocument/2006/relationships/tags" Target="../tags/tag197.xml"/><Relationship Id="rId30" Type="http://schemas.openxmlformats.org/officeDocument/2006/relationships/tags" Target="../tags/tag200.xml"/><Relationship Id="rId35" Type="http://schemas.openxmlformats.org/officeDocument/2006/relationships/tags" Target="../tags/tag205.xml"/><Relationship Id="rId43" Type="http://schemas.openxmlformats.org/officeDocument/2006/relationships/chart" Target="../charts/chart27.xml"/><Relationship Id="rId8" Type="http://schemas.openxmlformats.org/officeDocument/2006/relationships/tags" Target="../tags/tag178.xml"/><Relationship Id="rId3" Type="http://schemas.openxmlformats.org/officeDocument/2006/relationships/tags" Target="../tags/tag173.xml"/><Relationship Id="rId12" Type="http://schemas.openxmlformats.org/officeDocument/2006/relationships/tags" Target="../tags/tag182.xml"/><Relationship Id="rId17" Type="http://schemas.openxmlformats.org/officeDocument/2006/relationships/tags" Target="../tags/tag187.xml"/><Relationship Id="rId25" Type="http://schemas.openxmlformats.org/officeDocument/2006/relationships/tags" Target="../tags/tag195.xml"/><Relationship Id="rId33" Type="http://schemas.openxmlformats.org/officeDocument/2006/relationships/tags" Target="../tags/tag203.xml"/><Relationship Id="rId38" Type="http://schemas.openxmlformats.org/officeDocument/2006/relationships/tags" Target="../tags/tag208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tags" Target="../tags/tag220.xml"/><Relationship Id="rId18" Type="http://schemas.openxmlformats.org/officeDocument/2006/relationships/chart" Target="../charts/chart29.xml"/><Relationship Id="rId3" Type="http://schemas.openxmlformats.org/officeDocument/2006/relationships/tags" Target="../tags/tag210.xml"/><Relationship Id="rId7" Type="http://schemas.openxmlformats.org/officeDocument/2006/relationships/tags" Target="../tags/tag214.xml"/><Relationship Id="rId12" Type="http://schemas.openxmlformats.org/officeDocument/2006/relationships/tags" Target="../tags/tag219.xml"/><Relationship Id="rId17" Type="http://schemas.openxmlformats.org/officeDocument/2006/relationships/chart" Target="../charts/chart28.xml"/><Relationship Id="rId2" Type="http://schemas.openxmlformats.org/officeDocument/2006/relationships/tags" Target="../tags/tag209.xml"/><Relationship Id="rId16" Type="http://schemas.openxmlformats.org/officeDocument/2006/relationships/image" Target="../media/image7.emf"/><Relationship Id="rId1" Type="http://schemas.openxmlformats.org/officeDocument/2006/relationships/vmlDrawing" Target="../drawings/vmlDrawing19.vml"/><Relationship Id="rId6" Type="http://schemas.openxmlformats.org/officeDocument/2006/relationships/tags" Target="../tags/tag213.xml"/><Relationship Id="rId11" Type="http://schemas.openxmlformats.org/officeDocument/2006/relationships/tags" Target="../tags/tag218.xml"/><Relationship Id="rId5" Type="http://schemas.openxmlformats.org/officeDocument/2006/relationships/tags" Target="../tags/tag212.xml"/><Relationship Id="rId15" Type="http://schemas.openxmlformats.org/officeDocument/2006/relationships/oleObject" Target="../embeddings/oleObject19.bin"/><Relationship Id="rId10" Type="http://schemas.openxmlformats.org/officeDocument/2006/relationships/tags" Target="../tags/tag217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3" Type="http://schemas.openxmlformats.org/officeDocument/2006/relationships/tags" Target="../tags/tag232.xml"/><Relationship Id="rId18" Type="http://schemas.openxmlformats.org/officeDocument/2006/relationships/tags" Target="../tags/tag237.xml"/><Relationship Id="rId26" Type="http://schemas.openxmlformats.org/officeDocument/2006/relationships/tags" Target="../tags/tag245.xml"/><Relationship Id="rId39" Type="http://schemas.openxmlformats.org/officeDocument/2006/relationships/tags" Target="../tags/tag258.xml"/><Relationship Id="rId21" Type="http://schemas.openxmlformats.org/officeDocument/2006/relationships/tags" Target="../tags/tag240.xml"/><Relationship Id="rId34" Type="http://schemas.openxmlformats.org/officeDocument/2006/relationships/tags" Target="../tags/tag253.xml"/><Relationship Id="rId42" Type="http://schemas.openxmlformats.org/officeDocument/2006/relationships/oleObject" Target="../embeddings/oleObject20.bin"/><Relationship Id="rId7" Type="http://schemas.openxmlformats.org/officeDocument/2006/relationships/tags" Target="../tags/tag226.xml"/><Relationship Id="rId2" Type="http://schemas.openxmlformats.org/officeDocument/2006/relationships/tags" Target="../tags/tag221.xml"/><Relationship Id="rId16" Type="http://schemas.openxmlformats.org/officeDocument/2006/relationships/tags" Target="../tags/tag235.xml"/><Relationship Id="rId20" Type="http://schemas.openxmlformats.org/officeDocument/2006/relationships/tags" Target="../tags/tag239.xml"/><Relationship Id="rId29" Type="http://schemas.openxmlformats.org/officeDocument/2006/relationships/tags" Target="../tags/tag248.xml"/><Relationship Id="rId41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tags" Target="../tags/tag225.xml"/><Relationship Id="rId11" Type="http://schemas.openxmlformats.org/officeDocument/2006/relationships/tags" Target="../tags/tag230.xml"/><Relationship Id="rId24" Type="http://schemas.openxmlformats.org/officeDocument/2006/relationships/tags" Target="../tags/tag243.xml"/><Relationship Id="rId32" Type="http://schemas.openxmlformats.org/officeDocument/2006/relationships/tags" Target="../tags/tag251.xml"/><Relationship Id="rId37" Type="http://schemas.openxmlformats.org/officeDocument/2006/relationships/tags" Target="../tags/tag256.xml"/><Relationship Id="rId40" Type="http://schemas.openxmlformats.org/officeDocument/2006/relationships/tags" Target="../tags/tag259.xml"/><Relationship Id="rId5" Type="http://schemas.openxmlformats.org/officeDocument/2006/relationships/tags" Target="../tags/tag224.xml"/><Relationship Id="rId15" Type="http://schemas.openxmlformats.org/officeDocument/2006/relationships/tags" Target="../tags/tag234.xml"/><Relationship Id="rId23" Type="http://schemas.openxmlformats.org/officeDocument/2006/relationships/tags" Target="../tags/tag242.xml"/><Relationship Id="rId28" Type="http://schemas.openxmlformats.org/officeDocument/2006/relationships/tags" Target="../tags/tag247.xml"/><Relationship Id="rId36" Type="http://schemas.openxmlformats.org/officeDocument/2006/relationships/tags" Target="../tags/tag255.xml"/><Relationship Id="rId10" Type="http://schemas.openxmlformats.org/officeDocument/2006/relationships/tags" Target="../tags/tag229.xml"/><Relationship Id="rId19" Type="http://schemas.openxmlformats.org/officeDocument/2006/relationships/tags" Target="../tags/tag238.xml"/><Relationship Id="rId31" Type="http://schemas.openxmlformats.org/officeDocument/2006/relationships/tags" Target="../tags/tag250.xml"/><Relationship Id="rId44" Type="http://schemas.openxmlformats.org/officeDocument/2006/relationships/chart" Target="../charts/chart30.xml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tags" Target="../tags/tag233.xml"/><Relationship Id="rId22" Type="http://schemas.openxmlformats.org/officeDocument/2006/relationships/tags" Target="../tags/tag241.xml"/><Relationship Id="rId27" Type="http://schemas.openxmlformats.org/officeDocument/2006/relationships/tags" Target="../tags/tag246.xml"/><Relationship Id="rId30" Type="http://schemas.openxmlformats.org/officeDocument/2006/relationships/tags" Target="../tags/tag249.xml"/><Relationship Id="rId35" Type="http://schemas.openxmlformats.org/officeDocument/2006/relationships/tags" Target="../tags/tag254.xml"/><Relationship Id="rId43" Type="http://schemas.openxmlformats.org/officeDocument/2006/relationships/image" Target="../media/image7.emf"/><Relationship Id="rId8" Type="http://schemas.openxmlformats.org/officeDocument/2006/relationships/tags" Target="../tags/tag227.xml"/><Relationship Id="rId3" Type="http://schemas.openxmlformats.org/officeDocument/2006/relationships/tags" Target="../tags/tag222.xml"/><Relationship Id="rId12" Type="http://schemas.openxmlformats.org/officeDocument/2006/relationships/tags" Target="../tags/tag231.xml"/><Relationship Id="rId17" Type="http://schemas.openxmlformats.org/officeDocument/2006/relationships/tags" Target="../tags/tag236.xml"/><Relationship Id="rId25" Type="http://schemas.openxmlformats.org/officeDocument/2006/relationships/tags" Target="../tags/tag244.xml"/><Relationship Id="rId33" Type="http://schemas.openxmlformats.org/officeDocument/2006/relationships/tags" Target="../tags/tag252.xml"/><Relationship Id="rId38" Type="http://schemas.openxmlformats.org/officeDocument/2006/relationships/tags" Target="../tags/tag2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Nesne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6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Başlık"/>
          <p:cNvSpPr txBox="1">
            <a:spLocks/>
          </p:cNvSpPr>
          <p:nvPr/>
        </p:nvSpPr>
        <p:spPr>
          <a:xfrm>
            <a:off x="537358" y="2468965"/>
            <a:ext cx="8318863" cy="19681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r-TR" sz="3600" b="1" dirty="0" smtClean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Akademik Danışmanlar Projesi</a:t>
            </a:r>
            <a:r>
              <a:rPr lang="tr-TR" sz="3200" b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r-TR" sz="3200" b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r-TR" sz="1200" b="1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2388867" y="4325159"/>
            <a:ext cx="6400800" cy="47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defRPr sz="32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tr-TR" sz="2800" i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İli</a:t>
            </a:r>
          </a:p>
        </p:txBody>
      </p:sp>
      <p:sp>
        <p:nvSpPr>
          <p:cNvPr id="3" name="Dikdörtgen 2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724299"/>
            <a:ext cx="2451130" cy="104400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sp>
        <p:nvSpPr>
          <p:cNvPr id="2" name="Dikdörtgen 1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4025630" y="157538"/>
            <a:ext cx="2407273" cy="11335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054" y="619510"/>
            <a:ext cx="1063756" cy="1063756"/>
          </a:xfrm>
          <a:prstGeom prst="rect">
            <a:avLst/>
          </a:prstGeom>
        </p:spPr>
      </p:pic>
      <p:pic>
        <p:nvPicPr>
          <p:cNvPr id="3232" name="Picture 16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086" y="6169741"/>
            <a:ext cx="54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6157920"/>
            <a:ext cx="504000" cy="504000"/>
          </a:xfrm>
          <a:prstGeom prst="rect">
            <a:avLst/>
          </a:prstGeom>
        </p:spPr>
      </p:pic>
      <p:pic>
        <p:nvPicPr>
          <p:cNvPr id="16" name="Resim 15" descr="GSO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63"/>
          <a:stretch/>
        </p:blipFill>
        <p:spPr bwMode="auto">
          <a:xfrm>
            <a:off x="3396130" y="6167422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Resim 16" descr="https://www.gtb.org.tr/logo/logo.png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0"/>
          <a:stretch/>
        </p:blipFill>
        <p:spPr bwMode="auto">
          <a:xfrm>
            <a:off x="4068000" y="6115678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35" name="Picture 16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720" y="6115732"/>
            <a:ext cx="540000" cy="60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6" name="Picture 16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08" y="6153865"/>
            <a:ext cx="540000" cy="51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7" name="Picture 16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503" y="6129344"/>
            <a:ext cx="540000" cy="51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9" name="Picture 16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664" y="6185795"/>
            <a:ext cx="1101174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00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12236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İçe</a:t>
            </a:r>
            <a:r>
              <a:rPr sz="3200" spc="5" dirty="0"/>
              <a:t>r</a:t>
            </a:r>
            <a:r>
              <a:rPr sz="3200" dirty="0"/>
              <a:t>ik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42338"/>
            <a:ext cx="7922260" cy="2936701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Büyüme,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Üretim ve</a:t>
            </a:r>
            <a:r>
              <a:rPr sz="20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Satışlar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Dış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Ticaret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Ödemeler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İstihdam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İşsizlik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Kamu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Maliyesi</a:t>
            </a: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Kredi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Finansal Piyasa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Göstergeleri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Piyasa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Katılımcıları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Anketi: Seçilmiş Göstergeler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Genel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Değerlendirme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15686" y="5562600"/>
            <a:ext cx="86404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Bu </a:t>
            </a:r>
            <a:r>
              <a:rPr lang="en-US" sz="1400" dirty="0" err="1"/>
              <a:t>sunum</a:t>
            </a:r>
            <a:r>
              <a:rPr lang="en-US" sz="1400" dirty="0"/>
              <a:t>, TOBB </a:t>
            </a:r>
            <a:r>
              <a:rPr lang="en-US" sz="1400" dirty="0" err="1"/>
              <a:t>ve</a:t>
            </a:r>
            <a:r>
              <a:rPr lang="en-US" sz="1400" dirty="0"/>
              <a:t> TEPAV </a:t>
            </a:r>
            <a:r>
              <a:rPr lang="en-US" sz="1400" dirty="0" err="1"/>
              <a:t>ortaklığında</a:t>
            </a:r>
            <a:r>
              <a:rPr lang="en-US" sz="1400" dirty="0"/>
              <a:t> </a:t>
            </a:r>
            <a:r>
              <a:rPr lang="en-US" sz="1400" dirty="0" err="1"/>
              <a:t>yürütülen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Danışmanlar</a:t>
            </a:r>
            <a:r>
              <a:rPr lang="en-US" sz="1400" dirty="0"/>
              <a:t> </a:t>
            </a:r>
            <a:r>
              <a:rPr lang="en-US" sz="1400" dirty="0" err="1"/>
              <a:t>Projesi</a:t>
            </a:r>
            <a:r>
              <a:rPr lang="en-US" sz="1400" dirty="0"/>
              <a:t> </a:t>
            </a:r>
            <a:r>
              <a:rPr lang="en-US" sz="1400" dirty="0" err="1"/>
              <a:t>kapsamında</a:t>
            </a:r>
            <a:r>
              <a:rPr lang="en-US" sz="1400" dirty="0"/>
              <a:t> </a:t>
            </a:r>
            <a:r>
              <a:rPr lang="tr-TR" sz="1400" dirty="0"/>
              <a:t>Gaziantep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</a:t>
            </a:r>
            <a:r>
              <a:rPr lang="en-US" sz="1400" dirty="0"/>
              <a:t> </a:t>
            </a:r>
            <a:r>
              <a:rPr lang="tr-TR" sz="1400" dirty="0"/>
              <a:t>Prof. Dr. Hüseyin BOZKURT</a:t>
            </a:r>
            <a:r>
              <a:rPr lang="en-US" sz="1400" dirty="0"/>
              <a:t> </a:t>
            </a:r>
            <a:r>
              <a:rPr lang="en-US" sz="1400" dirty="0" err="1"/>
              <a:t>tarafından</a:t>
            </a:r>
            <a:r>
              <a:rPr lang="en-US" sz="1400" dirty="0"/>
              <a:t> </a:t>
            </a:r>
            <a:r>
              <a:rPr lang="en-US" sz="1400" dirty="0" err="1"/>
              <a:t>hazırlanmıştır</a:t>
            </a:r>
            <a:r>
              <a:rPr lang="en-US" sz="1400" dirty="0"/>
              <a:t>.</a:t>
            </a:r>
            <a:endParaRPr lang="tr-TR" sz="1400" dirty="0"/>
          </a:p>
          <a:p>
            <a:r>
              <a:rPr lang="en-US" sz="1400" dirty="0" err="1"/>
              <a:t>İçerik</a:t>
            </a:r>
            <a:r>
              <a:rPr lang="en-US" sz="1400" dirty="0"/>
              <a:t> </a:t>
            </a:r>
            <a:r>
              <a:rPr lang="en-US" sz="1400" dirty="0" err="1"/>
              <a:t>tamamıyla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Danışmanın</a:t>
            </a:r>
            <a:r>
              <a:rPr lang="en-US" sz="1400" dirty="0"/>
              <a:t> </a:t>
            </a:r>
            <a:r>
              <a:rPr lang="en-US" sz="1400" dirty="0" err="1"/>
              <a:t>sorumluluğu</a:t>
            </a:r>
            <a:r>
              <a:rPr lang="en-US" sz="1400" dirty="0"/>
              <a:t> </a:t>
            </a:r>
            <a:r>
              <a:rPr lang="en-US" sz="1400" dirty="0" err="1"/>
              <a:t>altında</a:t>
            </a:r>
            <a:r>
              <a:rPr lang="en-US" sz="1400" dirty="0"/>
              <a:t> </a:t>
            </a:r>
            <a:r>
              <a:rPr lang="en-US" sz="1400" dirty="0" err="1"/>
              <a:t>olup</a:t>
            </a:r>
            <a:r>
              <a:rPr lang="en-US" sz="1400" dirty="0"/>
              <a:t> TOBB </a:t>
            </a:r>
            <a:r>
              <a:rPr lang="en-US" sz="1400" dirty="0" err="1"/>
              <a:t>ve</a:t>
            </a:r>
            <a:r>
              <a:rPr lang="en-US" sz="1400" dirty="0"/>
              <a:t> </a:t>
            </a:r>
            <a:r>
              <a:rPr lang="en-US" sz="1400" dirty="0" err="1"/>
              <a:t>TEPAV’ın</a:t>
            </a:r>
            <a:r>
              <a:rPr lang="en-US" sz="1400" dirty="0"/>
              <a:t> </a:t>
            </a:r>
            <a:r>
              <a:rPr lang="en-US" sz="1400" dirty="0" err="1"/>
              <a:t>görüşlerini</a:t>
            </a:r>
            <a:r>
              <a:rPr lang="en-US" sz="1400" dirty="0"/>
              <a:t> </a:t>
            </a:r>
            <a:r>
              <a:rPr lang="en-US" sz="1400" dirty="0" err="1"/>
              <a:t>yansıtmak</a:t>
            </a:r>
            <a:r>
              <a:rPr lang="en-US" sz="1400" dirty="0"/>
              <a:t> </a:t>
            </a:r>
            <a:r>
              <a:rPr lang="en-US" sz="1400" dirty="0" err="1"/>
              <a:t>zorunda</a:t>
            </a:r>
            <a:r>
              <a:rPr lang="en-US" sz="1400" dirty="0"/>
              <a:t> </a:t>
            </a:r>
            <a:r>
              <a:rPr lang="en-US" sz="1400" dirty="0" err="1"/>
              <a:t>değildir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610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55880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Büyüme, </a:t>
            </a:r>
            <a:r>
              <a:rPr sz="3200" dirty="0"/>
              <a:t>Üretim ve</a:t>
            </a:r>
            <a:r>
              <a:rPr sz="3200" spc="-105" dirty="0"/>
              <a:t> </a:t>
            </a:r>
            <a:r>
              <a:rPr sz="3200" spc="-5" dirty="0"/>
              <a:t>Satışlar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543220"/>
            <a:ext cx="4555490" cy="485965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Gayri Safi Yurt İçi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Hasıla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(GSYİH)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GSYİH büyümesi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Üretim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harcama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yönünden</a:t>
            </a:r>
            <a:r>
              <a:rPr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katkılar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Potansiyel GSYİH</a:t>
            </a:r>
            <a:r>
              <a:rPr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Üretim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Sanayi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Üretim Endeksi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(SÜE)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Öncü</a:t>
            </a:r>
            <a:r>
              <a:rPr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göstergeler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Kapasite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Kullanım Oranı</a:t>
            </a:r>
            <a:r>
              <a:rPr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(KKO)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Satışlar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Perakende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Satış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Hacim</a:t>
            </a:r>
            <a:r>
              <a:rPr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Ekonomik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Güven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91295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211" y="810209"/>
            <a:ext cx="511492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2021 </a:t>
            </a:r>
            <a:r>
              <a:rPr spc="-5" dirty="0"/>
              <a:t>yılında </a:t>
            </a:r>
            <a:r>
              <a:rPr dirty="0"/>
              <a:t>GSYİH %11 </a:t>
            </a:r>
            <a:r>
              <a:rPr spc="-5" dirty="0"/>
              <a:t>oranında</a:t>
            </a:r>
            <a:r>
              <a:rPr spc="-85" dirty="0"/>
              <a:t> </a:t>
            </a:r>
            <a:r>
              <a:rPr spc="-5" dirty="0"/>
              <a:t>artmıştır.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Son çeyrekteki </a:t>
            </a:r>
            <a:r>
              <a:rPr b="0" dirty="0">
                <a:latin typeface="Tahoma"/>
                <a:cs typeface="Tahoma"/>
              </a:rPr>
              <a:t>büyüme ise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%9,1’dir.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1211" y="6383223"/>
            <a:ext cx="2560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0413" y="2130551"/>
            <a:ext cx="3979545" cy="2420620"/>
            <a:chOff x="260413" y="2130551"/>
            <a:chExt cx="3979545" cy="2420620"/>
          </a:xfrm>
        </p:grpSpPr>
        <p:sp>
          <p:nvSpPr>
            <p:cNvPr id="5" name="object 5"/>
            <p:cNvSpPr/>
            <p:nvPr/>
          </p:nvSpPr>
          <p:spPr>
            <a:xfrm>
              <a:off x="374904" y="2130551"/>
              <a:ext cx="3750945" cy="2420620"/>
            </a:xfrm>
            <a:custGeom>
              <a:avLst/>
              <a:gdLst/>
              <a:ahLst/>
              <a:cxnLst/>
              <a:rect l="l" t="t" r="r" b="b"/>
              <a:pathLst>
                <a:path w="3750945" h="2420620">
                  <a:moveTo>
                    <a:pt x="275844" y="1312164"/>
                  </a:moveTo>
                  <a:lnTo>
                    <a:pt x="0" y="1312164"/>
                  </a:lnTo>
                  <a:lnTo>
                    <a:pt x="0" y="1641348"/>
                  </a:lnTo>
                  <a:lnTo>
                    <a:pt x="275844" y="1641348"/>
                  </a:lnTo>
                  <a:lnTo>
                    <a:pt x="275844" y="1312164"/>
                  </a:lnTo>
                  <a:close/>
                </a:path>
                <a:path w="3750945" h="2420620">
                  <a:moveTo>
                    <a:pt x="772668" y="1641348"/>
                  </a:moveTo>
                  <a:lnTo>
                    <a:pt x="496824" y="1641348"/>
                  </a:lnTo>
                  <a:lnTo>
                    <a:pt x="496824" y="2420112"/>
                  </a:lnTo>
                  <a:lnTo>
                    <a:pt x="772668" y="2420112"/>
                  </a:lnTo>
                  <a:lnTo>
                    <a:pt x="772668" y="1641348"/>
                  </a:lnTo>
                  <a:close/>
                </a:path>
                <a:path w="3750945" h="2420620">
                  <a:moveTo>
                    <a:pt x="1269479" y="1168908"/>
                  </a:moveTo>
                  <a:lnTo>
                    <a:pt x="993648" y="1168908"/>
                  </a:lnTo>
                  <a:lnTo>
                    <a:pt x="993648" y="1641348"/>
                  </a:lnTo>
                  <a:lnTo>
                    <a:pt x="1269479" y="1641348"/>
                  </a:lnTo>
                  <a:lnTo>
                    <a:pt x="1269479" y="1168908"/>
                  </a:lnTo>
                  <a:close/>
                </a:path>
                <a:path w="3750945" h="2420620">
                  <a:moveTo>
                    <a:pt x="1764792" y="1176528"/>
                  </a:moveTo>
                  <a:lnTo>
                    <a:pt x="1488948" y="1176528"/>
                  </a:lnTo>
                  <a:lnTo>
                    <a:pt x="1488948" y="1641348"/>
                  </a:lnTo>
                  <a:lnTo>
                    <a:pt x="1764792" y="1641348"/>
                  </a:lnTo>
                  <a:lnTo>
                    <a:pt x="1764792" y="1176528"/>
                  </a:lnTo>
                  <a:close/>
                </a:path>
                <a:path w="3750945" h="2420620">
                  <a:moveTo>
                    <a:pt x="2261616" y="1094232"/>
                  </a:moveTo>
                  <a:lnTo>
                    <a:pt x="1985772" y="1094232"/>
                  </a:lnTo>
                  <a:lnTo>
                    <a:pt x="1985772" y="1641348"/>
                  </a:lnTo>
                  <a:lnTo>
                    <a:pt x="2261616" y="1641348"/>
                  </a:lnTo>
                  <a:lnTo>
                    <a:pt x="2261616" y="1094232"/>
                  </a:lnTo>
                  <a:close/>
                </a:path>
                <a:path w="3750945" h="2420620">
                  <a:moveTo>
                    <a:pt x="2756916" y="0"/>
                  </a:moveTo>
                  <a:lnTo>
                    <a:pt x="2482596" y="0"/>
                  </a:lnTo>
                  <a:lnTo>
                    <a:pt x="2482596" y="1641348"/>
                  </a:lnTo>
                  <a:lnTo>
                    <a:pt x="2756916" y="1641348"/>
                  </a:lnTo>
                  <a:lnTo>
                    <a:pt x="2756916" y="0"/>
                  </a:lnTo>
                  <a:close/>
                </a:path>
                <a:path w="3750945" h="2420620">
                  <a:moveTo>
                    <a:pt x="3253740" y="1078992"/>
                  </a:moveTo>
                  <a:lnTo>
                    <a:pt x="2977896" y="1078992"/>
                  </a:lnTo>
                  <a:lnTo>
                    <a:pt x="2977896" y="1641348"/>
                  </a:lnTo>
                  <a:lnTo>
                    <a:pt x="3253740" y="1641348"/>
                  </a:lnTo>
                  <a:lnTo>
                    <a:pt x="3253740" y="1078992"/>
                  </a:lnTo>
                  <a:close/>
                </a:path>
                <a:path w="3750945" h="2420620">
                  <a:moveTo>
                    <a:pt x="3750564" y="958596"/>
                  </a:moveTo>
                  <a:lnTo>
                    <a:pt x="3474720" y="958596"/>
                  </a:lnTo>
                  <a:lnTo>
                    <a:pt x="3474720" y="1641348"/>
                  </a:lnTo>
                  <a:lnTo>
                    <a:pt x="3750564" y="1641348"/>
                  </a:lnTo>
                  <a:lnTo>
                    <a:pt x="3750564" y="958596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65175" y="3771900"/>
              <a:ext cx="3970020" cy="0"/>
            </a:xfrm>
            <a:custGeom>
              <a:avLst/>
              <a:gdLst/>
              <a:ahLst/>
              <a:cxnLst/>
              <a:rect l="l" t="t" r="r" b="b"/>
              <a:pathLst>
                <a:path w="3970020">
                  <a:moveTo>
                    <a:pt x="0" y="0"/>
                  </a:moveTo>
                  <a:lnTo>
                    <a:pt x="397002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19312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69182" y="2864358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9,1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1690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6441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2452" y="4560570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08514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81504" y="299935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7,3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05719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01019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98097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93397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5427" y="321690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87855" y="3081909"/>
            <a:ext cx="7346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09270" algn="l"/>
              </a:tabLst>
            </a:pPr>
            <a:r>
              <a:rPr spc="-7" baseline="2314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r>
              <a:rPr baseline="2314" dirty="0">
                <a:solidFill>
                  <a:prstClr val="black"/>
                </a:solidFill>
                <a:latin typeface="Arial"/>
                <a:cs typeface="Arial"/>
              </a:rPr>
              <a:t>,3	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73882" y="2985008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149351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00960" y="1524380"/>
            <a:ext cx="3909060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büyüme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hızı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2020 Ç1 - 2021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243840">
              <a:spcBef>
                <a:spcPts val="10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21,9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535233" y="2587751"/>
            <a:ext cx="3775710" cy="1963420"/>
            <a:chOff x="4535233" y="2587751"/>
            <a:chExt cx="3775710" cy="1963420"/>
          </a:xfrm>
        </p:grpSpPr>
        <p:sp>
          <p:nvSpPr>
            <p:cNvPr id="24" name="object 24"/>
            <p:cNvSpPr/>
            <p:nvPr/>
          </p:nvSpPr>
          <p:spPr>
            <a:xfrm>
              <a:off x="4645152" y="2587751"/>
              <a:ext cx="3556000" cy="1963420"/>
            </a:xfrm>
            <a:custGeom>
              <a:avLst/>
              <a:gdLst/>
              <a:ahLst/>
              <a:cxnLst/>
              <a:rect l="l" t="t" r="r" b="b"/>
              <a:pathLst>
                <a:path w="3556000" h="1963420">
                  <a:moveTo>
                    <a:pt x="260604" y="1153668"/>
                  </a:moveTo>
                  <a:lnTo>
                    <a:pt x="0" y="1153668"/>
                  </a:lnTo>
                  <a:lnTo>
                    <a:pt x="0" y="1185672"/>
                  </a:lnTo>
                  <a:lnTo>
                    <a:pt x="260604" y="1185672"/>
                  </a:lnTo>
                  <a:lnTo>
                    <a:pt x="260604" y="1153668"/>
                  </a:lnTo>
                  <a:close/>
                </a:path>
                <a:path w="3556000" h="1963420">
                  <a:moveTo>
                    <a:pt x="731520" y="1185672"/>
                  </a:moveTo>
                  <a:lnTo>
                    <a:pt x="470916" y="1185672"/>
                  </a:lnTo>
                  <a:lnTo>
                    <a:pt x="470916" y="1962912"/>
                  </a:lnTo>
                  <a:lnTo>
                    <a:pt x="731520" y="1962912"/>
                  </a:lnTo>
                  <a:lnTo>
                    <a:pt x="731520" y="1185672"/>
                  </a:lnTo>
                  <a:close/>
                </a:path>
                <a:path w="3556000" h="1963420">
                  <a:moveTo>
                    <a:pt x="1202436" y="0"/>
                  </a:moveTo>
                  <a:lnTo>
                    <a:pt x="941832" y="0"/>
                  </a:lnTo>
                  <a:lnTo>
                    <a:pt x="941832" y="1185672"/>
                  </a:lnTo>
                  <a:lnTo>
                    <a:pt x="1202436" y="1185672"/>
                  </a:lnTo>
                  <a:lnTo>
                    <a:pt x="1202436" y="0"/>
                  </a:lnTo>
                  <a:close/>
                </a:path>
                <a:path w="3556000" h="1963420">
                  <a:moveTo>
                    <a:pt x="1673352" y="1098804"/>
                  </a:moveTo>
                  <a:lnTo>
                    <a:pt x="1411224" y="1098804"/>
                  </a:lnTo>
                  <a:lnTo>
                    <a:pt x="1411224" y="1185672"/>
                  </a:lnTo>
                  <a:lnTo>
                    <a:pt x="1673352" y="1185672"/>
                  </a:lnTo>
                  <a:lnTo>
                    <a:pt x="1673352" y="1098804"/>
                  </a:lnTo>
                  <a:close/>
                </a:path>
                <a:path w="3556000" h="1963420">
                  <a:moveTo>
                    <a:pt x="2144268" y="1025652"/>
                  </a:moveTo>
                  <a:lnTo>
                    <a:pt x="1882140" y="1025652"/>
                  </a:lnTo>
                  <a:lnTo>
                    <a:pt x="1882140" y="1185672"/>
                  </a:lnTo>
                  <a:lnTo>
                    <a:pt x="2144268" y="1185672"/>
                  </a:lnTo>
                  <a:lnTo>
                    <a:pt x="2144268" y="1025652"/>
                  </a:lnTo>
                  <a:close/>
                </a:path>
                <a:path w="3556000" h="1963420">
                  <a:moveTo>
                    <a:pt x="2615184" y="1062228"/>
                  </a:moveTo>
                  <a:lnTo>
                    <a:pt x="2353056" y="1062228"/>
                  </a:lnTo>
                  <a:lnTo>
                    <a:pt x="2353056" y="1185672"/>
                  </a:lnTo>
                  <a:lnTo>
                    <a:pt x="2615184" y="1185672"/>
                  </a:lnTo>
                  <a:lnTo>
                    <a:pt x="2615184" y="1062228"/>
                  </a:lnTo>
                  <a:close/>
                </a:path>
                <a:path w="3556000" h="1963420">
                  <a:moveTo>
                    <a:pt x="3086100" y="982992"/>
                  </a:moveTo>
                  <a:lnTo>
                    <a:pt x="2823972" y="982992"/>
                  </a:lnTo>
                  <a:lnTo>
                    <a:pt x="2823972" y="1185672"/>
                  </a:lnTo>
                  <a:lnTo>
                    <a:pt x="3086100" y="1185672"/>
                  </a:lnTo>
                  <a:lnTo>
                    <a:pt x="3086100" y="982992"/>
                  </a:lnTo>
                  <a:close/>
                </a:path>
                <a:path w="3556000" h="1963420">
                  <a:moveTo>
                    <a:pt x="3555492" y="1077468"/>
                  </a:moveTo>
                  <a:lnTo>
                    <a:pt x="3294888" y="1077468"/>
                  </a:lnTo>
                  <a:lnTo>
                    <a:pt x="3294888" y="1185672"/>
                  </a:lnTo>
                  <a:lnTo>
                    <a:pt x="3555492" y="1185672"/>
                  </a:lnTo>
                  <a:lnTo>
                    <a:pt x="3555492" y="107746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539996" y="3773423"/>
              <a:ext cx="3766185" cy="0"/>
            </a:xfrm>
            <a:custGeom>
              <a:avLst/>
              <a:gdLst/>
              <a:ahLst/>
              <a:cxnLst/>
              <a:rect l="l" t="t" r="r" b="b"/>
              <a:pathLst>
                <a:path w="3766184">
                  <a:moveTo>
                    <a:pt x="0" y="0"/>
                  </a:moveTo>
                  <a:lnTo>
                    <a:pt x="376580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483220" y="3345560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52602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82575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35631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24026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94053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65604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507182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011416" y="342480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77082" y="4798214"/>
            <a:ext cx="196215" cy="6121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58359" y="351535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58536" y="4560570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555741" y="2362580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16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69838" y="346138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41769" y="3390138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52993" y="343915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6531" y="5638901"/>
            <a:ext cx="275399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Bir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önceki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yılın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aynı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çeyreğine</a:t>
            </a:r>
            <a:r>
              <a:rPr sz="14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göre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635" algn="ctr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13121" y="5594705"/>
            <a:ext cx="333247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3860">
              <a:spcBef>
                <a:spcPts val="100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Bir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önceki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çeyreğe göre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değişim  (mevsim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takvim etkisinden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421885" y="2039873"/>
            <a:ext cx="3810" cy="3168015"/>
          </a:xfrm>
          <a:custGeom>
            <a:avLst/>
            <a:gdLst/>
            <a:ahLst/>
            <a:cxnLst/>
            <a:rect l="l" t="t" r="r" b="b"/>
            <a:pathLst>
              <a:path w="3810" h="3168015">
                <a:moveTo>
                  <a:pt x="3428" y="0"/>
                </a:moveTo>
                <a:lnTo>
                  <a:pt x="0" y="3168015"/>
                </a:lnTo>
              </a:path>
            </a:pathLst>
          </a:custGeom>
          <a:ln w="19812">
            <a:solidFill>
              <a:srgbClr val="001F5F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246376" y="2157983"/>
            <a:ext cx="0" cy="2468880"/>
          </a:xfrm>
          <a:custGeom>
            <a:avLst/>
            <a:gdLst/>
            <a:ahLst/>
            <a:cxnLst/>
            <a:rect l="l" t="t" r="r" b="b"/>
            <a:pathLst>
              <a:path h="2468879">
                <a:moveTo>
                  <a:pt x="0" y="0"/>
                </a:moveTo>
                <a:lnTo>
                  <a:pt x="0" y="2468879"/>
                </a:lnTo>
              </a:path>
            </a:pathLst>
          </a:custGeom>
          <a:ln w="9144">
            <a:solidFill>
              <a:srgbClr val="7E7E7E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414515" y="2157983"/>
            <a:ext cx="0" cy="2468880"/>
          </a:xfrm>
          <a:custGeom>
            <a:avLst/>
            <a:gdLst/>
            <a:ahLst/>
            <a:cxnLst/>
            <a:rect l="l" t="t" r="r" b="b"/>
            <a:pathLst>
              <a:path h="2468879">
                <a:moveTo>
                  <a:pt x="0" y="0"/>
                </a:moveTo>
                <a:lnTo>
                  <a:pt x="0" y="2468879"/>
                </a:lnTo>
              </a:path>
            </a:pathLst>
          </a:custGeom>
          <a:ln w="9144">
            <a:solidFill>
              <a:srgbClr val="7E7E7E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3544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20877"/>
            <a:ext cx="767651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Hizmetler ve </a:t>
            </a:r>
            <a:r>
              <a:rPr spc="-5" dirty="0"/>
              <a:t>sanayi büyümeyi sürükleyen </a:t>
            </a:r>
            <a:r>
              <a:rPr dirty="0"/>
              <a:t>ana</a:t>
            </a:r>
            <a:r>
              <a:rPr spc="-25" dirty="0"/>
              <a:t> </a:t>
            </a:r>
            <a:r>
              <a:rPr spc="-5" dirty="0"/>
              <a:t>sektörlerdir.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Tarım </a:t>
            </a:r>
            <a:r>
              <a:rPr b="0" spc="-10" dirty="0">
                <a:latin typeface="Tahoma"/>
                <a:cs typeface="Tahoma"/>
              </a:rPr>
              <a:t>sınırlı </a:t>
            </a:r>
            <a:r>
              <a:rPr b="0" spc="-5" dirty="0">
                <a:latin typeface="Tahoma"/>
                <a:cs typeface="Tahoma"/>
              </a:rPr>
              <a:t>oranda </a:t>
            </a:r>
            <a:r>
              <a:rPr b="0" dirty="0">
                <a:latin typeface="Tahoma"/>
                <a:cs typeface="Tahoma"/>
              </a:rPr>
              <a:t>artarken, inşaat </a:t>
            </a:r>
            <a:r>
              <a:rPr b="0" spc="-5" dirty="0">
                <a:latin typeface="Tahoma"/>
                <a:cs typeface="Tahoma"/>
              </a:rPr>
              <a:t>sektöründe </a:t>
            </a:r>
            <a:r>
              <a:rPr b="0" dirty="0">
                <a:latin typeface="Tahoma"/>
                <a:cs typeface="Tahoma"/>
              </a:rPr>
              <a:t>daralma devam</a:t>
            </a:r>
            <a:r>
              <a:rPr b="0" spc="10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etmektedir.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26107"/>
            <a:ext cx="9144000" cy="340360"/>
          </a:xfrm>
          <a:custGeom>
            <a:avLst/>
            <a:gdLst/>
            <a:ahLst/>
            <a:cxnLst/>
            <a:rect l="l" t="t" r="r" b="b"/>
            <a:pathLst>
              <a:path w="9144000" h="340360">
                <a:moveTo>
                  <a:pt x="0" y="339851"/>
                </a:moveTo>
                <a:lnTo>
                  <a:pt x="9144000" y="339851"/>
                </a:lnTo>
                <a:lnTo>
                  <a:pt x="9144000" y="0"/>
                </a:lnTo>
                <a:lnTo>
                  <a:pt x="0" y="0"/>
                </a:lnTo>
                <a:lnTo>
                  <a:pt x="0" y="339851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804" y="1657349"/>
            <a:ext cx="82886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iktisadi faaliyet kolları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(bir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önceki yılın aynı çeyreğine göre değişim oranı,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2021</a:t>
            </a:r>
            <a:r>
              <a:rPr sz="1600" spc="40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651760"/>
            <a:ext cx="7912734" cy="2734310"/>
            <a:chOff x="393191" y="2651760"/>
            <a:chExt cx="7912734" cy="2734310"/>
          </a:xfrm>
        </p:grpSpPr>
        <p:sp>
          <p:nvSpPr>
            <p:cNvPr id="6" name="object 6"/>
            <p:cNvSpPr/>
            <p:nvPr/>
          </p:nvSpPr>
          <p:spPr>
            <a:xfrm>
              <a:off x="569976" y="2651759"/>
              <a:ext cx="7560945" cy="2734310"/>
            </a:xfrm>
            <a:custGeom>
              <a:avLst/>
              <a:gdLst/>
              <a:ahLst/>
              <a:cxnLst/>
              <a:rect l="l" t="t" r="r" b="b"/>
              <a:pathLst>
                <a:path w="7560945" h="2734310">
                  <a:moveTo>
                    <a:pt x="438912" y="1950720"/>
                  </a:moveTo>
                  <a:lnTo>
                    <a:pt x="0" y="1950720"/>
                  </a:lnTo>
                  <a:lnTo>
                    <a:pt x="0" y="2310384"/>
                  </a:lnTo>
                  <a:lnTo>
                    <a:pt x="438912" y="2310384"/>
                  </a:lnTo>
                  <a:lnTo>
                    <a:pt x="438912" y="1950720"/>
                  </a:lnTo>
                  <a:close/>
                </a:path>
                <a:path w="7560945" h="2734310">
                  <a:moveTo>
                    <a:pt x="1229868" y="1143000"/>
                  </a:moveTo>
                  <a:lnTo>
                    <a:pt x="790956" y="1143000"/>
                  </a:lnTo>
                  <a:lnTo>
                    <a:pt x="790956" y="2310384"/>
                  </a:lnTo>
                  <a:lnTo>
                    <a:pt x="1229868" y="2310384"/>
                  </a:lnTo>
                  <a:lnTo>
                    <a:pt x="1229868" y="1143000"/>
                  </a:lnTo>
                  <a:close/>
                </a:path>
                <a:path w="7560945" h="2734310">
                  <a:moveTo>
                    <a:pt x="2020824" y="2310384"/>
                  </a:moveTo>
                  <a:lnTo>
                    <a:pt x="1581912" y="2310384"/>
                  </a:lnTo>
                  <a:lnTo>
                    <a:pt x="1581912" y="2734056"/>
                  </a:lnTo>
                  <a:lnTo>
                    <a:pt x="2020824" y="2734056"/>
                  </a:lnTo>
                  <a:lnTo>
                    <a:pt x="2020824" y="2310384"/>
                  </a:lnTo>
                  <a:close/>
                </a:path>
                <a:path w="7560945" h="2734310">
                  <a:moveTo>
                    <a:pt x="2813304" y="489204"/>
                  </a:moveTo>
                  <a:lnTo>
                    <a:pt x="2372868" y="489204"/>
                  </a:lnTo>
                  <a:lnTo>
                    <a:pt x="2372868" y="2310384"/>
                  </a:lnTo>
                  <a:lnTo>
                    <a:pt x="2813304" y="2310384"/>
                  </a:lnTo>
                  <a:lnTo>
                    <a:pt x="2813304" y="489204"/>
                  </a:lnTo>
                  <a:close/>
                </a:path>
                <a:path w="7560945" h="2734310">
                  <a:moveTo>
                    <a:pt x="3604260" y="281940"/>
                  </a:moveTo>
                  <a:lnTo>
                    <a:pt x="3163824" y="281940"/>
                  </a:lnTo>
                  <a:lnTo>
                    <a:pt x="3163824" y="2310384"/>
                  </a:lnTo>
                  <a:lnTo>
                    <a:pt x="3604260" y="2310384"/>
                  </a:lnTo>
                  <a:lnTo>
                    <a:pt x="3604260" y="281940"/>
                  </a:lnTo>
                  <a:close/>
                </a:path>
                <a:path w="7560945" h="2734310">
                  <a:moveTo>
                    <a:pt x="4395216" y="816864"/>
                  </a:moveTo>
                  <a:lnTo>
                    <a:pt x="3956304" y="816864"/>
                  </a:lnTo>
                  <a:lnTo>
                    <a:pt x="3956304" y="2310384"/>
                  </a:lnTo>
                  <a:lnTo>
                    <a:pt x="4395216" y="2310384"/>
                  </a:lnTo>
                  <a:lnTo>
                    <a:pt x="4395216" y="816864"/>
                  </a:lnTo>
                  <a:close/>
                </a:path>
                <a:path w="7560945" h="2734310">
                  <a:moveTo>
                    <a:pt x="5186172" y="1972056"/>
                  </a:moveTo>
                  <a:lnTo>
                    <a:pt x="4747260" y="1972056"/>
                  </a:lnTo>
                  <a:lnTo>
                    <a:pt x="4747260" y="2310384"/>
                  </a:lnTo>
                  <a:lnTo>
                    <a:pt x="5186172" y="2310384"/>
                  </a:lnTo>
                  <a:lnTo>
                    <a:pt x="5186172" y="1972056"/>
                  </a:lnTo>
                  <a:close/>
                </a:path>
                <a:path w="7560945" h="2734310">
                  <a:moveTo>
                    <a:pt x="5977128" y="1197864"/>
                  </a:moveTo>
                  <a:lnTo>
                    <a:pt x="5538216" y="1197864"/>
                  </a:lnTo>
                  <a:lnTo>
                    <a:pt x="5538216" y="2310384"/>
                  </a:lnTo>
                  <a:lnTo>
                    <a:pt x="5977128" y="2310384"/>
                  </a:lnTo>
                  <a:lnTo>
                    <a:pt x="5977128" y="1197864"/>
                  </a:lnTo>
                  <a:close/>
                </a:path>
                <a:path w="7560945" h="2734310">
                  <a:moveTo>
                    <a:pt x="6768084" y="1688592"/>
                  </a:moveTo>
                  <a:lnTo>
                    <a:pt x="6329172" y="1688592"/>
                  </a:lnTo>
                  <a:lnTo>
                    <a:pt x="6329172" y="2310384"/>
                  </a:lnTo>
                  <a:lnTo>
                    <a:pt x="6768084" y="2310384"/>
                  </a:lnTo>
                  <a:lnTo>
                    <a:pt x="6768084" y="1688592"/>
                  </a:lnTo>
                  <a:close/>
                </a:path>
                <a:path w="7560945" h="2734310">
                  <a:moveTo>
                    <a:pt x="7560564" y="0"/>
                  </a:moveTo>
                  <a:lnTo>
                    <a:pt x="7120128" y="0"/>
                  </a:lnTo>
                  <a:lnTo>
                    <a:pt x="7120128" y="2310384"/>
                  </a:lnTo>
                  <a:lnTo>
                    <a:pt x="7560564" y="2310384"/>
                  </a:lnTo>
                  <a:lnTo>
                    <a:pt x="75605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93191" y="4962144"/>
              <a:ext cx="7912734" cy="0"/>
            </a:xfrm>
            <a:custGeom>
              <a:avLst/>
              <a:gdLst/>
              <a:ahLst/>
              <a:cxnLst/>
              <a:rect l="l" t="t" r="r" b="b"/>
              <a:pathLst>
                <a:path w="7912734">
                  <a:moveTo>
                    <a:pt x="0" y="0"/>
                  </a:moveTo>
                  <a:lnTo>
                    <a:pt x="79126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88669" y="3969258"/>
              <a:ext cx="7122159" cy="0"/>
            </a:xfrm>
            <a:custGeom>
              <a:avLst/>
              <a:gdLst/>
              <a:ahLst/>
              <a:cxnLst/>
              <a:rect l="l" t="t" r="r" b="b"/>
              <a:pathLst>
                <a:path w="7122159">
                  <a:moveTo>
                    <a:pt x="0" y="0"/>
                  </a:moveTo>
                  <a:lnTo>
                    <a:pt x="0" y="0"/>
                  </a:lnTo>
                  <a:lnTo>
                    <a:pt x="6330696" y="0"/>
                  </a:lnTo>
                  <a:lnTo>
                    <a:pt x="7121652" y="0"/>
                  </a:lnTo>
                </a:path>
              </a:pathLst>
            </a:custGeom>
            <a:ln w="19812">
              <a:solidFill>
                <a:srgbClr val="C30C3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412107" y="5632196"/>
            <a:ext cx="1531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Finans ve</a:t>
            </a:r>
            <a:r>
              <a:rPr sz="1200" spc="-1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Gayrimenkul  sigorta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44310" y="5632196"/>
            <a:ext cx="5651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marR="5080" indent="-2159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Me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i,  idari ve  destek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23847" y="5632196"/>
            <a:ext cx="4654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ayi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2074" y="5632196"/>
            <a:ext cx="7905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Tarım,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ormancılık  ve</a:t>
            </a:r>
            <a:r>
              <a:rPr sz="12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balıkçılık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06954" y="5632196"/>
            <a:ext cx="661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99128" y="5632196"/>
            <a:ext cx="509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 marR="5080" indent="-762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Bilgi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 il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98309" y="5632196"/>
            <a:ext cx="64452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Kamu  yön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imi,  eğitim,  insan  sağlığı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49718" y="5632196"/>
            <a:ext cx="473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58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Diğer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49920" y="242938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0051" y="438073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19605" y="357416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24201" y="5347878"/>
            <a:ext cx="445134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R="55880" algn="r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02407" y="2687066"/>
            <a:ext cx="1113155" cy="44132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803275">
              <a:spcBef>
                <a:spcPts val="2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83938" y="3246577"/>
            <a:ext cx="3219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65191" y="4401439"/>
            <a:ext cx="1143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66865" y="3628135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47104" y="4118305"/>
            <a:ext cx="11430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" algn="ct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1380" y="3344036"/>
            <a:ext cx="61277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GS</a:t>
            </a:r>
            <a:r>
              <a:rPr sz="1400" b="1" spc="-10" dirty="0">
                <a:solidFill>
                  <a:srgbClr val="C00000"/>
                </a:solidFill>
                <a:latin typeface="Tahoma"/>
                <a:cs typeface="Tahoma"/>
              </a:rPr>
              <a:t>Y</a:t>
            </a:r>
            <a:r>
              <a:rPr sz="1400" b="1" dirty="0">
                <a:solidFill>
                  <a:srgbClr val="C00000"/>
                </a:solidFill>
                <a:latin typeface="Tahoma"/>
                <a:cs typeface="Tahoma"/>
              </a:rPr>
              <a:t>İH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algn="ctr"/>
            <a:r>
              <a:rPr sz="1400" b="1" dirty="0">
                <a:solidFill>
                  <a:srgbClr val="C00000"/>
                </a:solidFill>
                <a:latin typeface="Tahoma"/>
                <a:cs typeface="Tahoma"/>
              </a:rPr>
              <a:t>9,1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45840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98320"/>
            <a:ext cx="9144000" cy="323215"/>
          </a:xfrm>
          <a:custGeom>
            <a:avLst/>
            <a:gdLst/>
            <a:ahLst/>
            <a:cxnLst/>
            <a:rect l="l" t="t" r="r" b="b"/>
            <a:pathLst>
              <a:path w="9144000" h="323214">
                <a:moveTo>
                  <a:pt x="0" y="0"/>
                </a:moveTo>
                <a:lnTo>
                  <a:pt x="0" y="323088"/>
                </a:lnTo>
                <a:lnTo>
                  <a:pt x="9143999" y="323088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767" y="1828876"/>
            <a:ext cx="89744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GSYİH harcama yöntemiyle bileşenler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(bir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önceki yılın aynı çeyreğine göre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değişim, %)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2020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Ç1 –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r>
              <a:rPr sz="15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Ç4</a:t>
            </a:r>
            <a:endParaRPr sz="15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9140" y="2558795"/>
            <a:ext cx="7893050" cy="2613660"/>
            <a:chOff x="739140" y="2558795"/>
            <a:chExt cx="7893050" cy="2613660"/>
          </a:xfrm>
        </p:grpSpPr>
        <p:sp>
          <p:nvSpPr>
            <p:cNvPr id="5" name="object 5"/>
            <p:cNvSpPr/>
            <p:nvPr/>
          </p:nvSpPr>
          <p:spPr>
            <a:xfrm>
              <a:off x="858012" y="4104131"/>
              <a:ext cx="169545" cy="116205"/>
            </a:xfrm>
            <a:custGeom>
              <a:avLst/>
              <a:gdLst/>
              <a:ahLst/>
              <a:cxnLst/>
              <a:rect l="l" t="t" r="r" b="b"/>
              <a:pathLst>
                <a:path w="169544" h="116204">
                  <a:moveTo>
                    <a:pt x="169163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69163" y="115824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27176" y="4151375"/>
              <a:ext cx="169545" cy="68580"/>
            </a:xfrm>
            <a:custGeom>
              <a:avLst/>
              <a:gdLst/>
              <a:ahLst/>
              <a:cxnLst/>
              <a:rect l="l" t="t" r="r" b="b"/>
              <a:pathLst>
                <a:path w="169544" h="68579">
                  <a:moveTo>
                    <a:pt x="169163" y="0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69163" y="68580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27176" y="4151375"/>
              <a:ext cx="169545" cy="68580"/>
            </a:xfrm>
            <a:custGeom>
              <a:avLst/>
              <a:gdLst/>
              <a:ahLst/>
              <a:cxnLst/>
              <a:rect l="l" t="t" r="r" b="b"/>
              <a:pathLst>
                <a:path w="169544" h="68579">
                  <a:moveTo>
                    <a:pt x="0" y="68580"/>
                  </a:moveTo>
                  <a:lnTo>
                    <a:pt x="169163" y="68580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6858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196340" y="4219955"/>
              <a:ext cx="169545" cy="15240"/>
            </a:xfrm>
            <a:custGeom>
              <a:avLst/>
              <a:gdLst/>
              <a:ahLst/>
              <a:cxnLst/>
              <a:rect l="l" t="t" r="r" b="b"/>
              <a:pathLst>
                <a:path w="169544" h="15239">
                  <a:moveTo>
                    <a:pt x="169164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69164" y="15240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196340" y="4219955"/>
              <a:ext cx="169545" cy="15240"/>
            </a:xfrm>
            <a:custGeom>
              <a:avLst/>
              <a:gdLst/>
              <a:ahLst/>
              <a:cxnLst/>
              <a:rect l="l" t="t" r="r" b="b"/>
              <a:pathLst>
                <a:path w="169544" h="15239">
                  <a:moveTo>
                    <a:pt x="0" y="15240"/>
                  </a:moveTo>
                  <a:lnTo>
                    <a:pt x="169164" y="15240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1524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365504" y="4219955"/>
              <a:ext cx="169545" cy="26034"/>
            </a:xfrm>
            <a:custGeom>
              <a:avLst/>
              <a:gdLst/>
              <a:ahLst/>
              <a:cxnLst/>
              <a:rect l="l" t="t" r="r" b="b"/>
              <a:pathLst>
                <a:path w="169544" h="26035">
                  <a:moveTo>
                    <a:pt x="169164" y="0"/>
                  </a:moveTo>
                  <a:lnTo>
                    <a:pt x="0" y="0"/>
                  </a:lnTo>
                  <a:lnTo>
                    <a:pt x="0" y="25908"/>
                  </a:lnTo>
                  <a:lnTo>
                    <a:pt x="169164" y="25908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365504" y="4219955"/>
              <a:ext cx="169545" cy="26034"/>
            </a:xfrm>
            <a:custGeom>
              <a:avLst/>
              <a:gdLst/>
              <a:ahLst/>
              <a:cxnLst/>
              <a:rect l="l" t="t" r="r" b="b"/>
              <a:pathLst>
                <a:path w="169544" h="26035">
                  <a:moveTo>
                    <a:pt x="0" y="25908"/>
                  </a:moveTo>
                  <a:lnTo>
                    <a:pt x="169164" y="25908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2590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534668" y="3709415"/>
              <a:ext cx="167640" cy="510540"/>
            </a:xfrm>
            <a:custGeom>
              <a:avLst/>
              <a:gdLst/>
              <a:ahLst/>
              <a:cxnLst/>
              <a:rect l="l" t="t" r="r" b="b"/>
              <a:pathLst>
                <a:path w="167639" h="510539">
                  <a:moveTo>
                    <a:pt x="167639" y="0"/>
                  </a:moveTo>
                  <a:lnTo>
                    <a:pt x="0" y="0"/>
                  </a:lnTo>
                  <a:lnTo>
                    <a:pt x="0" y="510540"/>
                  </a:lnTo>
                  <a:lnTo>
                    <a:pt x="167639" y="510540"/>
                  </a:lnTo>
                  <a:lnTo>
                    <a:pt x="167639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534668" y="3709415"/>
              <a:ext cx="167640" cy="510540"/>
            </a:xfrm>
            <a:custGeom>
              <a:avLst/>
              <a:gdLst/>
              <a:ahLst/>
              <a:cxnLst/>
              <a:rect l="l" t="t" r="r" b="b"/>
              <a:pathLst>
                <a:path w="167639" h="510539">
                  <a:moveTo>
                    <a:pt x="0" y="510540"/>
                  </a:moveTo>
                  <a:lnTo>
                    <a:pt x="167639" y="510540"/>
                  </a:lnTo>
                  <a:lnTo>
                    <a:pt x="167639" y="0"/>
                  </a:lnTo>
                  <a:lnTo>
                    <a:pt x="0" y="0"/>
                  </a:lnTo>
                  <a:lnTo>
                    <a:pt x="0" y="51054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837943" y="4219955"/>
              <a:ext cx="169545" cy="218440"/>
            </a:xfrm>
            <a:custGeom>
              <a:avLst/>
              <a:gdLst/>
              <a:ahLst/>
              <a:cxnLst/>
              <a:rect l="l" t="t" r="r" b="b"/>
              <a:pathLst>
                <a:path w="169544" h="218439">
                  <a:moveTo>
                    <a:pt x="169163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69163" y="217932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007107" y="4219955"/>
              <a:ext cx="169545" cy="7620"/>
            </a:xfrm>
            <a:custGeom>
              <a:avLst/>
              <a:gdLst/>
              <a:ahLst/>
              <a:cxnLst/>
              <a:rect l="l" t="t" r="r" b="b"/>
              <a:pathLst>
                <a:path w="169544" h="7620">
                  <a:moveTo>
                    <a:pt x="169163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69163" y="7620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004059" y="4218431"/>
              <a:ext cx="175260" cy="6985"/>
            </a:xfrm>
            <a:custGeom>
              <a:avLst/>
              <a:gdLst/>
              <a:ahLst/>
              <a:cxnLst/>
              <a:rect l="l" t="t" r="r" b="b"/>
              <a:pathLst>
                <a:path w="175260" h="6985">
                  <a:moveTo>
                    <a:pt x="0" y="6858"/>
                  </a:moveTo>
                  <a:lnTo>
                    <a:pt x="175260" y="6858"/>
                  </a:lnTo>
                </a:path>
                <a:path w="175260" h="6985">
                  <a:moveTo>
                    <a:pt x="0" y="0"/>
                  </a:moveTo>
                  <a:lnTo>
                    <a:pt x="175260" y="0"/>
                  </a:lnTo>
                </a:path>
              </a:pathLst>
            </a:custGeom>
            <a:ln w="106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176272" y="4219955"/>
              <a:ext cx="169545" cy="140335"/>
            </a:xfrm>
            <a:custGeom>
              <a:avLst/>
              <a:gdLst/>
              <a:ahLst/>
              <a:cxnLst/>
              <a:rect l="l" t="t" r="r" b="b"/>
              <a:pathLst>
                <a:path w="169544" h="140335">
                  <a:moveTo>
                    <a:pt x="169163" y="0"/>
                  </a:moveTo>
                  <a:lnTo>
                    <a:pt x="0" y="0"/>
                  </a:lnTo>
                  <a:lnTo>
                    <a:pt x="0" y="140208"/>
                  </a:lnTo>
                  <a:lnTo>
                    <a:pt x="169163" y="140208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176272" y="4219955"/>
              <a:ext cx="169545" cy="140335"/>
            </a:xfrm>
            <a:custGeom>
              <a:avLst/>
              <a:gdLst/>
              <a:ahLst/>
              <a:cxnLst/>
              <a:rect l="l" t="t" r="r" b="b"/>
              <a:pathLst>
                <a:path w="169544" h="140335">
                  <a:moveTo>
                    <a:pt x="0" y="140208"/>
                  </a:moveTo>
                  <a:lnTo>
                    <a:pt x="169163" y="140208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14020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345436" y="4219955"/>
              <a:ext cx="169545" cy="862965"/>
            </a:xfrm>
            <a:custGeom>
              <a:avLst/>
              <a:gdLst/>
              <a:ahLst/>
              <a:cxnLst/>
              <a:rect l="l" t="t" r="r" b="b"/>
              <a:pathLst>
                <a:path w="169544" h="862964">
                  <a:moveTo>
                    <a:pt x="169163" y="0"/>
                  </a:moveTo>
                  <a:lnTo>
                    <a:pt x="0" y="0"/>
                  </a:lnTo>
                  <a:lnTo>
                    <a:pt x="0" y="862584"/>
                  </a:lnTo>
                  <a:lnTo>
                    <a:pt x="169163" y="862584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345436" y="4219955"/>
              <a:ext cx="169545" cy="862965"/>
            </a:xfrm>
            <a:custGeom>
              <a:avLst/>
              <a:gdLst/>
              <a:ahLst/>
              <a:cxnLst/>
              <a:rect l="l" t="t" r="r" b="b"/>
              <a:pathLst>
                <a:path w="169544" h="862964">
                  <a:moveTo>
                    <a:pt x="0" y="862584"/>
                  </a:moveTo>
                  <a:lnTo>
                    <a:pt x="169163" y="862584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86258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514600" y="4219955"/>
              <a:ext cx="169545" cy="190500"/>
            </a:xfrm>
            <a:custGeom>
              <a:avLst/>
              <a:gdLst/>
              <a:ahLst/>
              <a:cxnLst/>
              <a:rect l="l" t="t" r="r" b="b"/>
              <a:pathLst>
                <a:path w="169544" h="190500">
                  <a:moveTo>
                    <a:pt x="169163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169163" y="190500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514600" y="4219955"/>
              <a:ext cx="169545" cy="190500"/>
            </a:xfrm>
            <a:custGeom>
              <a:avLst/>
              <a:gdLst/>
              <a:ahLst/>
              <a:cxnLst/>
              <a:rect l="l" t="t" r="r" b="b"/>
              <a:pathLst>
                <a:path w="169544" h="190500">
                  <a:moveTo>
                    <a:pt x="0" y="190500"/>
                  </a:moveTo>
                  <a:lnTo>
                    <a:pt x="169163" y="190500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19050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817875" y="4021835"/>
              <a:ext cx="169545" cy="198120"/>
            </a:xfrm>
            <a:custGeom>
              <a:avLst/>
              <a:gdLst/>
              <a:ahLst/>
              <a:cxnLst/>
              <a:rect l="l" t="t" r="r" b="b"/>
              <a:pathLst>
                <a:path w="169544" h="198120">
                  <a:moveTo>
                    <a:pt x="169163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169163" y="198119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987040" y="4172711"/>
              <a:ext cx="169545" cy="47625"/>
            </a:xfrm>
            <a:custGeom>
              <a:avLst/>
              <a:gdLst/>
              <a:ahLst/>
              <a:cxnLst/>
              <a:rect l="l" t="t" r="r" b="b"/>
              <a:pathLst>
                <a:path w="169544" h="47625">
                  <a:moveTo>
                    <a:pt x="169163" y="0"/>
                  </a:moveTo>
                  <a:lnTo>
                    <a:pt x="0" y="0"/>
                  </a:lnTo>
                  <a:lnTo>
                    <a:pt x="0" y="47243"/>
                  </a:lnTo>
                  <a:lnTo>
                    <a:pt x="169163" y="47243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987040" y="4172711"/>
              <a:ext cx="169545" cy="47625"/>
            </a:xfrm>
            <a:custGeom>
              <a:avLst/>
              <a:gdLst/>
              <a:ahLst/>
              <a:cxnLst/>
              <a:rect l="l" t="t" r="r" b="b"/>
              <a:pathLst>
                <a:path w="169544" h="47625">
                  <a:moveTo>
                    <a:pt x="0" y="47243"/>
                  </a:moveTo>
                  <a:lnTo>
                    <a:pt x="169163" y="47243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4724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156204" y="3685031"/>
              <a:ext cx="169545" cy="535305"/>
            </a:xfrm>
            <a:custGeom>
              <a:avLst/>
              <a:gdLst/>
              <a:ahLst/>
              <a:cxnLst/>
              <a:rect l="l" t="t" r="r" b="b"/>
              <a:pathLst>
                <a:path w="169545" h="535304">
                  <a:moveTo>
                    <a:pt x="169164" y="0"/>
                  </a:moveTo>
                  <a:lnTo>
                    <a:pt x="0" y="0"/>
                  </a:lnTo>
                  <a:lnTo>
                    <a:pt x="0" y="534924"/>
                  </a:lnTo>
                  <a:lnTo>
                    <a:pt x="169164" y="534924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156204" y="3685031"/>
              <a:ext cx="169545" cy="535305"/>
            </a:xfrm>
            <a:custGeom>
              <a:avLst/>
              <a:gdLst/>
              <a:ahLst/>
              <a:cxnLst/>
              <a:rect l="l" t="t" r="r" b="b"/>
              <a:pathLst>
                <a:path w="169545" h="535304">
                  <a:moveTo>
                    <a:pt x="0" y="534924"/>
                  </a:moveTo>
                  <a:lnTo>
                    <a:pt x="169164" y="534924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534924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325368" y="4219955"/>
              <a:ext cx="169545" cy="508000"/>
            </a:xfrm>
            <a:custGeom>
              <a:avLst/>
              <a:gdLst/>
              <a:ahLst/>
              <a:cxnLst/>
              <a:rect l="l" t="t" r="r" b="b"/>
              <a:pathLst>
                <a:path w="169545" h="508000">
                  <a:moveTo>
                    <a:pt x="169163" y="0"/>
                  </a:moveTo>
                  <a:lnTo>
                    <a:pt x="0" y="0"/>
                  </a:lnTo>
                  <a:lnTo>
                    <a:pt x="0" y="507492"/>
                  </a:lnTo>
                  <a:lnTo>
                    <a:pt x="169163" y="507492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325368" y="4219955"/>
              <a:ext cx="169545" cy="508000"/>
            </a:xfrm>
            <a:custGeom>
              <a:avLst/>
              <a:gdLst/>
              <a:ahLst/>
              <a:cxnLst/>
              <a:rect l="l" t="t" r="r" b="b"/>
              <a:pathLst>
                <a:path w="169545" h="508000">
                  <a:moveTo>
                    <a:pt x="0" y="507492"/>
                  </a:moveTo>
                  <a:lnTo>
                    <a:pt x="169163" y="507492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507492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3494532" y="3832859"/>
              <a:ext cx="169545" cy="387350"/>
            </a:xfrm>
            <a:custGeom>
              <a:avLst/>
              <a:gdLst/>
              <a:ahLst/>
              <a:cxnLst/>
              <a:rect l="l" t="t" r="r" b="b"/>
              <a:pathLst>
                <a:path w="169545" h="387350">
                  <a:moveTo>
                    <a:pt x="169163" y="0"/>
                  </a:moveTo>
                  <a:lnTo>
                    <a:pt x="0" y="0"/>
                  </a:lnTo>
                  <a:lnTo>
                    <a:pt x="0" y="387095"/>
                  </a:lnTo>
                  <a:lnTo>
                    <a:pt x="169163" y="387095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3494532" y="3832859"/>
              <a:ext cx="169545" cy="387350"/>
            </a:xfrm>
            <a:custGeom>
              <a:avLst/>
              <a:gdLst/>
              <a:ahLst/>
              <a:cxnLst/>
              <a:rect l="l" t="t" r="r" b="b"/>
              <a:pathLst>
                <a:path w="169545" h="387350">
                  <a:moveTo>
                    <a:pt x="0" y="387095"/>
                  </a:moveTo>
                  <a:lnTo>
                    <a:pt x="169163" y="387095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38709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797807" y="4035551"/>
              <a:ext cx="169545" cy="184785"/>
            </a:xfrm>
            <a:custGeom>
              <a:avLst/>
              <a:gdLst/>
              <a:ahLst/>
              <a:cxnLst/>
              <a:rect l="l" t="t" r="r" b="b"/>
              <a:pathLst>
                <a:path w="169545" h="184785">
                  <a:moveTo>
                    <a:pt x="169163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169163" y="184404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3966972" y="4133087"/>
              <a:ext cx="169545" cy="86995"/>
            </a:xfrm>
            <a:custGeom>
              <a:avLst/>
              <a:gdLst/>
              <a:ahLst/>
              <a:cxnLst/>
              <a:rect l="l" t="t" r="r" b="b"/>
              <a:pathLst>
                <a:path w="169545" h="86995">
                  <a:moveTo>
                    <a:pt x="169163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169163" y="86868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3966972" y="4133087"/>
              <a:ext cx="169545" cy="86995"/>
            </a:xfrm>
            <a:custGeom>
              <a:avLst/>
              <a:gdLst/>
              <a:ahLst/>
              <a:cxnLst/>
              <a:rect l="l" t="t" r="r" b="b"/>
              <a:pathLst>
                <a:path w="169545" h="86995">
                  <a:moveTo>
                    <a:pt x="0" y="86868"/>
                  </a:moveTo>
                  <a:lnTo>
                    <a:pt x="169163" y="86868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8686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136136" y="3944111"/>
              <a:ext cx="169545" cy="276225"/>
            </a:xfrm>
            <a:custGeom>
              <a:avLst/>
              <a:gdLst/>
              <a:ahLst/>
              <a:cxnLst/>
              <a:rect l="l" t="t" r="r" b="b"/>
              <a:pathLst>
                <a:path w="169545" h="276225">
                  <a:moveTo>
                    <a:pt x="169163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169163" y="275844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136136" y="3944111"/>
              <a:ext cx="169545" cy="276225"/>
            </a:xfrm>
            <a:custGeom>
              <a:avLst/>
              <a:gdLst/>
              <a:ahLst/>
              <a:cxnLst/>
              <a:rect l="l" t="t" r="r" b="b"/>
              <a:pathLst>
                <a:path w="169545" h="276225">
                  <a:moveTo>
                    <a:pt x="0" y="275844"/>
                  </a:moveTo>
                  <a:lnTo>
                    <a:pt x="169163" y="275844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4305299" y="4209288"/>
              <a:ext cx="169545" cy="10795"/>
            </a:xfrm>
            <a:custGeom>
              <a:avLst/>
              <a:gdLst/>
              <a:ahLst/>
              <a:cxnLst/>
              <a:rect l="l" t="t" r="r" b="b"/>
              <a:pathLst>
                <a:path w="169545" h="10795">
                  <a:moveTo>
                    <a:pt x="169163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169163" y="10668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4302252" y="4206239"/>
              <a:ext cx="175260" cy="22225"/>
            </a:xfrm>
            <a:custGeom>
              <a:avLst/>
              <a:gdLst/>
              <a:ahLst/>
              <a:cxnLst/>
              <a:rect l="l" t="t" r="r" b="b"/>
              <a:pathLst>
                <a:path w="175260" h="22225">
                  <a:moveTo>
                    <a:pt x="175260" y="0"/>
                  </a:moveTo>
                  <a:lnTo>
                    <a:pt x="0" y="0"/>
                  </a:lnTo>
                  <a:lnTo>
                    <a:pt x="0" y="8382"/>
                  </a:lnTo>
                  <a:lnTo>
                    <a:pt x="0" y="13728"/>
                  </a:lnTo>
                  <a:lnTo>
                    <a:pt x="0" y="22098"/>
                  </a:lnTo>
                  <a:lnTo>
                    <a:pt x="175260" y="22098"/>
                  </a:lnTo>
                  <a:lnTo>
                    <a:pt x="175260" y="13728"/>
                  </a:lnTo>
                  <a:lnTo>
                    <a:pt x="175260" y="8382"/>
                  </a:lnTo>
                  <a:lnTo>
                    <a:pt x="1752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4474463" y="4149851"/>
              <a:ext cx="169545" cy="70485"/>
            </a:xfrm>
            <a:custGeom>
              <a:avLst/>
              <a:gdLst/>
              <a:ahLst/>
              <a:cxnLst/>
              <a:rect l="l" t="t" r="r" b="b"/>
              <a:pathLst>
                <a:path w="169545" h="70485">
                  <a:moveTo>
                    <a:pt x="169163" y="0"/>
                  </a:moveTo>
                  <a:lnTo>
                    <a:pt x="0" y="0"/>
                  </a:lnTo>
                  <a:lnTo>
                    <a:pt x="0" y="70104"/>
                  </a:lnTo>
                  <a:lnTo>
                    <a:pt x="169163" y="70104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4474463" y="4149851"/>
              <a:ext cx="169545" cy="70485"/>
            </a:xfrm>
            <a:custGeom>
              <a:avLst/>
              <a:gdLst/>
              <a:ahLst/>
              <a:cxnLst/>
              <a:rect l="l" t="t" r="r" b="b"/>
              <a:pathLst>
                <a:path w="169545" h="70485">
                  <a:moveTo>
                    <a:pt x="0" y="70104"/>
                  </a:moveTo>
                  <a:lnTo>
                    <a:pt x="169163" y="70104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7010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4777740" y="4056887"/>
              <a:ext cx="169545" cy="163195"/>
            </a:xfrm>
            <a:custGeom>
              <a:avLst/>
              <a:gdLst/>
              <a:ahLst/>
              <a:cxnLst/>
              <a:rect l="l" t="t" r="r" b="b"/>
              <a:pathLst>
                <a:path w="169545" h="163195">
                  <a:moveTo>
                    <a:pt x="169163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69163" y="163068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4946904" y="4219955"/>
              <a:ext cx="169545" cy="3175"/>
            </a:xfrm>
            <a:custGeom>
              <a:avLst/>
              <a:gdLst/>
              <a:ahLst/>
              <a:cxnLst/>
              <a:rect l="l" t="t" r="r" b="b"/>
              <a:pathLst>
                <a:path w="169545" h="3175">
                  <a:moveTo>
                    <a:pt x="169163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169163" y="3047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4943855" y="4218432"/>
              <a:ext cx="175260" cy="5080"/>
            </a:xfrm>
            <a:custGeom>
              <a:avLst/>
              <a:gdLst/>
              <a:ahLst/>
              <a:cxnLst/>
              <a:rect l="l" t="t" r="r" b="b"/>
              <a:pathLst>
                <a:path w="175260" h="5079">
                  <a:moveTo>
                    <a:pt x="0" y="0"/>
                  </a:moveTo>
                  <a:lnTo>
                    <a:pt x="175260" y="0"/>
                  </a:lnTo>
                </a:path>
                <a:path w="175260" h="5079">
                  <a:moveTo>
                    <a:pt x="0" y="4571"/>
                  </a:moveTo>
                  <a:lnTo>
                    <a:pt x="175260" y="4571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5116068" y="3927347"/>
              <a:ext cx="169545" cy="292735"/>
            </a:xfrm>
            <a:custGeom>
              <a:avLst/>
              <a:gdLst/>
              <a:ahLst/>
              <a:cxnLst/>
              <a:rect l="l" t="t" r="r" b="b"/>
              <a:pathLst>
                <a:path w="169545" h="292735">
                  <a:moveTo>
                    <a:pt x="169163" y="0"/>
                  </a:moveTo>
                  <a:lnTo>
                    <a:pt x="0" y="0"/>
                  </a:lnTo>
                  <a:lnTo>
                    <a:pt x="0" y="292607"/>
                  </a:lnTo>
                  <a:lnTo>
                    <a:pt x="169163" y="292607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5116068" y="3927347"/>
              <a:ext cx="169545" cy="292735"/>
            </a:xfrm>
            <a:custGeom>
              <a:avLst/>
              <a:gdLst/>
              <a:ahLst/>
              <a:cxnLst/>
              <a:rect l="l" t="t" r="r" b="b"/>
              <a:pathLst>
                <a:path w="169545" h="292735">
                  <a:moveTo>
                    <a:pt x="0" y="292607"/>
                  </a:moveTo>
                  <a:lnTo>
                    <a:pt x="169163" y="292607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292607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5285231" y="4128515"/>
              <a:ext cx="169545" cy="91440"/>
            </a:xfrm>
            <a:custGeom>
              <a:avLst/>
              <a:gdLst/>
              <a:ahLst/>
              <a:cxnLst/>
              <a:rect l="l" t="t" r="r" b="b"/>
              <a:pathLst>
                <a:path w="169545" h="91439">
                  <a:moveTo>
                    <a:pt x="169163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169163" y="91439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5285231" y="4128515"/>
              <a:ext cx="169545" cy="91440"/>
            </a:xfrm>
            <a:custGeom>
              <a:avLst/>
              <a:gdLst/>
              <a:ahLst/>
              <a:cxnLst/>
              <a:rect l="l" t="t" r="r" b="b"/>
              <a:pathLst>
                <a:path w="169545" h="91439">
                  <a:moveTo>
                    <a:pt x="0" y="91439"/>
                  </a:moveTo>
                  <a:lnTo>
                    <a:pt x="169163" y="91439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91439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5454395" y="4219955"/>
              <a:ext cx="169545" cy="24765"/>
            </a:xfrm>
            <a:custGeom>
              <a:avLst/>
              <a:gdLst/>
              <a:ahLst/>
              <a:cxnLst/>
              <a:rect l="l" t="t" r="r" b="b"/>
              <a:pathLst>
                <a:path w="169545" h="24764">
                  <a:moveTo>
                    <a:pt x="169163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169163" y="24384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5454395" y="4219955"/>
              <a:ext cx="169545" cy="24765"/>
            </a:xfrm>
            <a:custGeom>
              <a:avLst/>
              <a:gdLst/>
              <a:ahLst/>
              <a:cxnLst/>
              <a:rect l="l" t="t" r="r" b="b"/>
              <a:pathLst>
                <a:path w="169545" h="24764">
                  <a:moveTo>
                    <a:pt x="0" y="24384"/>
                  </a:moveTo>
                  <a:lnTo>
                    <a:pt x="169163" y="24384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24384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5759195" y="3669791"/>
              <a:ext cx="167640" cy="550545"/>
            </a:xfrm>
            <a:custGeom>
              <a:avLst/>
              <a:gdLst/>
              <a:ahLst/>
              <a:cxnLst/>
              <a:rect l="l" t="t" r="r" b="b"/>
              <a:pathLst>
                <a:path w="167639" h="550545">
                  <a:moveTo>
                    <a:pt x="167639" y="0"/>
                  </a:moveTo>
                  <a:lnTo>
                    <a:pt x="0" y="0"/>
                  </a:lnTo>
                  <a:lnTo>
                    <a:pt x="0" y="550163"/>
                  </a:lnTo>
                  <a:lnTo>
                    <a:pt x="167639" y="550163"/>
                  </a:lnTo>
                  <a:lnTo>
                    <a:pt x="16763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5926836" y="4145279"/>
              <a:ext cx="169545" cy="74930"/>
            </a:xfrm>
            <a:custGeom>
              <a:avLst/>
              <a:gdLst/>
              <a:ahLst/>
              <a:cxnLst/>
              <a:rect l="l" t="t" r="r" b="b"/>
              <a:pathLst>
                <a:path w="169545" h="74929">
                  <a:moveTo>
                    <a:pt x="169163" y="0"/>
                  </a:moveTo>
                  <a:lnTo>
                    <a:pt x="0" y="0"/>
                  </a:lnTo>
                  <a:lnTo>
                    <a:pt x="0" y="74676"/>
                  </a:lnTo>
                  <a:lnTo>
                    <a:pt x="169163" y="74676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5926836" y="4145279"/>
              <a:ext cx="169545" cy="74930"/>
            </a:xfrm>
            <a:custGeom>
              <a:avLst/>
              <a:gdLst/>
              <a:ahLst/>
              <a:cxnLst/>
              <a:rect l="l" t="t" r="r" b="b"/>
              <a:pathLst>
                <a:path w="169545" h="74929">
                  <a:moveTo>
                    <a:pt x="0" y="74676"/>
                  </a:moveTo>
                  <a:lnTo>
                    <a:pt x="169163" y="74676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7467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6095999" y="3727703"/>
              <a:ext cx="169545" cy="492759"/>
            </a:xfrm>
            <a:custGeom>
              <a:avLst/>
              <a:gdLst/>
              <a:ahLst/>
              <a:cxnLst/>
              <a:rect l="l" t="t" r="r" b="b"/>
              <a:pathLst>
                <a:path w="169545" h="492760">
                  <a:moveTo>
                    <a:pt x="169163" y="0"/>
                  </a:moveTo>
                  <a:lnTo>
                    <a:pt x="0" y="0"/>
                  </a:lnTo>
                  <a:lnTo>
                    <a:pt x="0" y="492252"/>
                  </a:lnTo>
                  <a:lnTo>
                    <a:pt x="169163" y="492252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6095999" y="3727703"/>
              <a:ext cx="169545" cy="492759"/>
            </a:xfrm>
            <a:custGeom>
              <a:avLst/>
              <a:gdLst/>
              <a:ahLst/>
              <a:cxnLst/>
              <a:rect l="l" t="t" r="r" b="b"/>
              <a:pathLst>
                <a:path w="169545" h="492760">
                  <a:moveTo>
                    <a:pt x="0" y="492252"/>
                  </a:moveTo>
                  <a:lnTo>
                    <a:pt x="169163" y="492252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492252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6265163" y="2779775"/>
              <a:ext cx="169545" cy="1440180"/>
            </a:xfrm>
            <a:custGeom>
              <a:avLst/>
              <a:gdLst/>
              <a:ahLst/>
              <a:cxnLst/>
              <a:rect l="l" t="t" r="r" b="b"/>
              <a:pathLst>
                <a:path w="169545" h="1440179">
                  <a:moveTo>
                    <a:pt x="169163" y="0"/>
                  </a:moveTo>
                  <a:lnTo>
                    <a:pt x="0" y="0"/>
                  </a:lnTo>
                  <a:lnTo>
                    <a:pt x="0" y="1440180"/>
                  </a:lnTo>
                  <a:lnTo>
                    <a:pt x="169163" y="1440180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6265163" y="2779775"/>
              <a:ext cx="169545" cy="1440180"/>
            </a:xfrm>
            <a:custGeom>
              <a:avLst/>
              <a:gdLst/>
              <a:ahLst/>
              <a:cxnLst/>
              <a:rect l="l" t="t" r="r" b="b"/>
              <a:pathLst>
                <a:path w="169545" h="1440179">
                  <a:moveTo>
                    <a:pt x="0" y="1440180"/>
                  </a:moveTo>
                  <a:lnTo>
                    <a:pt x="169163" y="1440180"/>
                  </a:lnTo>
                  <a:lnTo>
                    <a:pt x="169163" y="0"/>
                  </a:lnTo>
                  <a:lnTo>
                    <a:pt x="0" y="0"/>
                  </a:lnTo>
                  <a:lnTo>
                    <a:pt x="0" y="144018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6434328" y="3749039"/>
              <a:ext cx="169545" cy="471170"/>
            </a:xfrm>
            <a:custGeom>
              <a:avLst/>
              <a:gdLst/>
              <a:ahLst/>
              <a:cxnLst/>
              <a:rect l="l" t="t" r="r" b="b"/>
              <a:pathLst>
                <a:path w="169545" h="471170">
                  <a:moveTo>
                    <a:pt x="169164" y="0"/>
                  </a:moveTo>
                  <a:lnTo>
                    <a:pt x="0" y="0"/>
                  </a:lnTo>
                  <a:lnTo>
                    <a:pt x="0" y="470916"/>
                  </a:lnTo>
                  <a:lnTo>
                    <a:pt x="169164" y="470916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6434328" y="3749039"/>
              <a:ext cx="169545" cy="471170"/>
            </a:xfrm>
            <a:custGeom>
              <a:avLst/>
              <a:gdLst/>
              <a:ahLst/>
              <a:cxnLst/>
              <a:rect l="l" t="t" r="r" b="b"/>
              <a:pathLst>
                <a:path w="169545" h="471170">
                  <a:moveTo>
                    <a:pt x="0" y="470916"/>
                  </a:moveTo>
                  <a:lnTo>
                    <a:pt x="169164" y="470916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47091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6739128" y="4005071"/>
              <a:ext cx="169545" cy="215265"/>
            </a:xfrm>
            <a:custGeom>
              <a:avLst/>
              <a:gdLst/>
              <a:ahLst/>
              <a:cxnLst/>
              <a:rect l="l" t="t" r="r" b="b"/>
              <a:pathLst>
                <a:path w="169545" h="215264">
                  <a:moveTo>
                    <a:pt x="169164" y="0"/>
                  </a:moveTo>
                  <a:lnTo>
                    <a:pt x="0" y="0"/>
                  </a:lnTo>
                  <a:lnTo>
                    <a:pt x="0" y="214883"/>
                  </a:lnTo>
                  <a:lnTo>
                    <a:pt x="169164" y="214883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6908292" y="4034027"/>
              <a:ext cx="167640" cy="186055"/>
            </a:xfrm>
            <a:custGeom>
              <a:avLst/>
              <a:gdLst/>
              <a:ahLst/>
              <a:cxnLst/>
              <a:rect l="l" t="t" r="r" b="b"/>
              <a:pathLst>
                <a:path w="167640" h="186054">
                  <a:moveTo>
                    <a:pt x="167640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167640" y="185928"/>
                  </a:lnTo>
                  <a:lnTo>
                    <a:pt x="16764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6908292" y="4034027"/>
              <a:ext cx="167640" cy="186055"/>
            </a:xfrm>
            <a:custGeom>
              <a:avLst/>
              <a:gdLst/>
              <a:ahLst/>
              <a:cxnLst/>
              <a:rect l="l" t="t" r="r" b="b"/>
              <a:pathLst>
                <a:path w="167640" h="186054">
                  <a:moveTo>
                    <a:pt x="0" y="185928"/>
                  </a:moveTo>
                  <a:lnTo>
                    <a:pt x="167640" y="185928"/>
                  </a:lnTo>
                  <a:lnTo>
                    <a:pt x="167640" y="0"/>
                  </a:lnTo>
                  <a:lnTo>
                    <a:pt x="0" y="0"/>
                  </a:lnTo>
                  <a:lnTo>
                    <a:pt x="0" y="18592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7075931" y="4219955"/>
              <a:ext cx="169545" cy="45720"/>
            </a:xfrm>
            <a:custGeom>
              <a:avLst/>
              <a:gdLst/>
              <a:ahLst/>
              <a:cxnLst/>
              <a:rect l="l" t="t" r="r" b="b"/>
              <a:pathLst>
                <a:path w="169545" h="45720">
                  <a:moveTo>
                    <a:pt x="169164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69164" y="45720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7075931" y="4219955"/>
              <a:ext cx="169545" cy="45720"/>
            </a:xfrm>
            <a:custGeom>
              <a:avLst/>
              <a:gdLst/>
              <a:ahLst/>
              <a:cxnLst/>
              <a:rect l="l" t="t" r="r" b="b"/>
              <a:pathLst>
                <a:path w="169545" h="45720">
                  <a:moveTo>
                    <a:pt x="0" y="45720"/>
                  </a:moveTo>
                  <a:lnTo>
                    <a:pt x="169164" y="45720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7245096" y="3616451"/>
              <a:ext cx="169545" cy="603885"/>
            </a:xfrm>
            <a:custGeom>
              <a:avLst/>
              <a:gdLst/>
              <a:ahLst/>
              <a:cxnLst/>
              <a:rect l="l" t="t" r="r" b="b"/>
              <a:pathLst>
                <a:path w="169545" h="603885">
                  <a:moveTo>
                    <a:pt x="169164" y="0"/>
                  </a:moveTo>
                  <a:lnTo>
                    <a:pt x="0" y="0"/>
                  </a:lnTo>
                  <a:lnTo>
                    <a:pt x="0" y="603504"/>
                  </a:lnTo>
                  <a:lnTo>
                    <a:pt x="169164" y="603504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7245096" y="3616451"/>
              <a:ext cx="169545" cy="603885"/>
            </a:xfrm>
            <a:custGeom>
              <a:avLst/>
              <a:gdLst/>
              <a:ahLst/>
              <a:cxnLst/>
              <a:rect l="l" t="t" r="r" b="b"/>
              <a:pathLst>
                <a:path w="169545" h="603885">
                  <a:moveTo>
                    <a:pt x="0" y="603504"/>
                  </a:moveTo>
                  <a:lnTo>
                    <a:pt x="169164" y="603504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60350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7414259" y="4219955"/>
              <a:ext cx="169545" cy="212090"/>
            </a:xfrm>
            <a:custGeom>
              <a:avLst/>
              <a:gdLst/>
              <a:ahLst/>
              <a:cxnLst/>
              <a:rect l="l" t="t" r="r" b="b"/>
              <a:pathLst>
                <a:path w="169545" h="212089">
                  <a:moveTo>
                    <a:pt x="169164" y="0"/>
                  </a:moveTo>
                  <a:lnTo>
                    <a:pt x="0" y="0"/>
                  </a:lnTo>
                  <a:lnTo>
                    <a:pt x="0" y="211836"/>
                  </a:lnTo>
                  <a:lnTo>
                    <a:pt x="169164" y="211836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7414259" y="4219955"/>
              <a:ext cx="169545" cy="212090"/>
            </a:xfrm>
            <a:custGeom>
              <a:avLst/>
              <a:gdLst/>
              <a:ahLst/>
              <a:cxnLst/>
              <a:rect l="l" t="t" r="r" b="b"/>
              <a:pathLst>
                <a:path w="169545" h="212089">
                  <a:moveTo>
                    <a:pt x="0" y="211836"/>
                  </a:moveTo>
                  <a:lnTo>
                    <a:pt x="169164" y="211836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21183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7719059" y="3713987"/>
              <a:ext cx="169545" cy="506095"/>
            </a:xfrm>
            <a:custGeom>
              <a:avLst/>
              <a:gdLst/>
              <a:ahLst/>
              <a:cxnLst/>
              <a:rect l="l" t="t" r="r" b="b"/>
              <a:pathLst>
                <a:path w="169545" h="506095">
                  <a:moveTo>
                    <a:pt x="169164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169164" y="505968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7888223" y="4219955"/>
              <a:ext cx="169545" cy="45720"/>
            </a:xfrm>
            <a:custGeom>
              <a:avLst/>
              <a:gdLst/>
              <a:ahLst/>
              <a:cxnLst/>
              <a:rect l="l" t="t" r="r" b="b"/>
              <a:pathLst>
                <a:path w="169545" h="45720">
                  <a:moveTo>
                    <a:pt x="169164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69164" y="45720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7888223" y="4219955"/>
              <a:ext cx="169545" cy="45720"/>
            </a:xfrm>
            <a:custGeom>
              <a:avLst/>
              <a:gdLst/>
              <a:ahLst/>
              <a:cxnLst/>
              <a:rect l="l" t="t" r="r" b="b"/>
              <a:pathLst>
                <a:path w="169545" h="45720">
                  <a:moveTo>
                    <a:pt x="0" y="45720"/>
                  </a:moveTo>
                  <a:lnTo>
                    <a:pt x="169164" y="45720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8057387" y="4219955"/>
              <a:ext cx="167640" cy="20320"/>
            </a:xfrm>
            <a:custGeom>
              <a:avLst/>
              <a:gdLst/>
              <a:ahLst/>
              <a:cxnLst/>
              <a:rect l="l" t="t" r="r" b="b"/>
              <a:pathLst>
                <a:path w="167640" h="20320">
                  <a:moveTo>
                    <a:pt x="167640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67640" y="19812"/>
                  </a:lnTo>
                  <a:lnTo>
                    <a:pt x="16764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8057387" y="4219955"/>
              <a:ext cx="167640" cy="20320"/>
            </a:xfrm>
            <a:custGeom>
              <a:avLst/>
              <a:gdLst/>
              <a:ahLst/>
              <a:cxnLst/>
              <a:rect l="l" t="t" r="r" b="b"/>
              <a:pathLst>
                <a:path w="167640" h="20320">
                  <a:moveTo>
                    <a:pt x="0" y="19812"/>
                  </a:moveTo>
                  <a:lnTo>
                    <a:pt x="167640" y="19812"/>
                  </a:lnTo>
                  <a:lnTo>
                    <a:pt x="167640" y="0"/>
                  </a:lnTo>
                  <a:lnTo>
                    <a:pt x="0" y="0"/>
                  </a:lnTo>
                  <a:lnTo>
                    <a:pt x="0" y="19812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8225028" y="3730751"/>
              <a:ext cx="169545" cy="489584"/>
            </a:xfrm>
            <a:custGeom>
              <a:avLst/>
              <a:gdLst/>
              <a:ahLst/>
              <a:cxnLst/>
              <a:rect l="l" t="t" r="r" b="b"/>
              <a:pathLst>
                <a:path w="169545" h="489585">
                  <a:moveTo>
                    <a:pt x="169164" y="0"/>
                  </a:moveTo>
                  <a:lnTo>
                    <a:pt x="0" y="0"/>
                  </a:lnTo>
                  <a:lnTo>
                    <a:pt x="0" y="489204"/>
                  </a:lnTo>
                  <a:lnTo>
                    <a:pt x="169164" y="489204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8225028" y="3730751"/>
              <a:ext cx="169545" cy="489584"/>
            </a:xfrm>
            <a:custGeom>
              <a:avLst/>
              <a:gdLst/>
              <a:ahLst/>
              <a:cxnLst/>
              <a:rect l="l" t="t" r="r" b="b"/>
              <a:pathLst>
                <a:path w="169545" h="489585">
                  <a:moveTo>
                    <a:pt x="0" y="489204"/>
                  </a:moveTo>
                  <a:lnTo>
                    <a:pt x="169164" y="489204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48920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8394192" y="4158995"/>
              <a:ext cx="169545" cy="60960"/>
            </a:xfrm>
            <a:custGeom>
              <a:avLst/>
              <a:gdLst/>
              <a:ahLst/>
              <a:cxnLst/>
              <a:rect l="l" t="t" r="r" b="b"/>
              <a:pathLst>
                <a:path w="169545" h="60960">
                  <a:moveTo>
                    <a:pt x="169164" y="0"/>
                  </a:moveTo>
                  <a:lnTo>
                    <a:pt x="0" y="0"/>
                  </a:lnTo>
                  <a:lnTo>
                    <a:pt x="0" y="60959"/>
                  </a:lnTo>
                  <a:lnTo>
                    <a:pt x="169164" y="60959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8394192" y="4158995"/>
              <a:ext cx="169545" cy="60960"/>
            </a:xfrm>
            <a:custGeom>
              <a:avLst/>
              <a:gdLst/>
              <a:ahLst/>
              <a:cxnLst/>
              <a:rect l="l" t="t" r="r" b="b"/>
              <a:pathLst>
                <a:path w="169545" h="60960">
                  <a:moveTo>
                    <a:pt x="0" y="60959"/>
                  </a:moveTo>
                  <a:lnTo>
                    <a:pt x="169164" y="60959"/>
                  </a:lnTo>
                  <a:lnTo>
                    <a:pt x="169164" y="0"/>
                  </a:lnTo>
                  <a:lnTo>
                    <a:pt x="0" y="0"/>
                  </a:lnTo>
                  <a:lnTo>
                    <a:pt x="0" y="60959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739140" y="2563367"/>
              <a:ext cx="7893050" cy="2604770"/>
            </a:xfrm>
            <a:custGeom>
              <a:avLst/>
              <a:gdLst/>
              <a:ahLst/>
              <a:cxnLst/>
              <a:rect l="l" t="t" r="r" b="b"/>
              <a:pathLst>
                <a:path w="7893050" h="2604770">
                  <a:moveTo>
                    <a:pt x="51815" y="2604516"/>
                  </a:moveTo>
                  <a:lnTo>
                    <a:pt x="51815" y="0"/>
                  </a:lnTo>
                </a:path>
                <a:path w="7893050" h="2604770">
                  <a:moveTo>
                    <a:pt x="0" y="2604516"/>
                  </a:moveTo>
                  <a:lnTo>
                    <a:pt x="51815" y="2604516"/>
                  </a:lnTo>
                </a:path>
                <a:path w="7893050" h="2604770">
                  <a:moveTo>
                    <a:pt x="0" y="2366772"/>
                  </a:moveTo>
                  <a:lnTo>
                    <a:pt x="51815" y="2366772"/>
                  </a:lnTo>
                </a:path>
                <a:path w="7893050" h="2604770">
                  <a:moveTo>
                    <a:pt x="0" y="2130552"/>
                  </a:moveTo>
                  <a:lnTo>
                    <a:pt x="51815" y="2130552"/>
                  </a:lnTo>
                </a:path>
                <a:path w="7893050" h="2604770">
                  <a:moveTo>
                    <a:pt x="0" y="1894332"/>
                  </a:moveTo>
                  <a:lnTo>
                    <a:pt x="51815" y="1894332"/>
                  </a:lnTo>
                </a:path>
                <a:path w="7893050" h="2604770">
                  <a:moveTo>
                    <a:pt x="0" y="1656588"/>
                  </a:moveTo>
                  <a:lnTo>
                    <a:pt x="51815" y="1656588"/>
                  </a:lnTo>
                </a:path>
                <a:path w="7893050" h="2604770">
                  <a:moveTo>
                    <a:pt x="0" y="1420368"/>
                  </a:moveTo>
                  <a:lnTo>
                    <a:pt x="51815" y="1420368"/>
                  </a:lnTo>
                </a:path>
                <a:path w="7893050" h="2604770">
                  <a:moveTo>
                    <a:pt x="0" y="1184148"/>
                  </a:moveTo>
                  <a:lnTo>
                    <a:pt x="51815" y="1184148"/>
                  </a:lnTo>
                </a:path>
                <a:path w="7893050" h="2604770">
                  <a:moveTo>
                    <a:pt x="0" y="947928"/>
                  </a:moveTo>
                  <a:lnTo>
                    <a:pt x="51815" y="947928"/>
                  </a:lnTo>
                </a:path>
                <a:path w="7893050" h="2604770">
                  <a:moveTo>
                    <a:pt x="0" y="710184"/>
                  </a:moveTo>
                  <a:lnTo>
                    <a:pt x="51815" y="710184"/>
                  </a:lnTo>
                </a:path>
                <a:path w="7893050" h="2604770">
                  <a:moveTo>
                    <a:pt x="0" y="473964"/>
                  </a:moveTo>
                  <a:lnTo>
                    <a:pt x="51815" y="473964"/>
                  </a:lnTo>
                </a:path>
                <a:path w="7893050" h="2604770">
                  <a:moveTo>
                    <a:pt x="0" y="237744"/>
                  </a:moveTo>
                  <a:lnTo>
                    <a:pt x="51815" y="237744"/>
                  </a:lnTo>
                </a:path>
                <a:path w="7893050" h="2604770">
                  <a:moveTo>
                    <a:pt x="0" y="0"/>
                  </a:moveTo>
                  <a:lnTo>
                    <a:pt x="51815" y="0"/>
                  </a:lnTo>
                </a:path>
                <a:path w="7893050" h="2604770">
                  <a:moveTo>
                    <a:pt x="51815" y="1656588"/>
                  </a:moveTo>
                  <a:lnTo>
                    <a:pt x="7892795" y="16565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1280159" y="3701795"/>
              <a:ext cx="6861175" cy="765175"/>
            </a:xfrm>
            <a:custGeom>
              <a:avLst/>
              <a:gdLst/>
              <a:ahLst/>
              <a:cxnLst/>
              <a:rect l="l" t="t" r="r" b="b"/>
              <a:pathLst>
                <a:path w="6861175" h="765175">
                  <a:moveTo>
                    <a:pt x="0" y="414527"/>
                  </a:moveTo>
                  <a:lnTo>
                    <a:pt x="979932" y="765047"/>
                  </a:lnTo>
                  <a:lnTo>
                    <a:pt x="1959864" y="370331"/>
                  </a:lnTo>
                  <a:lnTo>
                    <a:pt x="2941319" y="371855"/>
                  </a:lnTo>
                  <a:lnTo>
                    <a:pt x="3921252" y="345947"/>
                  </a:lnTo>
                  <a:lnTo>
                    <a:pt x="4901184" y="0"/>
                  </a:lnTo>
                  <a:lnTo>
                    <a:pt x="5881116" y="341375"/>
                  </a:lnTo>
                  <a:lnTo>
                    <a:pt x="6861048" y="303275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1773936" y="2604515"/>
              <a:ext cx="5876925" cy="2458720"/>
            </a:xfrm>
            <a:custGeom>
              <a:avLst/>
              <a:gdLst/>
              <a:ahLst/>
              <a:cxnLst/>
              <a:rect l="l" t="t" r="r" b="b"/>
              <a:pathLst>
                <a:path w="5876925" h="2458720">
                  <a:moveTo>
                    <a:pt x="1961388" y="0"/>
                  </a:moveTo>
                  <a:lnTo>
                    <a:pt x="1961388" y="2458466"/>
                  </a:lnTo>
                </a:path>
                <a:path w="5876925" h="2458720">
                  <a:moveTo>
                    <a:pt x="987551" y="0"/>
                  </a:moveTo>
                  <a:lnTo>
                    <a:pt x="987551" y="2458466"/>
                  </a:lnTo>
                </a:path>
                <a:path w="5876925" h="2458720">
                  <a:moveTo>
                    <a:pt x="0" y="0"/>
                  </a:moveTo>
                  <a:lnTo>
                    <a:pt x="0" y="2458466"/>
                  </a:lnTo>
                </a:path>
                <a:path w="5876925" h="2458720">
                  <a:moveTo>
                    <a:pt x="2938272" y="0"/>
                  </a:moveTo>
                  <a:lnTo>
                    <a:pt x="2938272" y="2458466"/>
                  </a:lnTo>
                </a:path>
                <a:path w="5876925" h="2458720">
                  <a:moveTo>
                    <a:pt x="3890772" y="0"/>
                  </a:moveTo>
                  <a:lnTo>
                    <a:pt x="3890772" y="2458466"/>
                  </a:lnTo>
                </a:path>
                <a:path w="5876925" h="2458720">
                  <a:moveTo>
                    <a:pt x="4910328" y="0"/>
                  </a:moveTo>
                  <a:lnTo>
                    <a:pt x="4910328" y="2458466"/>
                  </a:lnTo>
                </a:path>
                <a:path w="5876925" h="2458720">
                  <a:moveTo>
                    <a:pt x="5876544" y="0"/>
                  </a:moveTo>
                  <a:lnTo>
                    <a:pt x="5876544" y="2458466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413410" y="2398552"/>
            <a:ext cx="248920" cy="286575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67945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4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4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4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4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4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4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51130">
              <a:spcBef>
                <a:spcPts val="4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84300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963927" y="5205221"/>
            <a:ext cx="1571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9377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2020-Ç2	2020-Ç3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924680" y="5205221"/>
            <a:ext cx="25514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93775" algn="l"/>
                <a:tab pos="1973580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2020-Ç4	2021-Ç1	2021-Ç2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846568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865366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1415796" y="6099047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1431797" y="5712714"/>
            <a:ext cx="186055" cy="0"/>
          </a:xfrm>
          <a:custGeom>
            <a:avLst/>
            <a:gdLst/>
            <a:ahLst/>
            <a:cxnLst/>
            <a:rect l="l" t="t" r="r" b="b"/>
            <a:pathLst>
              <a:path w="186055">
                <a:moveTo>
                  <a:pt x="0" y="0"/>
                </a:moveTo>
                <a:lnTo>
                  <a:pt x="185801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1415796" y="5865876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4102608" y="6099047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D5580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4102608" y="5632703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4102608" y="5865876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00776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668907" y="5563920"/>
            <a:ext cx="2324100" cy="72644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GSYİH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lnSpc>
                <a:spcPct val="127699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Yerleşik hanehalklarının tüketimi  Devletin nihai tüketim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harcamaları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355084" y="5563920"/>
            <a:ext cx="220853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Gayrisafi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sabit sermaye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oluşumu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ve hizmet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ihracatı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(Eksi)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ve hizmet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ithalatı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4" name="object 94"/>
          <p:cNvSpPr txBox="1">
            <a:spLocks noGrp="1"/>
          </p:cNvSpPr>
          <p:nvPr>
            <p:ph type="title"/>
          </p:nvPr>
        </p:nvSpPr>
        <p:spPr>
          <a:xfrm>
            <a:off x="78739" y="881634"/>
            <a:ext cx="8479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İhracat </a:t>
            </a:r>
            <a:r>
              <a:rPr dirty="0"/>
              <a:t>ve </a:t>
            </a:r>
            <a:r>
              <a:rPr spc="10" dirty="0"/>
              <a:t>özel </a:t>
            </a:r>
            <a:r>
              <a:rPr spc="-5" dirty="0"/>
              <a:t>tüketim büyümeyi destekleyen temel harcama</a:t>
            </a:r>
            <a:r>
              <a:rPr spc="50" dirty="0"/>
              <a:t> </a:t>
            </a:r>
            <a:r>
              <a:rPr spc="-5" dirty="0"/>
              <a:t>gruplarıdır.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Yatırım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devletin tüketim harcamaları daralmış, </a:t>
            </a:r>
            <a:r>
              <a:rPr b="0" dirty="0">
                <a:latin typeface="Tahoma"/>
                <a:cs typeface="Tahoma"/>
              </a:rPr>
              <a:t>net </a:t>
            </a:r>
            <a:r>
              <a:rPr b="0" spc="-5" dirty="0">
                <a:latin typeface="Tahoma"/>
                <a:cs typeface="Tahoma"/>
              </a:rPr>
              <a:t>ihracatın katkısı </a:t>
            </a:r>
            <a:r>
              <a:rPr b="0" dirty="0">
                <a:latin typeface="Tahoma"/>
                <a:cs typeface="Tahoma"/>
              </a:rPr>
              <a:t>ise</a:t>
            </a:r>
            <a:r>
              <a:rPr b="0" spc="19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azalmıştır.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67684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06577"/>
            <a:ext cx="8811260" cy="545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5" dirty="0"/>
              <a:t>2022 </a:t>
            </a:r>
            <a:r>
              <a:rPr sz="1700" dirty="0"/>
              <a:t>yılına ait büyüme tahminleri tarihsel ortalamanın altında bir seyiyeye</a:t>
            </a:r>
            <a:r>
              <a:rPr sz="1700" spc="-120" dirty="0"/>
              <a:t> </a:t>
            </a:r>
            <a:r>
              <a:rPr sz="1700" dirty="0"/>
              <a:t>işaret</a:t>
            </a:r>
            <a:endParaRPr sz="17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700" dirty="0"/>
              <a:t>etmektedir.</a:t>
            </a:r>
            <a:endParaRPr sz="1700"/>
          </a:p>
        </p:txBody>
      </p:sp>
      <p:sp>
        <p:nvSpPr>
          <p:cNvPr id="3" name="object 3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225422"/>
            <a:ext cx="7503795" cy="692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-5" dirty="0">
                <a:solidFill>
                  <a:srgbClr val="1F308D"/>
                </a:solidFill>
                <a:latin typeface="Tahoma"/>
                <a:cs typeface="Tahoma"/>
              </a:rPr>
              <a:t>Uluslararası kuruluşların Nisan ayında güncellenen tahminleri </a:t>
            </a:r>
            <a:r>
              <a:rPr sz="1700" dirty="0">
                <a:solidFill>
                  <a:srgbClr val="1F308D"/>
                </a:solidFill>
                <a:latin typeface="Tahoma"/>
                <a:cs typeface="Tahoma"/>
              </a:rPr>
              <a:t>%3’ün</a:t>
            </a:r>
            <a:r>
              <a:rPr sz="1700" spc="8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700" spc="-5" dirty="0">
                <a:solidFill>
                  <a:srgbClr val="1F308D"/>
                </a:solidFill>
                <a:latin typeface="Tahoma"/>
                <a:cs typeface="Tahoma"/>
              </a:rPr>
              <a:t>altındadır.</a:t>
            </a: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2660650">
              <a:spcBef>
                <a:spcPts val="128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büyüme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2011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651760"/>
            <a:ext cx="8321040" cy="2738755"/>
            <a:chOff x="393191" y="2651760"/>
            <a:chExt cx="8321040" cy="2738755"/>
          </a:xfrm>
        </p:grpSpPr>
        <p:sp>
          <p:nvSpPr>
            <p:cNvPr id="6" name="object 6"/>
            <p:cNvSpPr/>
            <p:nvPr/>
          </p:nvSpPr>
          <p:spPr>
            <a:xfrm>
              <a:off x="6618719" y="4581144"/>
              <a:ext cx="1972310" cy="805180"/>
            </a:xfrm>
            <a:custGeom>
              <a:avLst/>
              <a:gdLst/>
              <a:ahLst/>
              <a:cxnLst/>
              <a:rect l="l" t="t" r="r" b="b"/>
              <a:pathLst>
                <a:path w="1972309" h="805179">
                  <a:moveTo>
                    <a:pt x="307860" y="0"/>
                  </a:moveTo>
                  <a:lnTo>
                    <a:pt x="0" y="0"/>
                  </a:lnTo>
                  <a:lnTo>
                    <a:pt x="0" y="804672"/>
                  </a:lnTo>
                  <a:lnTo>
                    <a:pt x="307860" y="804672"/>
                  </a:lnTo>
                  <a:lnTo>
                    <a:pt x="307860" y="0"/>
                  </a:lnTo>
                  <a:close/>
                </a:path>
                <a:path w="1972309" h="805179">
                  <a:moveTo>
                    <a:pt x="862596" y="146304"/>
                  </a:moveTo>
                  <a:lnTo>
                    <a:pt x="554748" y="146304"/>
                  </a:lnTo>
                  <a:lnTo>
                    <a:pt x="554748" y="804672"/>
                  </a:lnTo>
                  <a:lnTo>
                    <a:pt x="862596" y="804672"/>
                  </a:lnTo>
                  <a:lnTo>
                    <a:pt x="862596" y="146304"/>
                  </a:lnTo>
                  <a:close/>
                </a:path>
                <a:path w="1972309" h="805179">
                  <a:moveTo>
                    <a:pt x="1417332" y="463296"/>
                  </a:moveTo>
                  <a:lnTo>
                    <a:pt x="1109484" y="463296"/>
                  </a:lnTo>
                  <a:lnTo>
                    <a:pt x="1109484" y="804672"/>
                  </a:lnTo>
                  <a:lnTo>
                    <a:pt x="1417332" y="804672"/>
                  </a:lnTo>
                  <a:lnTo>
                    <a:pt x="1417332" y="463296"/>
                  </a:lnTo>
                  <a:close/>
                </a:path>
                <a:path w="1972309" h="805179">
                  <a:moveTo>
                    <a:pt x="1972068" y="0"/>
                  </a:moveTo>
                  <a:lnTo>
                    <a:pt x="1664220" y="0"/>
                  </a:lnTo>
                  <a:lnTo>
                    <a:pt x="1664220" y="804672"/>
                  </a:lnTo>
                  <a:lnTo>
                    <a:pt x="1972068" y="804672"/>
                  </a:lnTo>
                  <a:lnTo>
                    <a:pt x="197206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16636" y="2651759"/>
              <a:ext cx="5855335" cy="2734310"/>
            </a:xfrm>
            <a:custGeom>
              <a:avLst/>
              <a:gdLst/>
              <a:ahLst/>
              <a:cxnLst/>
              <a:rect l="l" t="t" r="r" b="b"/>
              <a:pathLst>
                <a:path w="5855335" h="2734310">
                  <a:moveTo>
                    <a:pt x="307848" y="0"/>
                  </a:moveTo>
                  <a:lnTo>
                    <a:pt x="0" y="0"/>
                  </a:lnTo>
                  <a:lnTo>
                    <a:pt x="0" y="2734056"/>
                  </a:lnTo>
                  <a:lnTo>
                    <a:pt x="307848" y="2734056"/>
                  </a:lnTo>
                  <a:lnTo>
                    <a:pt x="307848" y="0"/>
                  </a:lnTo>
                  <a:close/>
                </a:path>
                <a:path w="5855335" h="2734310">
                  <a:moveTo>
                    <a:pt x="862584" y="1562100"/>
                  </a:moveTo>
                  <a:lnTo>
                    <a:pt x="554736" y="1562100"/>
                  </a:lnTo>
                  <a:lnTo>
                    <a:pt x="554736" y="2734056"/>
                  </a:lnTo>
                  <a:lnTo>
                    <a:pt x="862584" y="2734056"/>
                  </a:lnTo>
                  <a:lnTo>
                    <a:pt x="862584" y="1562100"/>
                  </a:lnTo>
                  <a:close/>
                </a:path>
                <a:path w="5855335" h="2734310">
                  <a:moveTo>
                    <a:pt x="1417320" y="658368"/>
                  </a:moveTo>
                  <a:lnTo>
                    <a:pt x="1109459" y="658368"/>
                  </a:lnTo>
                  <a:lnTo>
                    <a:pt x="1109459" y="2734056"/>
                  </a:lnTo>
                  <a:lnTo>
                    <a:pt x="1417320" y="2734056"/>
                  </a:lnTo>
                  <a:lnTo>
                    <a:pt x="1417320" y="658368"/>
                  </a:lnTo>
                  <a:close/>
                </a:path>
                <a:path w="5855335" h="2734310">
                  <a:moveTo>
                    <a:pt x="1972056" y="1537716"/>
                  </a:moveTo>
                  <a:lnTo>
                    <a:pt x="1664208" y="1537716"/>
                  </a:lnTo>
                  <a:lnTo>
                    <a:pt x="1664208" y="2734056"/>
                  </a:lnTo>
                  <a:lnTo>
                    <a:pt x="1972056" y="2734056"/>
                  </a:lnTo>
                  <a:lnTo>
                    <a:pt x="1972056" y="1537716"/>
                  </a:lnTo>
                  <a:close/>
                </a:path>
                <a:path w="5855335" h="2734310">
                  <a:moveTo>
                    <a:pt x="2526792" y="1245108"/>
                  </a:moveTo>
                  <a:lnTo>
                    <a:pt x="2218944" y="1245108"/>
                  </a:lnTo>
                  <a:lnTo>
                    <a:pt x="2218944" y="2734056"/>
                  </a:lnTo>
                  <a:lnTo>
                    <a:pt x="2526792" y="2734056"/>
                  </a:lnTo>
                  <a:lnTo>
                    <a:pt x="2526792" y="1245108"/>
                  </a:lnTo>
                  <a:close/>
                </a:path>
                <a:path w="5855335" h="2734310">
                  <a:moveTo>
                    <a:pt x="3081528" y="1929384"/>
                  </a:moveTo>
                  <a:lnTo>
                    <a:pt x="2773667" y="1929384"/>
                  </a:lnTo>
                  <a:lnTo>
                    <a:pt x="2773667" y="2734056"/>
                  </a:lnTo>
                  <a:lnTo>
                    <a:pt x="3081528" y="2734056"/>
                  </a:lnTo>
                  <a:lnTo>
                    <a:pt x="3081528" y="1929384"/>
                  </a:lnTo>
                  <a:close/>
                </a:path>
                <a:path w="5855335" h="2734310">
                  <a:moveTo>
                    <a:pt x="3636264" y="903732"/>
                  </a:moveTo>
                  <a:lnTo>
                    <a:pt x="3328416" y="903732"/>
                  </a:lnTo>
                  <a:lnTo>
                    <a:pt x="3328416" y="2734056"/>
                  </a:lnTo>
                  <a:lnTo>
                    <a:pt x="3636264" y="2734056"/>
                  </a:lnTo>
                  <a:lnTo>
                    <a:pt x="3636264" y="903732"/>
                  </a:lnTo>
                  <a:close/>
                </a:path>
                <a:path w="5855335" h="2734310">
                  <a:moveTo>
                    <a:pt x="4191000" y="2002536"/>
                  </a:moveTo>
                  <a:lnTo>
                    <a:pt x="3883152" y="2002536"/>
                  </a:lnTo>
                  <a:lnTo>
                    <a:pt x="3883152" y="2734056"/>
                  </a:lnTo>
                  <a:lnTo>
                    <a:pt x="4191000" y="2734056"/>
                  </a:lnTo>
                  <a:lnTo>
                    <a:pt x="4191000" y="2002536"/>
                  </a:lnTo>
                  <a:close/>
                </a:path>
                <a:path w="5855335" h="2734310">
                  <a:moveTo>
                    <a:pt x="4745736" y="2514600"/>
                  </a:moveTo>
                  <a:lnTo>
                    <a:pt x="4437888" y="2514600"/>
                  </a:lnTo>
                  <a:lnTo>
                    <a:pt x="4437888" y="2734056"/>
                  </a:lnTo>
                  <a:lnTo>
                    <a:pt x="4745736" y="2734056"/>
                  </a:lnTo>
                  <a:lnTo>
                    <a:pt x="4745736" y="2514600"/>
                  </a:lnTo>
                  <a:close/>
                </a:path>
                <a:path w="5855335" h="2734310">
                  <a:moveTo>
                    <a:pt x="5300472" y="2295144"/>
                  </a:moveTo>
                  <a:lnTo>
                    <a:pt x="4992624" y="2295144"/>
                  </a:lnTo>
                  <a:lnTo>
                    <a:pt x="4992624" y="2734056"/>
                  </a:lnTo>
                  <a:lnTo>
                    <a:pt x="5300472" y="2734056"/>
                  </a:lnTo>
                  <a:lnTo>
                    <a:pt x="5300472" y="2295144"/>
                  </a:lnTo>
                  <a:close/>
                </a:path>
                <a:path w="5855335" h="2734310">
                  <a:moveTo>
                    <a:pt x="5855208" y="48768"/>
                  </a:moveTo>
                  <a:lnTo>
                    <a:pt x="5547360" y="48768"/>
                  </a:lnTo>
                  <a:lnTo>
                    <a:pt x="5547360" y="2734056"/>
                  </a:lnTo>
                  <a:lnTo>
                    <a:pt x="5855208" y="2734056"/>
                  </a:lnTo>
                  <a:lnTo>
                    <a:pt x="5855208" y="4876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93191" y="5385816"/>
              <a:ext cx="8321040" cy="0"/>
            </a:xfrm>
            <a:custGeom>
              <a:avLst/>
              <a:gdLst/>
              <a:ahLst/>
              <a:cxnLst/>
              <a:rect l="l" t="t" r="r" b="b"/>
              <a:pathLst>
                <a:path w="8321040">
                  <a:moveTo>
                    <a:pt x="0" y="0"/>
                  </a:moveTo>
                  <a:lnTo>
                    <a:pt x="832103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71321" y="4239006"/>
              <a:ext cx="5546090" cy="0"/>
            </a:xfrm>
            <a:custGeom>
              <a:avLst/>
              <a:gdLst/>
              <a:ahLst/>
              <a:cxnLst/>
              <a:rect l="l" t="t" r="r" b="b"/>
              <a:pathLst>
                <a:path w="5546090">
                  <a:moveTo>
                    <a:pt x="0" y="0"/>
                  </a:moveTo>
                  <a:lnTo>
                    <a:pt x="0" y="0"/>
                  </a:lnTo>
                  <a:lnTo>
                    <a:pt x="4991100" y="0"/>
                  </a:lnTo>
                  <a:lnTo>
                    <a:pt x="5545836" y="0"/>
                  </a:lnTo>
                </a:path>
              </a:pathLst>
            </a:custGeom>
            <a:ln w="19812">
              <a:solidFill>
                <a:srgbClr val="C30C3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210170" y="4506214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640" y="5424322"/>
            <a:ext cx="8940165" cy="1299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1009">
              <a:spcBef>
                <a:spcPts val="100"/>
              </a:spcBef>
              <a:tabLst>
                <a:tab pos="1014730" algn="l"/>
                <a:tab pos="1570355" algn="l"/>
                <a:tab pos="2124710" algn="l"/>
                <a:tab pos="2680335" algn="l"/>
                <a:tab pos="3234055" algn="l"/>
                <a:tab pos="3788410" algn="l"/>
                <a:tab pos="4344035" algn="l"/>
                <a:tab pos="4898390" algn="l"/>
                <a:tab pos="5454015" algn="l"/>
                <a:tab pos="6008370" algn="l"/>
                <a:tab pos="6536690" algn="l"/>
                <a:tab pos="7158990" algn="l"/>
                <a:tab pos="7625715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2016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	IMF	Dünya</a:t>
            </a:r>
            <a:r>
              <a:rPr sz="1200" spc="1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TCMB-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402590" algn="r">
              <a:tabLst>
                <a:tab pos="68008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PKA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757555" algn="r">
              <a:spcBef>
                <a:spcPts val="975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IMF- Nisan 2022 Dünya Ekonomik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Görünümü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Aralık 2021 tahminleri, 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Bankası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Nisan 2022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 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Ekonomik Güncelleme Bahar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Raporu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TCMB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Mayıs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 Piyasa Katılımcılar Anketi</a:t>
            </a:r>
            <a:r>
              <a:rPr sz="1200"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19896" y="435838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9727" y="242938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6830" y="399326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62429" y="3087700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16657" y="396798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43427" y="4358385"/>
            <a:ext cx="802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72282" y="3332734"/>
            <a:ext cx="1346835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6,1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52900" y="4431538"/>
            <a:ext cx="19113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90338" y="494614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45963" y="472541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57391" y="2478404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54165" y="435838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64271" y="4823282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25290" y="3818635"/>
            <a:ext cx="1765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Ortalama</a:t>
            </a:r>
            <a:r>
              <a:rPr sz="1200" b="1" spc="-6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(1999-2021)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algn="ctr"/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4,7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03961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93164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2793" y="1722577"/>
            <a:ext cx="87388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Sanayi Üretim Endeksi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(SÜE) (mevsim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takvim etkilerinden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arındırılmış) Ocak 2020 – Mart</a:t>
            </a:r>
            <a:r>
              <a:rPr sz="16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2272" y="2400300"/>
            <a:ext cx="3637915" cy="3081655"/>
            <a:chOff x="652272" y="2400300"/>
            <a:chExt cx="3637915" cy="3081655"/>
          </a:xfrm>
        </p:grpSpPr>
        <p:sp>
          <p:nvSpPr>
            <p:cNvPr id="5" name="object 5"/>
            <p:cNvSpPr/>
            <p:nvPr/>
          </p:nvSpPr>
          <p:spPr>
            <a:xfrm>
              <a:off x="652272" y="2404872"/>
              <a:ext cx="3618229" cy="3072765"/>
            </a:xfrm>
            <a:custGeom>
              <a:avLst/>
              <a:gdLst/>
              <a:ahLst/>
              <a:cxnLst/>
              <a:rect l="l" t="t" r="r" b="b"/>
              <a:pathLst>
                <a:path w="3618229" h="3072765">
                  <a:moveTo>
                    <a:pt x="50292" y="3072384"/>
                  </a:moveTo>
                  <a:lnTo>
                    <a:pt x="50292" y="0"/>
                  </a:lnTo>
                </a:path>
                <a:path w="3618229" h="3072765">
                  <a:moveTo>
                    <a:pt x="0" y="3072384"/>
                  </a:moveTo>
                  <a:lnTo>
                    <a:pt x="50292" y="3072384"/>
                  </a:lnTo>
                </a:path>
                <a:path w="3618229" h="3072765">
                  <a:moveTo>
                    <a:pt x="0" y="2688335"/>
                  </a:moveTo>
                  <a:lnTo>
                    <a:pt x="50292" y="2688335"/>
                  </a:lnTo>
                </a:path>
                <a:path w="3618229" h="3072765">
                  <a:moveTo>
                    <a:pt x="0" y="2304288"/>
                  </a:moveTo>
                  <a:lnTo>
                    <a:pt x="50292" y="2304288"/>
                  </a:lnTo>
                </a:path>
                <a:path w="3618229" h="3072765">
                  <a:moveTo>
                    <a:pt x="0" y="1920239"/>
                  </a:moveTo>
                  <a:lnTo>
                    <a:pt x="50292" y="1920239"/>
                  </a:lnTo>
                </a:path>
                <a:path w="3618229" h="3072765">
                  <a:moveTo>
                    <a:pt x="0" y="1536191"/>
                  </a:moveTo>
                  <a:lnTo>
                    <a:pt x="50292" y="1536191"/>
                  </a:lnTo>
                </a:path>
                <a:path w="3618229" h="3072765">
                  <a:moveTo>
                    <a:pt x="0" y="1152143"/>
                  </a:moveTo>
                  <a:lnTo>
                    <a:pt x="50292" y="1152143"/>
                  </a:lnTo>
                </a:path>
                <a:path w="3618229" h="3072765">
                  <a:moveTo>
                    <a:pt x="0" y="768095"/>
                  </a:moveTo>
                  <a:lnTo>
                    <a:pt x="50292" y="768095"/>
                  </a:lnTo>
                </a:path>
                <a:path w="3618229" h="3072765">
                  <a:moveTo>
                    <a:pt x="0" y="384048"/>
                  </a:moveTo>
                  <a:lnTo>
                    <a:pt x="50292" y="384048"/>
                  </a:lnTo>
                </a:path>
                <a:path w="3618229" h="3072765">
                  <a:moveTo>
                    <a:pt x="0" y="0"/>
                  </a:moveTo>
                  <a:lnTo>
                    <a:pt x="50292" y="0"/>
                  </a:lnTo>
                </a:path>
                <a:path w="3618229" h="3072765">
                  <a:moveTo>
                    <a:pt x="50292" y="3072384"/>
                  </a:moveTo>
                  <a:lnTo>
                    <a:pt x="3617976" y="307238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703326" y="2504694"/>
              <a:ext cx="3568065" cy="2607945"/>
            </a:xfrm>
            <a:custGeom>
              <a:avLst/>
              <a:gdLst/>
              <a:ahLst/>
              <a:cxnLst/>
              <a:rect l="l" t="t" r="r" b="b"/>
              <a:pathLst>
                <a:path w="3568065" h="2607945">
                  <a:moveTo>
                    <a:pt x="0" y="1144523"/>
                  </a:moveTo>
                  <a:lnTo>
                    <a:pt x="137160" y="1060703"/>
                  </a:lnTo>
                  <a:lnTo>
                    <a:pt x="274320" y="1316735"/>
                  </a:lnTo>
                  <a:lnTo>
                    <a:pt x="411480" y="2607563"/>
                  </a:lnTo>
                  <a:lnTo>
                    <a:pt x="548640" y="2031491"/>
                  </a:lnTo>
                  <a:lnTo>
                    <a:pt x="685799" y="1427987"/>
                  </a:lnTo>
                  <a:lnTo>
                    <a:pt x="822960" y="1021079"/>
                  </a:lnTo>
                  <a:lnTo>
                    <a:pt x="960119" y="922019"/>
                  </a:lnTo>
                  <a:lnTo>
                    <a:pt x="1097280" y="856488"/>
                  </a:lnTo>
                  <a:lnTo>
                    <a:pt x="1234440" y="826007"/>
                  </a:lnTo>
                  <a:lnTo>
                    <a:pt x="1371600" y="780288"/>
                  </a:lnTo>
                  <a:lnTo>
                    <a:pt x="1508760" y="725423"/>
                  </a:lnTo>
                  <a:lnTo>
                    <a:pt x="1645920" y="629411"/>
                  </a:lnTo>
                  <a:lnTo>
                    <a:pt x="1783080" y="499871"/>
                  </a:lnTo>
                  <a:lnTo>
                    <a:pt x="1920240" y="588263"/>
                  </a:lnTo>
                  <a:lnTo>
                    <a:pt x="2057400" y="614171"/>
                  </a:lnTo>
                  <a:lnTo>
                    <a:pt x="2194560" y="522731"/>
                  </a:lnTo>
                  <a:lnTo>
                    <a:pt x="2331720" y="422147"/>
                  </a:lnTo>
                  <a:lnTo>
                    <a:pt x="2468880" y="588263"/>
                  </a:lnTo>
                  <a:lnTo>
                    <a:pt x="2606040" y="284988"/>
                  </a:lnTo>
                  <a:lnTo>
                    <a:pt x="2743200" y="419100"/>
                  </a:lnTo>
                  <a:lnTo>
                    <a:pt x="2880360" y="361188"/>
                  </a:lnTo>
                  <a:lnTo>
                    <a:pt x="3017520" y="207263"/>
                  </a:lnTo>
                  <a:lnTo>
                    <a:pt x="3156204" y="111251"/>
                  </a:lnTo>
                  <a:lnTo>
                    <a:pt x="3293364" y="237743"/>
                  </a:lnTo>
                  <a:lnTo>
                    <a:pt x="3430524" y="0"/>
                  </a:lnTo>
                  <a:lnTo>
                    <a:pt x="3567684" y="10363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1406" y="536549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406" y="498144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406" y="459740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195" y="4213352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8195" y="3829304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8195" y="344525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8195" y="3061208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8195" y="2677159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8195" y="2293111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4899" y="5516981"/>
            <a:ext cx="350456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82160" y="2246452"/>
            <a:ext cx="760730" cy="3020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144,7</a:t>
            </a:r>
            <a:r>
              <a:rPr sz="1200" b="1" spc="175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baseline="-16203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baseline="-16203">
              <a:solidFill>
                <a:prstClr val="black"/>
              </a:solidFill>
              <a:latin typeface="Tahoma"/>
              <a:cs typeface="Tahoma"/>
            </a:endParaRPr>
          </a:p>
          <a:p>
            <a:pPr marR="30480" algn="r">
              <a:spcBef>
                <a:spcPts val="13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30480" algn="r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31115" algn="r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31115" algn="r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32384" algn="r">
              <a:spcBef>
                <a:spcPts val="9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31750" algn="r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31750" algn="r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31750" algn="r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31750" algn="r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893564" y="2400300"/>
            <a:ext cx="3781425" cy="3081655"/>
            <a:chOff x="4893564" y="2400300"/>
            <a:chExt cx="3781425" cy="3081655"/>
          </a:xfrm>
        </p:grpSpPr>
        <p:sp>
          <p:nvSpPr>
            <p:cNvPr id="19" name="object 19"/>
            <p:cNvSpPr/>
            <p:nvPr/>
          </p:nvSpPr>
          <p:spPr>
            <a:xfrm>
              <a:off x="4893564" y="2404872"/>
              <a:ext cx="3761740" cy="3072765"/>
            </a:xfrm>
            <a:custGeom>
              <a:avLst/>
              <a:gdLst/>
              <a:ahLst/>
              <a:cxnLst/>
              <a:rect l="l" t="t" r="r" b="b"/>
              <a:pathLst>
                <a:path w="3761740" h="3072765">
                  <a:moveTo>
                    <a:pt x="51815" y="3072384"/>
                  </a:moveTo>
                  <a:lnTo>
                    <a:pt x="51815" y="0"/>
                  </a:lnTo>
                </a:path>
                <a:path w="3761740" h="3072765">
                  <a:moveTo>
                    <a:pt x="0" y="3072384"/>
                  </a:moveTo>
                  <a:lnTo>
                    <a:pt x="51815" y="3072384"/>
                  </a:lnTo>
                </a:path>
                <a:path w="3761740" h="3072765">
                  <a:moveTo>
                    <a:pt x="0" y="2764535"/>
                  </a:moveTo>
                  <a:lnTo>
                    <a:pt x="51815" y="2764535"/>
                  </a:lnTo>
                </a:path>
                <a:path w="3761740" h="3072765">
                  <a:moveTo>
                    <a:pt x="0" y="2458211"/>
                  </a:moveTo>
                  <a:lnTo>
                    <a:pt x="51815" y="2458211"/>
                  </a:lnTo>
                </a:path>
                <a:path w="3761740" h="3072765">
                  <a:moveTo>
                    <a:pt x="0" y="2150364"/>
                  </a:moveTo>
                  <a:lnTo>
                    <a:pt x="51815" y="2150364"/>
                  </a:lnTo>
                </a:path>
                <a:path w="3761740" h="3072765">
                  <a:moveTo>
                    <a:pt x="0" y="1844039"/>
                  </a:moveTo>
                  <a:lnTo>
                    <a:pt x="51815" y="1844039"/>
                  </a:lnTo>
                </a:path>
                <a:path w="3761740" h="3072765">
                  <a:moveTo>
                    <a:pt x="0" y="1536191"/>
                  </a:moveTo>
                  <a:lnTo>
                    <a:pt x="51815" y="1536191"/>
                  </a:lnTo>
                </a:path>
                <a:path w="3761740" h="3072765">
                  <a:moveTo>
                    <a:pt x="0" y="1228344"/>
                  </a:moveTo>
                  <a:lnTo>
                    <a:pt x="51815" y="1228344"/>
                  </a:lnTo>
                </a:path>
                <a:path w="3761740" h="3072765">
                  <a:moveTo>
                    <a:pt x="0" y="922019"/>
                  </a:moveTo>
                  <a:lnTo>
                    <a:pt x="51815" y="922019"/>
                  </a:lnTo>
                </a:path>
                <a:path w="3761740" h="3072765">
                  <a:moveTo>
                    <a:pt x="0" y="614172"/>
                  </a:moveTo>
                  <a:lnTo>
                    <a:pt x="51815" y="614172"/>
                  </a:lnTo>
                </a:path>
                <a:path w="3761740" h="3072765">
                  <a:moveTo>
                    <a:pt x="0" y="307848"/>
                  </a:moveTo>
                  <a:lnTo>
                    <a:pt x="51815" y="307848"/>
                  </a:lnTo>
                </a:path>
                <a:path w="3761740" h="3072765">
                  <a:moveTo>
                    <a:pt x="0" y="0"/>
                  </a:moveTo>
                  <a:lnTo>
                    <a:pt x="51815" y="0"/>
                  </a:lnTo>
                </a:path>
                <a:path w="3761740" h="3072765">
                  <a:moveTo>
                    <a:pt x="51815" y="1228344"/>
                  </a:moveTo>
                  <a:lnTo>
                    <a:pt x="3761232" y="12283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944618" y="2466593"/>
              <a:ext cx="3710940" cy="2992120"/>
            </a:xfrm>
            <a:custGeom>
              <a:avLst/>
              <a:gdLst/>
              <a:ahLst/>
              <a:cxnLst/>
              <a:rect l="l" t="t" r="r" b="b"/>
              <a:pathLst>
                <a:path w="3710940" h="2992120">
                  <a:moveTo>
                    <a:pt x="0" y="1149095"/>
                  </a:moveTo>
                  <a:lnTo>
                    <a:pt x="143256" y="1050035"/>
                  </a:lnTo>
                  <a:lnTo>
                    <a:pt x="286512" y="1511807"/>
                  </a:lnTo>
                  <a:lnTo>
                    <a:pt x="428244" y="2991611"/>
                  </a:lnTo>
                  <a:lnTo>
                    <a:pt x="571500" y="0"/>
                  </a:lnTo>
                  <a:lnTo>
                    <a:pt x="713232" y="147827"/>
                  </a:lnTo>
                  <a:lnTo>
                    <a:pt x="856488" y="577595"/>
                  </a:lnTo>
                  <a:lnTo>
                    <a:pt x="999744" y="1031747"/>
                  </a:lnTo>
                  <a:lnTo>
                    <a:pt x="1141476" y="1086611"/>
                  </a:lnTo>
                  <a:lnTo>
                    <a:pt x="1284732" y="1130807"/>
                  </a:lnTo>
                  <a:lnTo>
                    <a:pt x="1427988" y="1106423"/>
                  </a:lnTo>
                  <a:lnTo>
                    <a:pt x="1569720" y="1100327"/>
                  </a:lnTo>
                  <a:lnTo>
                    <a:pt x="1712976" y="1043939"/>
                  </a:lnTo>
                  <a:lnTo>
                    <a:pt x="1854708" y="1007363"/>
                  </a:lnTo>
                  <a:lnTo>
                    <a:pt x="1997964" y="1271015"/>
                  </a:lnTo>
                  <a:lnTo>
                    <a:pt x="2141220" y="1197863"/>
                  </a:lnTo>
                  <a:lnTo>
                    <a:pt x="2282952" y="1056131"/>
                  </a:lnTo>
                  <a:lnTo>
                    <a:pt x="2426208" y="1050035"/>
                  </a:lnTo>
                  <a:lnTo>
                    <a:pt x="2569464" y="1363979"/>
                  </a:lnTo>
                  <a:lnTo>
                    <a:pt x="2711196" y="798576"/>
                  </a:lnTo>
                  <a:lnTo>
                    <a:pt x="2854452" y="1321307"/>
                  </a:lnTo>
                  <a:lnTo>
                    <a:pt x="2997708" y="1100327"/>
                  </a:lnTo>
                  <a:lnTo>
                    <a:pt x="3139440" y="989076"/>
                  </a:lnTo>
                  <a:lnTo>
                    <a:pt x="3282696" y="1062227"/>
                  </a:lnTo>
                  <a:lnTo>
                    <a:pt x="3424428" y="1309115"/>
                  </a:lnTo>
                  <a:lnTo>
                    <a:pt x="3567684" y="897635"/>
                  </a:lnTo>
                  <a:lnTo>
                    <a:pt x="3710940" y="1277111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568444" y="5365496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83786" y="5516981"/>
            <a:ext cx="363474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91219" y="3788791"/>
            <a:ext cx="33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-</a:t>
            </a: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66166" y="62598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8677" y="6162547"/>
            <a:ext cx="32829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SÜE 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25390" y="62598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8561" y="6162547"/>
            <a:ext cx="9023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Aylık</a:t>
            </a:r>
            <a:r>
              <a:rPr sz="12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118363" y="842517"/>
            <a:ext cx="7717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Sanayi üretimi Mart ayında </a:t>
            </a:r>
            <a:r>
              <a:rPr dirty="0"/>
              <a:t>2,7 </a:t>
            </a:r>
            <a:r>
              <a:rPr spc="-5" dirty="0"/>
              <a:t>puan</a:t>
            </a:r>
            <a:r>
              <a:rPr spc="-35" dirty="0"/>
              <a:t> </a:t>
            </a:r>
            <a:r>
              <a:rPr spc="-5" dirty="0"/>
              <a:t>düşmüştür.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Ancak, </a:t>
            </a:r>
            <a:r>
              <a:rPr b="0" spc="-5" dirty="0">
                <a:latin typeface="Tahoma"/>
                <a:cs typeface="Tahoma"/>
              </a:rPr>
              <a:t>Ocak-Mart dönemindeki seviyesi </a:t>
            </a:r>
            <a:r>
              <a:rPr b="0" dirty="0">
                <a:latin typeface="Tahoma"/>
                <a:cs typeface="Tahoma"/>
              </a:rPr>
              <a:t>2021 </a:t>
            </a:r>
            <a:r>
              <a:rPr b="0" spc="-5" dirty="0">
                <a:latin typeface="Tahoma"/>
                <a:cs typeface="Tahoma"/>
              </a:rPr>
              <a:t>yılı son çeyreğinin</a:t>
            </a:r>
            <a:r>
              <a:rPr b="0" spc="11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üzerindedir.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92139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82726"/>
            <a:ext cx="805370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İmalat </a:t>
            </a:r>
            <a:r>
              <a:rPr spc="-5" dirty="0"/>
              <a:t>sanayinde kapasite kullanım </a:t>
            </a:r>
            <a:r>
              <a:rPr dirty="0"/>
              <a:t>oranı </a:t>
            </a:r>
            <a:r>
              <a:rPr spc="-5" dirty="0"/>
              <a:t>(KKO) </a:t>
            </a:r>
            <a:r>
              <a:rPr dirty="0"/>
              <a:t>sabit</a:t>
            </a:r>
            <a:r>
              <a:rPr spc="-70" dirty="0"/>
              <a:t> </a:t>
            </a:r>
            <a:r>
              <a:rPr spc="-5" dirty="0"/>
              <a:t>seyretmektedir.</a:t>
            </a:r>
          </a:p>
          <a:p>
            <a:pPr marL="12700">
              <a:lnSpc>
                <a:spcPct val="100000"/>
              </a:lnSpc>
            </a:pPr>
            <a:r>
              <a:rPr sz="1700" b="0" spc="-5" dirty="0">
                <a:latin typeface="Tahoma"/>
                <a:cs typeface="Tahoma"/>
              </a:rPr>
              <a:t>KKO Nisan </a:t>
            </a:r>
            <a:r>
              <a:rPr sz="1700" b="0" dirty="0">
                <a:latin typeface="Tahoma"/>
                <a:cs typeface="Tahoma"/>
              </a:rPr>
              <a:t>ve </a:t>
            </a:r>
            <a:r>
              <a:rPr sz="1700" b="0" spc="-5" dirty="0">
                <a:latin typeface="Tahoma"/>
                <a:cs typeface="Tahoma"/>
              </a:rPr>
              <a:t>Mayıs aylarında </a:t>
            </a:r>
            <a:r>
              <a:rPr sz="1700" b="0" dirty="0">
                <a:latin typeface="Tahoma"/>
                <a:cs typeface="Tahoma"/>
              </a:rPr>
              <a:t>%78,1 </a:t>
            </a:r>
            <a:r>
              <a:rPr sz="1700" b="0" spc="-5" dirty="0">
                <a:latin typeface="Tahoma"/>
                <a:cs typeface="Tahoma"/>
              </a:rPr>
              <a:t>düzeyinde</a:t>
            </a:r>
            <a:r>
              <a:rPr sz="1700" b="0" spc="5" dirty="0">
                <a:latin typeface="Tahoma"/>
                <a:cs typeface="Tahoma"/>
              </a:rPr>
              <a:t> </a:t>
            </a:r>
            <a:r>
              <a:rPr sz="1700" b="0" spc="-5" dirty="0">
                <a:latin typeface="Tahoma"/>
                <a:cs typeface="Tahoma"/>
              </a:rPr>
              <a:t>gerçekleşmiştir.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834895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0" y="0"/>
                </a:moveTo>
                <a:lnTo>
                  <a:pt x="0" y="585215"/>
                </a:lnTo>
                <a:lnTo>
                  <a:pt x="9143999" y="585215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8860" y="1871598"/>
            <a:ext cx="7067550" cy="5080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433320" marR="5080" indent="-2421255">
              <a:lnSpc>
                <a:spcPts val="1880"/>
              </a:lnSpc>
              <a:spcBef>
                <a:spcPts val="190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İmalat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Sanayi Kapasite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Kullanım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 (KKO)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etkilerinden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arındırılmış) 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5152" y="2729483"/>
            <a:ext cx="7490459" cy="3108960"/>
            <a:chOff x="835152" y="2729483"/>
            <a:chExt cx="7490459" cy="3108960"/>
          </a:xfrm>
        </p:grpSpPr>
        <p:sp>
          <p:nvSpPr>
            <p:cNvPr id="6" name="object 6"/>
            <p:cNvSpPr/>
            <p:nvPr/>
          </p:nvSpPr>
          <p:spPr>
            <a:xfrm>
              <a:off x="835152" y="2734055"/>
              <a:ext cx="7470775" cy="3100070"/>
            </a:xfrm>
            <a:custGeom>
              <a:avLst/>
              <a:gdLst/>
              <a:ahLst/>
              <a:cxnLst/>
              <a:rect l="l" t="t" r="r" b="b"/>
              <a:pathLst>
                <a:path w="7470775" h="3100070">
                  <a:moveTo>
                    <a:pt x="45719" y="3099816"/>
                  </a:moveTo>
                  <a:lnTo>
                    <a:pt x="45719" y="0"/>
                  </a:lnTo>
                </a:path>
                <a:path w="7470775" h="3100070">
                  <a:moveTo>
                    <a:pt x="0" y="3099816"/>
                  </a:moveTo>
                  <a:lnTo>
                    <a:pt x="45719" y="3099816"/>
                  </a:lnTo>
                </a:path>
                <a:path w="7470775" h="3100070">
                  <a:moveTo>
                    <a:pt x="0" y="2325624"/>
                  </a:moveTo>
                  <a:lnTo>
                    <a:pt x="45719" y="2325624"/>
                  </a:lnTo>
                </a:path>
                <a:path w="7470775" h="3100070">
                  <a:moveTo>
                    <a:pt x="0" y="1549908"/>
                  </a:moveTo>
                  <a:lnTo>
                    <a:pt x="45719" y="1549908"/>
                  </a:lnTo>
                </a:path>
                <a:path w="7470775" h="3100070">
                  <a:moveTo>
                    <a:pt x="0" y="774192"/>
                  </a:moveTo>
                  <a:lnTo>
                    <a:pt x="45719" y="774192"/>
                  </a:lnTo>
                </a:path>
                <a:path w="7470775" h="3100070">
                  <a:moveTo>
                    <a:pt x="0" y="0"/>
                  </a:moveTo>
                  <a:lnTo>
                    <a:pt x="45719" y="0"/>
                  </a:lnTo>
                </a:path>
                <a:path w="7470775" h="3100070">
                  <a:moveTo>
                    <a:pt x="45719" y="3099816"/>
                  </a:moveTo>
                  <a:lnTo>
                    <a:pt x="7470648" y="30998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81634" y="2981705"/>
              <a:ext cx="7425055" cy="2557780"/>
            </a:xfrm>
            <a:custGeom>
              <a:avLst/>
              <a:gdLst/>
              <a:ahLst/>
              <a:cxnLst/>
              <a:rect l="l" t="t" r="r" b="b"/>
              <a:pathLst>
                <a:path w="7425055" h="2557779">
                  <a:moveTo>
                    <a:pt x="0" y="402336"/>
                  </a:moveTo>
                  <a:lnTo>
                    <a:pt x="265175" y="278892"/>
                  </a:lnTo>
                  <a:lnTo>
                    <a:pt x="530352" y="341376"/>
                  </a:lnTo>
                  <a:lnTo>
                    <a:pt x="795528" y="2557272"/>
                  </a:lnTo>
                  <a:lnTo>
                    <a:pt x="1060704" y="2433828"/>
                  </a:lnTo>
                  <a:lnTo>
                    <a:pt x="1325880" y="1953768"/>
                  </a:lnTo>
                  <a:lnTo>
                    <a:pt x="1591055" y="1193292"/>
                  </a:lnTo>
                  <a:lnTo>
                    <a:pt x="1856232" y="836676"/>
                  </a:lnTo>
                  <a:lnTo>
                    <a:pt x="2121408" y="635508"/>
                  </a:lnTo>
                  <a:lnTo>
                    <a:pt x="2386583" y="542544"/>
                  </a:lnTo>
                  <a:lnTo>
                    <a:pt x="2651760" y="480060"/>
                  </a:lnTo>
                  <a:lnTo>
                    <a:pt x="2916936" y="464820"/>
                  </a:lnTo>
                  <a:lnTo>
                    <a:pt x="3182112" y="434340"/>
                  </a:lnTo>
                  <a:lnTo>
                    <a:pt x="3447288" y="449580"/>
                  </a:lnTo>
                  <a:lnTo>
                    <a:pt x="3712464" y="434340"/>
                  </a:lnTo>
                  <a:lnTo>
                    <a:pt x="3977640" y="341376"/>
                  </a:lnTo>
                  <a:lnTo>
                    <a:pt x="4242816" y="496824"/>
                  </a:lnTo>
                  <a:lnTo>
                    <a:pt x="4507992" y="326136"/>
                  </a:lnTo>
                  <a:lnTo>
                    <a:pt x="4773168" y="309372"/>
                  </a:lnTo>
                  <a:lnTo>
                    <a:pt x="5038344" y="248412"/>
                  </a:lnTo>
                  <a:lnTo>
                    <a:pt x="5303520" y="92964"/>
                  </a:lnTo>
                  <a:lnTo>
                    <a:pt x="5568695" y="140208"/>
                  </a:lnTo>
                  <a:lnTo>
                    <a:pt x="5833871" y="123444"/>
                  </a:lnTo>
                  <a:lnTo>
                    <a:pt x="6099047" y="0"/>
                  </a:lnTo>
                  <a:lnTo>
                    <a:pt x="6364223" y="62484"/>
                  </a:lnTo>
                  <a:lnTo>
                    <a:pt x="6629400" y="185928"/>
                  </a:lnTo>
                  <a:lnTo>
                    <a:pt x="6894576" y="30480"/>
                  </a:lnTo>
                  <a:lnTo>
                    <a:pt x="7159752" y="47244"/>
                  </a:lnTo>
                  <a:lnTo>
                    <a:pt x="7424928" y="4724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67639" y="5719368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7639" y="4943678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7639" y="416890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7639" y="3393135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75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7639" y="261835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815" y="5874510"/>
            <a:ext cx="7621905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26094" y="2776550"/>
            <a:ext cx="365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2C2C89"/>
                </a:solidFill>
                <a:latin typeface="Tahoma"/>
                <a:cs typeface="Tahoma"/>
              </a:rPr>
              <a:t>78</a:t>
            </a:r>
            <a:r>
              <a:rPr sz="1200" b="1" spc="-5" dirty="0">
                <a:solidFill>
                  <a:srgbClr val="2C2C89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2C2C89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6014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36701"/>
            <a:ext cx="811212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Mart ayında perakende satışların artışı</a:t>
            </a:r>
            <a:r>
              <a:rPr dirty="0"/>
              <a:t> </a:t>
            </a:r>
            <a:r>
              <a:rPr spc="-5" dirty="0"/>
              <a:t>sınırlıdır.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dirty="0">
                <a:latin typeface="Tahoma"/>
                <a:cs typeface="Tahoma"/>
              </a:rPr>
              <a:t>2021 </a:t>
            </a:r>
            <a:r>
              <a:rPr b="0" spc="-5" dirty="0">
                <a:latin typeface="Tahoma"/>
                <a:cs typeface="Tahoma"/>
              </a:rPr>
              <a:t>yılı Aralık </a:t>
            </a:r>
            <a:r>
              <a:rPr b="0" dirty="0">
                <a:latin typeface="Tahoma"/>
                <a:cs typeface="Tahoma"/>
              </a:rPr>
              <a:t>ayından </a:t>
            </a:r>
            <a:r>
              <a:rPr b="0" spc="-5" dirty="0">
                <a:latin typeface="Tahoma"/>
                <a:cs typeface="Tahoma"/>
              </a:rPr>
              <a:t>itibaren perakende satışlarda </a:t>
            </a:r>
            <a:r>
              <a:rPr b="0" dirty="0">
                <a:latin typeface="Tahoma"/>
                <a:cs typeface="Tahoma"/>
              </a:rPr>
              <a:t>ivme </a:t>
            </a:r>
            <a:r>
              <a:rPr b="0" spc="-5" dirty="0">
                <a:latin typeface="Tahoma"/>
                <a:cs typeface="Tahoma"/>
              </a:rPr>
              <a:t>kaybı</a:t>
            </a:r>
            <a:r>
              <a:rPr b="0" spc="19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yaşanmaktadır.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028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4370" y="1833117"/>
            <a:ext cx="52578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Perakende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Satış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Hacim Endeksi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(Ocak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Mart</a:t>
            </a:r>
            <a:r>
              <a:rPr sz="1600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5027" y="2662427"/>
            <a:ext cx="3667125" cy="2867025"/>
            <a:chOff x="605027" y="2662427"/>
            <a:chExt cx="3667125" cy="2867025"/>
          </a:xfrm>
        </p:grpSpPr>
        <p:sp>
          <p:nvSpPr>
            <p:cNvPr id="6" name="object 6"/>
            <p:cNvSpPr/>
            <p:nvPr/>
          </p:nvSpPr>
          <p:spPr>
            <a:xfrm>
              <a:off x="605027" y="2666999"/>
              <a:ext cx="3648710" cy="2857500"/>
            </a:xfrm>
            <a:custGeom>
              <a:avLst/>
              <a:gdLst/>
              <a:ahLst/>
              <a:cxnLst/>
              <a:rect l="l" t="t" r="r" b="b"/>
              <a:pathLst>
                <a:path w="3648710" h="2857500">
                  <a:moveTo>
                    <a:pt x="50292" y="2857500"/>
                  </a:moveTo>
                  <a:lnTo>
                    <a:pt x="50292" y="0"/>
                  </a:lnTo>
                </a:path>
                <a:path w="3648710" h="2857500">
                  <a:moveTo>
                    <a:pt x="0" y="2857500"/>
                  </a:moveTo>
                  <a:lnTo>
                    <a:pt x="50292" y="2857500"/>
                  </a:lnTo>
                </a:path>
                <a:path w="3648710" h="2857500">
                  <a:moveTo>
                    <a:pt x="0" y="2382012"/>
                  </a:moveTo>
                  <a:lnTo>
                    <a:pt x="50292" y="2382012"/>
                  </a:lnTo>
                </a:path>
                <a:path w="3648710" h="2857500">
                  <a:moveTo>
                    <a:pt x="0" y="1905000"/>
                  </a:moveTo>
                  <a:lnTo>
                    <a:pt x="50292" y="1905000"/>
                  </a:lnTo>
                </a:path>
                <a:path w="3648710" h="2857500">
                  <a:moveTo>
                    <a:pt x="0" y="1429512"/>
                  </a:moveTo>
                  <a:lnTo>
                    <a:pt x="50292" y="1429512"/>
                  </a:lnTo>
                </a:path>
                <a:path w="3648710" h="2857500">
                  <a:moveTo>
                    <a:pt x="0" y="952500"/>
                  </a:moveTo>
                  <a:lnTo>
                    <a:pt x="50292" y="952500"/>
                  </a:lnTo>
                </a:path>
                <a:path w="3648710" h="2857500">
                  <a:moveTo>
                    <a:pt x="0" y="477012"/>
                  </a:moveTo>
                  <a:lnTo>
                    <a:pt x="50292" y="477012"/>
                  </a:lnTo>
                </a:path>
                <a:path w="3648710" h="2857500">
                  <a:moveTo>
                    <a:pt x="0" y="0"/>
                  </a:moveTo>
                  <a:lnTo>
                    <a:pt x="50292" y="0"/>
                  </a:lnTo>
                </a:path>
                <a:path w="3648710" h="2857500">
                  <a:moveTo>
                    <a:pt x="50292" y="2857500"/>
                  </a:moveTo>
                  <a:lnTo>
                    <a:pt x="3648456" y="28575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56081" y="2728721"/>
              <a:ext cx="3596640" cy="2505710"/>
            </a:xfrm>
            <a:custGeom>
              <a:avLst/>
              <a:gdLst/>
              <a:ahLst/>
              <a:cxnLst/>
              <a:rect l="l" t="t" r="r" b="b"/>
              <a:pathLst>
                <a:path w="3596640" h="2505710">
                  <a:moveTo>
                    <a:pt x="0" y="1057655"/>
                  </a:moveTo>
                  <a:lnTo>
                    <a:pt x="137160" y="976883"/>
                  </a:lnTo>
                  <a:lnTo>
                    <a:pt x="275844" y="1485900"/>
                  </a:lnTo>
                  <a:lnTo>
                    <a:pt x="414528" y="2505455"/>
                  </a:lnTo>
                  <a:lnTo>
                    <a:pt x="553212" y="2133600"/>
                  </a:lnTo>
                  <a:lnTo>
                    <a:pt x="691896" y="1272539"/>
                  </a:lnTo>
                  <a:lnTo>
                    <a:pt x="829056" y="929639"/>
                  </a:lnTo>
                  <a:lnTo>
                    <a:pt x="967740" y="1053083"/>
                  </a:lnTo>
                  <a:lnTo>
                    <a:pt x="1106424" y="947927"/>
                  </a:lnTo>
                  <a:lnTo>
                    <a:pt x="1245108" y="804672"/>
                  </a:lnTo>
                  <a:lnTo>
                    <a:pt x="1383792" y="705612"/>
                  </a:lnTo>
                  <a:lnTo>
                    <a:pt x="1520952" y="909827"/>
                  </a:lnTo>
                  <a:lnTo>
                    <a:pt x="1659636" y="762000"/>
                  </a:lnTo>
                  <a:lnTo>
                    <a:pt x="1798320" y="643127"/>
                  </a:lnTo>
                  <a:lnTo>
                    <a:pt x="1937004" y="434339"/>
                  </a:lnTo>
                  <a:lnTo>
                    <a:pt x="2074164" y="705612"/>
                  </a:lnTo>
                  <a:lnTo>
                    <a:pt x="2212848" y="876300"/>
                  </a:lnTo>
                  <a:lnTo>
                    <a:pt x="2351532" y="248412"/>
                  </a:lnTo>
                  <a:lnTo>
                    <a:pt x="2490216" y="161543"/>
                  </a:lnTo>
                  <a:lnTo>
                    <a:pt x="2628900" y="134112"/>
                  </a:lnTo>
                  <a:lnTo>
                    <a:pt x="2766060" y="67055"/>
                  </a:lnTo>
                  <a:lnTo>
                    <a:pt x="2904744" y="28955"/>
                  </a:lnTo>
                  <a:lnTo>
                    <a:pt x="3043428" y="0"/>
                  </a:lnTo>
                  <a:lnTo>
                    <a:pt x="3182112" y="156972"/>
                  </a:lnTo>
                  <a:lnTo>
                    <a:pt x="3320796" y="252983"/>
                  </a:lnTo>
                  <a:lnTo>
                    <a:pt x="3457955" y="214883"/>
                  </a:lnTo>
                  <a:lnTo>
                    <a:pt x="3596640" y="19507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33857" y="541337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3857" y="493699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0647" y="4460494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0647" y="3984117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647" y="3507740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0647" y="3031363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0647" y="2554681"/>
            <a:ext cx="27495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0800" y="5564530"/>
            <a:ext cx="3807460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21963" y="2672334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134,6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28066" y="623697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099303" y="2773679"/>
            <a:ext cx="3674745" cy="2763520"/>
            <a:chOff x="5099303" y="2773679"/>
            <a:chExt cx="3674745" cy="2763520"/>
          </a:xfrm>
        </p:grpSpPr>
        <p:sp>
          <p:nvSpPr>
            <p:cNvPr id="19" name="object 19"/>
            <p:cNvSpPr/>
            <p:nvPr/>
          </p:nvSpPr>
          <p:spPr>
            <a:xfrm>
              <a:off x="5099303" y="2778251"/>
              <a:ext cx="3656329" cy="2746375"/>
            </a:xfrm>
            <a:custGeom>
              <a:avLst/>
              <a:gdLst/>
              <a:ahLst/>
              <a:cxnLst/>
              <a:rect l="l" t="t" r="r" b="b"/>
              <a:pathLst>
                <a:path w="3656329" h="2746375">
                  <a:moveTo>
                    <a:pt x="50292" y="2746248"/>
                  </a:moveTo>
                  <a:lnTo>
                    <a:pt x="50292" y="0"/>
                  </a:lnTo>
                </a:path>
                <a:path w="3656329" h="2746375">
                  <a:moveTo>
                    <a:pt x="0" y="2746248"/>
                  </a:moveTo>
                  <a:lnTo>
                    <a:pt x="50292" y="2746248"/>
                  </a:lnTo>
                </a:path>
                <a:path w="3656329" h="2746375">
                  <a:moveTo>
                    <a:pt x="0" y="2403348"/>
                  </a:moveTo>
                  <a:lnTo>
                    <a:pt x="50292" y="2403348"/>
                  </a:lnTo>
                </a:path>
                <a:path w="3656329" h="2746375">
                  <a:moveTo>
                    <a:pt x="0" y="2058924"/>
                  </a:moveTo>
                  <a:lnTo>
                    <a:pt x="50292" y="2058924"/>
                  </a:lnTo>
                </a:path>
                <a:path w="3656329" h="2746375">
                  <a:moveTo>
                    <a:pt x="0" y="1716024"/>
                  </a:moveTo>
                  <a:lnTo>
                    <a:pt x="50292" y="1716024"/>
                  </a:lnTo>
                </a:path>
                <a:path w="3656329" h="2746375">
                  <a:moveTo>
                    <a:pt x="0" y="1373124"/>
                  </a:moveTo>
                  <a:lnTo>
                    <a:pt x="50292" y="1373124"/>
                  </a:lnTo>
                </a:path>
                <a:path w="3656329" h="2746375">
                  <a:moveTo>
                    <a:pt x="0" y="1030224"/>
                  </a:moveTo>
                  <a:lnTo>
                    <a:pt x="50292" y="1030224"/>
                  </a:lnTo>
                </a:path>
                <a:path w="3656329" h="2746375">
                  <a:moveTo>
                    <a:pt x="0" y="685800"/>
                  </a:moveTo>
                  <a:lnTo>
                    <a:pt x="50292" y="685800"/>
                  </a:lnTo>
                </a:path>
                <a:path w="3656329" h="2746375">
                  <a:moveTo>
                    <a:pt x="0" y="342900"/>
                  </a:moveTo>
                  <a:lnTo>
                    <a:pt x="50292" y="342900"/>
                  </a:lnTo>
                </a:path>
                <a:path w="3656329" h="2746375">
                  <a:moveTo>
                    <a:pt x="0" y="0"/>
                  </a:moveTo>
                  <a:lnTo>
                    <a:pt x="50292" y="0"/>
                  </a:lnTo>
                </a:path>
                <a:path w="3656329" h="2746375">
                  <a:moveTo>
                    <a:pt x="50292" y="1373124"/>
                  </a:moveTo>
                  <a:lnTo>
                    <a:pt x="3656076" y="137312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150357" y="2826257"/>
              <a:ext cx="3604260" cy="2691765"/>
            </a:xfrm>
            <a:custGeom>
              <a:avLst/>
              <a:gdLst/>
              <a:ahLst/>
              <a:cxnLst/>
              <a:rect l="l" t="t" r="r" b="b"/>
              <a:pathLst>
                <a:path w="3604259" h="2691765">
                  <a:moveTo>
                    <a:pt x="0" y="1386839"/>
                  </a:moveTo>
                  <a:lnTo>
                    <a:pt x="138683" y="1222247"/>
                  </a:lnTo>
                  <a:lnTo>
                    <a:pt x="277367" y="1949195"/>
                  </a:lnTo>
                  <a:lnTo>
                    <a:pt x="416051" y="2691383"/>
                  </a:lnTo>
                  <a:lnTo>
                    <a:pt x="554736" y="707136"/>
                  </a:lnTo>
                  <a:lnTo>
                    <a:pt x="693419" y="0"/>
                  </a:lnTo>
                  <a:lnTo>
                    <a:pt x="832103" y="885443"/>
                  </a:lnTo>
                  <a:lnTo>
                    <a:pt x="970788" y="1476755"/>
                  </a:lnTo>
                  <a:lnTo>
                    <a:pt x="1109471" y="1194815"/>
                  </a:lnTo>
                  <a:lnTo>
                    <a:pt x="1248155" y="1153667"/>
                  </a:lnTo>
                  <a:lnTo>
                    <a:pt x="1386839" y="1208531"/>
                  </a:lnTo>
                  <a:lnTo>
                    <a:pt x="1525523" y="1565147"/>
                  </a:lnTo>
                  <a:lnTo>
                    <a:pt x="1662684" y="1146047"/>
                  </a:lnTo>
                  <a:lnTo>
                    <a:pt x="1801367" y="1181099"/>
                  </a:lnTo>
                  <a:lnTo>
                    <a:pt x="1940051" y="1085087"/>
                  </a:lnTo>
                  <a:lnTo>
                    <a:pt x="2078736" y="1627631"/>
                  </a:lnTo>
                  <a:lnTo>
                    <a:pt x="2217419" y="1523999"/>
                  </a:lnTo>
                  <a:lnTo>
                    <a:pt x="2356103" y="576071"/>
                  </a:lnTo>
                  <a:lnTo>
                    <a:pt x="2494788" y="1235964"/>
                  </a:lnTo>
                  <a:lnTo>
                    <a:pt x="2633471" y="1296923"/>
                  </a:lnTo>
                  <a:lnTo>
                    <a:pt x="2772156" y="1255775"/>
                  </a:lnTo>
                  <a:lnTo>
                    <a:pt x="2910840" y="1283208"/>
                  </a:lnTo>
                  <a:lnTo>
                    <a:pt x="3049523" y="1290827"/>
                  </a:lnTo>
                  <a:lnTo>
                    <a:pt x="3188208" y="1490471"/>
                  </a:lnTo>
                  <a:lnTo>
                    <a:pt x="3326891" y="1427987"/>
                  </a:lnTo>
                  <a:lnTo>
                    <a:pt x="3465575" y="1290827"/>
                  </a:lnTo>
                  <a:lnTo>
                    <a:pt x="3604260" y="1304543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773295" y="4726000"/>
            <a:ext cx="247650" cy="895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0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56479" y="4383151"/>
            <a:ext cx="163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11978" y="4039616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11978" y="3696461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28794" y="335292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28794" y="300964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28794" y="266623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45635" y="5564530"/>
            <a:ext cx="3815715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23172" y="3878960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0,3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229605" y="623697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6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60577" y="6138089"/>
            <a:ext cx="3495040" cy="21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Endeks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</a:t>
            </a:r>
            <a:r>
              <a:rPr sz="1200" spc="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63285" y="6138089"/>
            <a:ext cx="1218565" cy="21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Aylık değişim</a:t>
            </a:r>
            <a:r>
              <a:rPr sz="12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7975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71" y="888872"/>
            <a:ext cx="89795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Mart ayında gıda-içecek </a:t>
            </a:r>
            <a:r>
              <a:rPr dirty="0"/>
              <a:t>ve </a:t>
            </a:r>
            <a:r>
              <a:rPr spc="-5" dirty="0"/>
              <a:t>elektrikli eşya-mobilya dışında </a:t>
            </a:r>
            <a:r>
              <a:rPr dirty="0"/>
              <a:t>satışlar </a:t>
            </a:r>
            <a:r>
              <a:rPr spc="-5" dirty="0"/>
              <a:t>aylık </a:t>
            </a:r>
            <a:r>
              <a:rPr dirty="0"/>
              <a:t>olarak  </a:t>
            </a:r>
            <a:r>
              <a:rPr spc="-5" dirty="0"/>
              <a:t>gerilemiştir.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İnternet üzerinden satışlar yüksek yıllık artışlarını</a:t>
            </a:r>
            <a:r>
              <a:rPr b="0" spc="6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sürdürmektedir.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602" y="6610908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555" y="1988947"/>
            <a:ext cx="812228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Sektörel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perakende satış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hacmi (mevsim ve takvim etkilerinden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arındırılmış,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%) Mart</a:t>
            </a:r>
            <a:r>
              <a:rPr sz="1600" spc="3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1541" y="2763011"/>
            <a:ext cx="8169275" cy="2796540"/>
            <a:chOff x="141541" y="2763011"/>
            <a:chExt cx="8169275" cy="2796540"/>
          </a:xfrm>
        </p:grpSpPr>
        <p:sp>
          <p:nvSpPr>
            <p:cNvPr id="7" name="object 7"/>
            <p:cNvSpPr/>
            <p:nvPr/>
          </p:nvSpPr>
          <p:spPr>
            <a:xfrm>
              <a:off x="262128" y="4474463"/>
              <a:ext cx="292735" cy="264160"/>
            </a:xfrm>
            <a:custGeom>
              <a:avLst/>
              <a:gdLst/>
              <a:ahLst/>
              <a:cxnLst/>
              <a:rect l="l" t="t" r="r" b="b"/>
              <a:pathLst>
                <a:path w="292734" h="264160">
                  <a:moveTo>
                    <a:pt x="292608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292608" y="263652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54736" y="4716779"/>
              <a:ext cx="291465" cy="21590"/>
            </a:xfrm>
            <a:custGeom>
              <a:avLst/>
              <a:gdLst/>
              <a:ahLst/>
              <a:cxnLst/>
              <a:rect l="l" t="t" r="r" b="b"/>
              <a:pathLst>
                <a:path w="291465" h="21589">
                  <a:moveTo>
                    <a:pt x="291083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291083" y="21336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894331" y="4328159"/>
              <a:ext cx="291465" cy="410209"/>
            </a:xfrm>
            <a:custGeom>
              <a:avLst/>
              <a:gdLst/>
              <a:ahLst/>
              <a:cxnLst/>
              <a:rect l="l" t="t" r="r" b="b"/>
              <a:pathLst>
                <a:path w="291464" h="410210">
                  <a:moveTo>
                    <a:pt x="291084" y="0"/>
                  </a:moveTo>
                  <a:lnTo>
                    <a:pt x="0" y="0"/>
                  </a:lnTo>
                  <a:lnTo>
                    <a:pt x="0" y="409956"/>
                  </a:lnTo>
                  <a:lnTo>
                    <a:pt x="291084" y="409956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185415" y="4439411"/>
              <a:ext cx="292735" cy="299085"/>
            </a:xfrm>
            <a:custGeom>
              <a:avLst/>
              <a:gdLst/>
              <a:ahLst/>
              <a:cxnLst/>
              <a:rect l="l" t="t" r="r" b="b"/>
              <a:pathLst>
                <a:path w="292735" h="299085">
                  <a:moveTo>
                    <a:pt x="292607" y="0"/>
                  </a:moveTo>
                  <a:lnTo>
                    <a:pt x="0" y="0"/>
                  </a:lnTo>
                  <a:lnTo>
                    <a:pt x="0" y="298704"/>
                  </a:lnTo>
                  <a:lnTo>
                    <a:pt x="292607" y="298704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711196" y="4133087"/>
              <a:ext cx="291465" cy="605155"/>
            </a:xfrm>
            <a:custGeom>
              <a:avLst/>
              <a:gdLst/>
              <a:ahLst/>
              <a:cxnLst/>
              <a:rect l="l" t="t" r="r" b="b"/>
              <a:pathLst>
                <a:path w="291464" h="605154">
                  <a:moveTo>
                    <a:pt x="291084" y="0"/>
                  </a:moveTo>
                  <a:lnTo>
                    <a:pt x="0" y="0"/>
                  </a:lnTo>
                  <a:lnTo>
                    <a:pt x="0" y="605028"/>
                  </a:lnTo>
                  <a:lnTo>
                    <a:pt x="291084" y="605028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002280" y="4732019"/>
              <a:ext cx="291465" cy="6350"/>
            </a:xfrm>
            <a:custGeom>
              <a:avLst/>
              <a:gdLst/>
              <a:ahLst/>
              <a:cxnLst/>
              <a:rect l="l" t="t" r="r" b="b"/>
              <a:pathLst>
                <a:path w="291464" h="6350">
                  <a:moveTo>
                    <a:pt x="291083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291083" y="6095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526536" y="4738116"/>
              <a:ext cx="291465" cy="27940"/>
            </a:xfrm>
            <a:custGeom>
              <a:avLst/>
              <a:gdLst/>
              <a:ahLst/>
              <a:cxnLst/>
              <a:rect l="l" t="t" r="r" b="b"/>
              <a:pathLst>
                <a:path w="291464" h="27939">
                  <a:moveTo>
                    <a:pt x="291084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291084" y="27431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817619" y="4738116"/>
              <a:ext cx="291465" cy="83820"/>
            </a:xfrm>
            <a:custGeom>
              <a:avLst/>
              <a:gdLst/>
              <a:ahLst/>
              <a:cxnLst/>
              <a:rect l="l" t="t" r="r" b="b"/>
              <a:pathLst>
                <a:path w="291464" h="83820">
                  <a:moveTo>
                    <a:pt x="291083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291083" y="83819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341875" y="4738116"/>
              <a:ext cx="292735" cy="376555"/>
            </a:xfrm>
            <a:custGeom>
              <a:avLst/>
              <a:gdLst/>
              <a:ahLst/>
              <a:cxnLst/>
              <a:rect l="l" t="t" r="r" b="b"/>
              <a:pathLst>
                <a:path w="292735" h="376554">
                  <a:moveTo>
                    <a:pt x="292608" y="0"/>
                  </a:moveTo>
                  <a:lnTo>
                    <a:pt x="0" y="0"/>
                  </a:lnTo>
                  <a:lnTo>
                    <a:pt x="0" y="376427"/>
                  </a:lnTo>
                  <a:lnTo>
                    <a:pt x="292608" y="376427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634483" y="4536947"/>
              <a:ext cx="291465" cy="201295"/>
            </a:xfrm>
            <a:custGeom>
              <a:avLst/>
              <a:gdLst/>
              <a:ahLst/>
              <a:cxnLst/>
              <a:rect l="l" t="t" r="r" b="b"/>
              <a:pathLst>
                <a:path w="291464" h="201295">
                  <a:moveTo>
                    <a:pt x="291083" y="0"/>
                  </a:moveTo>
                  <a:lnTo>
                    <a:pt x="0" y="0"/>
                  </a:lnTo>
                  <a:lnTo>
                    <a:pt x="0" y="201168"/>
                  </a:lnTo>
                  <a:lnTo>
                    <a:pt x="291083" y="201168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158739" y="2901695"/>
              <a:ext cx="291465" cy="1836420"/>
            </a:xfrm>
            <a:custGeom>
              <a:avLst/>
              <a:gdLst/>
              <a:ahLst/>
              <a:cxnLst/>
              <a:rect l="l" t="t" r="r" b="b"/>
              <a:pathLst>
                <a:path w="291464" h="1836420">
                  <a:moveTo>
                    <a:pt x="291084" y="0"/>
                  </a:moveTo>
                  <a:lnTo>
                    <a:pt x="0" y="0"/>
                  </a:lnTo>
                  <a:lnTo>
                    <a:pt x="0" y="1836420"/>
                  </a:lnTo>
                  <a:lnTo>
                    <a:pt x="291084" y="1836420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449824" y="4738116"/>
              <a:ext cx="291465" cy="62865"/>
            </a:xfrm>
            <a:custGeom>
              <a:avLst/>
              <a:gdLst/>
              <a:ahLst/>
              <a:cxnLst/>
              <a:rect l="l" t="t" r="r" b="b"/>
              <a:pathLst>
                <a:path w="291464" h="62864">
                  <a:moveTo>
                    <a:pt x="291084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291084" y="62483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974080" y="4223003"/>
              <a:ext cx="291465" cy="515620"/>
            </a:xfrm>
            <a:custGeom>
              <a:avLst/>
              <a:gdLst/>
              <a:ahLst/>
              <a:cxnLst/>
              <a:rect l="l" t="t" r="r" b="b"/>
              <a:pathLst>
                <a:path w="291464" h="515620">
                  <a:moveTo>
                    <a:pt x="291084" y="0"/>
                  </a:moveTo>
                  <a:lnTo>
                    <a:pt x="0" y="0"/>
                  </a:lnTo>
                  <a:lnTo>
                    <a:pt x="0" y="515112"/>
                  </a:lnTo>
                  <a:lnTo>
                    <a:pt x="291084" y="515112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265163" y="4738116"/>
              <a:ext cx="292735" cy="243840"/>
            </a:xfrm>
            <a:custGeom>
              <a:avLst/>
              <a:gdLst/>
              <a:ahLst/>
              <a:cxnLst/>
              <a:rect l="l" t="t" r="r" b="b"/>
              <a:pathLst>
                <a:path w="292734" h="243839">
                  <a:moveTo>
                    <a:pt x="292608" y="0"/>
                  </a:moveTo>
                  <a:lnTo>
                    <a:pt x="0" y="0"/>
                  </a:lnTo>
                  <a:lnTo>
                    <a:pt x="0" y="243839"/>
                  </a:lnTo>
                  <a:lnTo>
                    <a:pt x="292608" y="243839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790944" y="2763011"/>
              <a:ext cx="291465" cy="1975485"/>
            </a:xfrm>
            <a:custGeom>
              <a:avLst/>
              <a:gdLst/>
              <a:ahLst/>
              <a:cxnLst/>
              <a:rect l="l" t="t" r="r" b="b"/>
              <a:pathLst>
                <a:path w="291465" h="1975485">
                  <a:moveTo>
                    <a:pt x="291083" y="0"/>
                  </a:moveTo>
                  <a:lnTo>
                    <a:pt x="0" y="0"/>
                  </a:lnTo>
                  <a:lnTo>
                    <a:pt x="0" y="1975104"/>
                  </a:lnTo>
                  <a:lnTo>
                    <a:pt x="291083" y="1975104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082027" y="4515611"/>
              <a:ext cx="291465" cy="222885"/>
            </a:xfrm>
            <a:custGeom>
              <a:avLst/>
              <a:gdLst/>
              <a:ahLst/>
              <a:cxnLst/>
              <a:rect l="l" t="t" r="r" b="b"/>
              <a:pathLst>
                <a:path w="291465" h="222885">
                  <a:moveTo>
                    <a:pt x="291083" y="0"/>
                  </a:moveTo>
                  <a:lnTo>
                    <a:pt x="0" y="0"/>
                  </a:lnTo>
                  <a:lnTo>
                    <a:pt x="0" y="222504"/>
                  </a:lnTo>
                  <a:lnTo>
                    <a:pt x="291083" y="222504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606284" y="4738116"/>
              <a:ext cx="291465" cy="821690"/>
            </a:xfrm>
            <a:custGeom>
              <a:avLst/>
              <a:gdLst/>
              <a:ahLst/>
              <a:cxnLst/>
              <a:rect l="l" t="t" r="r" b="b"/>
              <a:pathLst>
                <a:path w="291465" h="821689">
                  <a:moveTo>
                    <a:pt x="291084" y="0"/>
                  </a:moveTo>
                  <a:lnTo>
                    <a:pt x="0" y="0"/>
                  </a:lnTo>
                  <a:lnTo>
                    <a:pt x="0" y="821435"/>
                  </a:lnTo>
                  <a:lnTo>
                    <a:pt x="291084" y="821435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897368" y="4738116"/>
              <a:ext cx="292735" cy="355600"/>
            </a:xfrm>
            <a:custGeom>
              <a:avLst/>
              <a:gdLst/>
              <a:ahLst/>
              <a:cxnLst/>
              <a:rect l="l" t="t" r="r" b="b"/>
              <a:pathLst>
                <a:path w="292734" h="355600">
                  <a:moveTo>
                    <a:pt x="292607" y="0"/>
                  </a:moveTo>
                  <a:lnTo>
                    <a:pt x="0" y="0"/>
                  </a:lnTo>
                  <a:lnTo>
                    <a:pt x="0" y="355091"/>
                  </a:lnTo>
                  <a:lnTo>
                    <a:pt x="292607" y="355091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46304" y="4738116"/>
              <a:ext cx="8159750" cy="0"/>
            </a:xfrm>
            <a:custGeom>
              <a:avLst/>
              <a:gdLst/>
              <a:ahLst/>
              <a:cxnLst/>
              <a:rect l="l" t="t" r="r" b="b"/>
              <a:pathLst>
                <a:path w="8159750">
                  <a:moveTo>
                    <a:pt x="0" y="0"/>
                  </a:moveTo>
                  <a:lnTo>
                    <a:pt x="815949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90575" y="424903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37684" y="5802274"/>
            <a:ext cx="5930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5080" indent="-1905" algn="just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Elekt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kli  eşya ve  mobilya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56178" y="5802274"/>
            <a:ext cx="7264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isa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r,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kitap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iletişim  aygıtları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2923" y="5802274"/>
            <a:ext cx="7639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0" marR="5080" indent="-140335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eraken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e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ticaret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453888" y="4809870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02079" y="5802274"/>
            <a:ext cx="568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5090" algn="just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Gıda,  içecek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r>
              <a:rPr sz="1200" spc="-8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tütün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94229" y="5802274"/>
            <a:ext cx="8147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6360" algn="just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Gıda dışı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(otomotiv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yakıtı</a:t>
            </a:r>
            <a:r>
              <a:rPr sz="1200" spc="-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hariç)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32959" y="5802274"/>
            <a:ext cx="635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230" algn="just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Tekstil,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giyim ve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akkabı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17184" y="5802274"/>
            <a:ext cx="699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764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Tıbbi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ürünler</a:t>
            </a:r>
            <a:r>
              <a:rPr sz="1200" spc="-1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ve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kozmetik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736842" y="5802274"/>
            <a:ext cx="69469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Posta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yoluyla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veya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internet  ü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nden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2574" y="449351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39008" y="3907663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565897" y="5518200"/>
            <a:ext cx="651510" cy="67564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-11,8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51130" marR="5080" indent="-125095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tiv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yakıtı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030982" y="450621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270116" y="4990845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04310" y="4774514"/>
            <a:ext cx="6311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-0,4</a:t>
            </a:r>
            <a:r>
              <a:rPr sz="1200" spc="-1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pc="-7" baseline="-20833" dirty="0">
                <a:solidFill>
                  <a:prstClr val="black"/>
                </a:solidFill>
                <a:latin typeface="Arial"/>
                <a:cs typeface="Arial"/>
              </a:rPr>
              <a:t>-1,2</a:t>
            </a:r>
            <a:endParaRPr baseline="-2083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345685" y="5122545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-5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142738" y="2677159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26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663185" y="4312107"/>
            <a:ext cx="238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003416" y="399821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74942" y="2537205"/>
            <a:ext cx="323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28,4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111745" y="4291965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02320" y="5102097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-5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97379" y="4102684"/>
            <a:ext cx="5816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5,9</a:t>
            </a:r>
            <a:r>
              <a:rPr sz="1200" spc="2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baseline="-39351" dirty="0">
                <a:solidFill>
                  <a:prstClr val="black"/>
                </a:solidFill>
                <a:latin typeface="Arial"/>
                <a:cs typeface="Arial"/>
              </a:rPr>
              <a:t>4,3</a:t>
            </a:r>
            <a:endParaRPr baseline="-39351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205740" y="2642616"/>
            <a:ext cx="1259840" cy="3135630"/>
            <a:chOff x="205740" y="2642616"/>
            <a:chExt cx="1259840" cy="3135630"/>
          </a:xfrm>
        </p:grpSpPr>
        <p:sp>
          <p:nvSpPr>
            <p:cNvPr id="51" name="object 51"/>
            <p:cNvSpPr/>
            <p:nvPr/>
          </p:nvSpPr>
          <p:spPr>
            <a:xfrm>
              <a:off x="205740" y="2877312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05740" y="2642616"/>
              <a:ext cx="215265" cy="161925"/>
            </a:xfrm>
            <a:custGeom>
              <a:avLst/>
              <a:gdLst/>
              <a:ahLst/>
              <a:cxnLst/>
              <a:rect l="l" t="t" r="r" b="b"/>
              <a:pathLst>
                <a:path w="215265" h="161925">
                  <a:moveTo>
                    <a:pt x="214884" y="0"/>
                  </a:moveTo>
                  <a:lnTo>
                    <a:pt x="0" y="0"/>
                  </a:lnTo>
                  <a:lnTo>
                    <a:pt x="0" y="161544"/>
                  </a:lnTo>
                  <a:lnTo>
                    <a:pt x="214884" y="161544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1454657" y="3368802"/>
              <a:ext cx="635" cy="2399665"/>
            </a:xfrm>
            <a:custGeom>
              <a:avLst/>
              <a:gdLst/>
              <a:ahLst/>
              <a:cxnLst/>
              <a:rect l="l" t="t" r="r" b="b"/>
              <a:pathLst>
                <a:path w="634" h="2399665">
                  <a:moveTo>
                    <a:pt x="507" y="0"/>
                  </a:moveTo>
                  <a:lnTo>
                    <a:pt x="0" y="2399487"/>
                  </a:lnTo>
                </a:path>
              </a:pathLst>
            </a:custGeom>
            <a:ln w="19811">
              <a:solidFill>
                <a:srgbClr val="40404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58825" y="2570987"/>
            <a:ext cx="120078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Yıllık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Aylık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66478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84631"/>
            <a:ext cx="8275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Öncü göstergeler aşağı</a:t>
            </a:r>
            <a:r>
              <a:rPr spc="10" dirty="0"/>
              <a:t> </a:t>
            </a:r>
            <a:r>
              <a:rPr spc="-5" dirty="0"/>
              <a:t>yönlüdür.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Elektrik tüketiminin yıllık </a:t>
            </a:r>
            <a:r>
              <a:rPr b="0" dirty="0">
                <a:latin typeface="Tahoma"/>
                <a:cs typeface="Tahoma"/>
              </a:rPr>
              <a:t>artışı ve </a:t>
            </a:r>
            <a:r>
              <a:rPr b="0" spc="-5" dirty="0">
                <a:latin typeface="Tahoma"/>
                <a:cs typeface="Tahoma"/>
              </a:rPr>
              <a:t>Bileşik Öncü Göstergeler Endeksi</a:t>
            </a:r>
            <a:r>
              <a:rPr b="0" spc="13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gerilemektedir.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96617" y="2232406"/>
            <a:ext cx="1334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Elektrik</a:t>
            </a:r>
            <a:r>
              <a:rPr sz="14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Tüketimi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158585"/>
            <a:ext cx="884047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>
              <a:lnSpc>
                <a:spcPct val="99000"/>
              </a:lnSpc>
              <a:spcBef>
                <a:spcPts val="3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MBÖNCÜ-SÜE’yi oluşturan göstergeler: Elektrik üretim miktarı, satış miktarı ile ağırlıklandırılmış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hazine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ihalesi faiz oranı, ara malları ithalatı,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İktisadi 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Yönelim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Anketi - mamul mal stok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toplam istihdam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iç piyasadan alınan yeni siparişlerin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ve ihracat  piyasalarından alınan yeni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sipariş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miktarı ile ilgili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172212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15616" y="1752092"/>
            <a:ext cx="41173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Öncü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Göstergeler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(Ocak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Nisan</a:t>
            </a:r>
            <a:r>
              <a:rPr sz="16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79119" y="2500883"/>
            <a:ext cx="3728085" cy="2560320"/>
            <a:chOff x="579119" y="2500883"/>
            <a:chExt cx="3728085" cy="2560320"/>
          </a:xfrm>
        </p:grpSpPr>
        <p:sp>
          <p:nvSpPr>
            <p:cNvPr id="8" name="object 8"/>
            <p:cNvSpPr/>
            <p:nvPr/>
          </p:nvSpPr>
          <p:spPr>
            <a:xfrm>
              <a:off x="579119" y="2505455"/>
              <a:ext cx="3709670" cy="2551430"/>
            </a:xfrm>
            <a:custGeom>
              <a:avLst/>
              <a:gdLst/>
              <a:ahLst/>
              <a:cxnLst/>
              <a:rect l="l" t="t" r="r" b="b"/>
              <a:pathLst>
                <a:path w="3709670" h="2551429">
                  <a:moveTo>
                    <a:pt x="51815" y="2551176"/>
                  </a:moveTo>
                  <a:lnTo>
                    <a:pt x="51815" y="0"/>
                  </a:lnTo>
                </a:path>
                <a:path w="3709670" h="2551429">
                  <a:moveTo>
                    <a:pt x="0" y="2551176"/>
                  </a:moveTo>
                  <a:lnTo>
                    <a:pt x="51815" y="2551176"/>
                  </a:lnTo>
                </a:path>
                <a:path w="3709670" h="2551429">
                  <a:moveTo>
                    <a:pt x="0" y="2319528"/>
                  </a:moveTo>
                  <a:lnTo>
                    <a:pt x="51815" y="2319528"/>
                  </a:lnTo>
                </a:path>
                <a:path w="3709670" h="2551429">
                  <a:moveTo>
                    <a:pt x="0" y="2086356"/>
                  </a:moveTo>
                  <a:lnTo>
                    <a:pt x="51815" y="2086356"/>
                  </a:lnTo>
                </a:path>
                <a:path w="3709670" h="2551429">
                  <a:moveTo>
                    <a:pt x="0" y="1854708"/>
                  </a:moveTo>
                  <a:lnTo>
                    <a:pt x="51815" y="1854708"/>
                  </a:lnTo>
                </a:path>
                <a:path w="3709670" h="2551429">
                  <a:moveTo>
                    <a:pt x="0" y="1623060"/>
                  </a:moveTo>
                  <a:lnTo>
                    <a:pt x="51815" y="1623060"/>
                  </a:lnTo>
                </a:path>
                <a:path w="3709670" h="2551429">
                  <a:moveTo>
                    <a:pt x="0" y="1391412"/>
                  </a:moveTo>
                  <a:lnTo>
                    <a:pt x="51815" y="1391412"/>
                  </a:lnTo>
                </a:path>
                <a:path w="3709670" h="2551429">
                  <a:moveTo>
                    <a:pt x="0" y="1159764"/>
                  </a:moveTo>
                  <a:lnTo>
                    <a:pt x="51815" y="1159764"/>
                  </a:lnTo>
                </a:path>
                <a:path w="3709670" h="2551429">
                  <a:moveTo>
                    <a:pt x="0" y="926592"/>
                  </a:moveTo>
                  <a:lnTo>
                    <a:pt x="51815" y="926592"/>
                  </a:lnTo>
                </a:path>
                <a:path w="3709670" h="2551429">
                  <a:moveTo>
                    <a:pt x="0" y="694944"/>
                  </a:moveTo>
                  <a:lnTo>
                    <a:pt x="51815" y="694944"/>
                  </a:lnTo>
                </a:path>
                <a:path w="3709670" h="2551429">
                  <a:moveTo>
                    <a:pt x="0" y="463296"/>
                  </a:moveTo>
                  <a:lnTo>
                    <a:pt x="51815" y="463296"/>
                  </a:lnTo>
                </a:path>
                <a:path w="3709670" h="2551429">
                  <a:moveTo>
                    <a:pt x="0" y="231648"/>
                  </a:moveTo>
                  <a:lnTo>
                    <a:pt x="51815" y="231648"/>
                  </a:lnTo>
                </a:path>
                <a:path w="3709670" h="2551429">
                  <a:moveTo>
                    <a:pt x="0" y="0"/>
                  </a:moveTo>
                  <a:lnTo>
                    <a:pt x="51815" y="0"/>
                  </a:lnTo>
                </a:path>
                <a:path w="3709670" h="2551429">
                  <a:moveTo>
                    <a:pt x="51815" y="1623060"/>
                  </a:moveTo>
                  <a:lnTo>
                    <a:pt x="3709416" y="16230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30173" y="2561081"/>
              <a:ext cx="3657600" cy="2342515"/>
            </a:xfrm>
            <a:custGeom>
              <a:avLst/>
              <a:gdLst/>
              <a:ahLst/>
              <a:cxnLst/>
              <a:rect l="l" t="t" r="r" b="b"/>
              <a:pathLst>
                <a:path w="3657600" h="2342515">
                  <a:moveTo>
                    <a:pt x="0" y="1418843"/>
                  </a:moveTo>
                  <a:lnTo>
                    <a:pt x="135636" y="1414271"/>
                  </a:lnTo>
                  <a:lnTo>
                    <a:pt x="271272" y="1577339"/>
                  </a:lnTo>
                  <a:lnTo>
                    <a:pt x="406908" y="2281428"/>
                  </a:lnTo>
                  <a:lnTo>
                    <a:pt x="542544" y="2342387"/>
                  </a:lnTo>
                  <a:lnTo>
                    <a:pt x="676656" y="1668779"/>
                  </a:lnTo>
                  <a:lnTo>
                    <a:pt x="812292" y="1591055"/>
                  </a:lnTo>
                  <a:lnTo>
                    <a:pt x="947928" y="1405127"/>
                  </a:lnTo>
                  <a:lnTo>
                    <a:pt x="1083564" y="1178051"/>
                  </a:lnTo>
                  <a:lnTo>
                    <a:pt x="1219200" y="1335023"/>
                  </a:lnTo>
                  <a:lnTo>
                    <a:pt x="1354836" y="1303019"/>
                  </a:lnTo>
                  <a:lnTo>
                    <a:pt x="1490471" y="1432559"/>
                  </a:lnTo>
                  <a:lnTo>
                    <a:pt x="1626108" y="1470659"/>
                  </a:lnTo>
                  <a:lnTo>
                    <a:pt x="1761744" y="1405127"/>
                  </a:lnTo>
                  <a:lnTo>
                    <a:pt x="1895856" y="839723"/>
                  </a:lnTo>
                  <a:lnTo>
                    <a:pt x="2031492" y="0"/>
                  </a:lnTo>
                  <a:lnTo>
                    <a:pt x="2167128" y="320039"/>
                  </a:lnTo>
                  <a:lnTo>
                    <a:pt x="2302764" y="733043"/>
                  </a:lnTo>
                  <a:lnTo>
                    <a:pt x="2438400" y="1024127"/>
                  </a:lnTo>
                  <a:lnTo>
                    <a:pt x="2574036" y="737615"/>
                  </a:lnTo>
                  <a:lnTo>
                    <a:pt x="2709672" y="1339595"/>
                  </a:lnTo>
                  <a:lnTo>
                    <a:pt x="2845308" y="1173479"/>
                  </a:lnTo>
                  <a:lnTo>
                    <a:pt x="2980943" y="1178051"/>
                  </a:lnTo>
                  <a:lnTo>
                    <a:pt x="3115055" y="1117091"/>
                  </a:lnTo>
                  <a:lnTo>
                    <a:pt x="3250691" y="1289303"/>
                  </a:lnTo>
                  <a:lnTo>
                    <a:pt x="3386328" y="1325879"/>
                  </a:lnTo>
                  <a:lnTo>
                    <a:pt x="3521964" y="1437131"/>
                  </a:lnTo>
                  <a:lnTo>
                    <a:pt x="3657600" y="1539239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53085" y="2343911"/>
            <a:ext cx="248920" cy="280924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67945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3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3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3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3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3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51130">
              <a:spcBef>
                <a:spcPts val="3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51130">
              <a:spcBef>
                <a:spcPts val="3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502" y="5096001"/>
            <a:ext cx="3732529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10945" y="5889497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3152" y="5790996"/>
            <a:ext cx="10871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Yıllık %</a:t>
            </a:r>
            <a:r>
              <a:rPr sz="12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881371" y="2487167"/>
            <a:ext cx="3741420" cy="2574290"/>
            <a:chOff x="4881371" y="2487167"/>
            <a:chExt cx="3741420" cy="2574290"/>
          </a:xfrm>
        </p:grpSpPr>
        <p:sp>
          <p:nvSpPr>
            <p:cNvPr id="15" name="object 15"/>
            <p:cNvSpPr/>
            <p:nvPr/>
          </p:nvSpPr>
          <p:spPr>
            <a:xfrm>
              <a:off x="4881371" y="2505455"/>
              <a:ext cx="3741420" cy="2551430"/>
            </a:xfrm>
            <a:custGeom>
              <a:avLst/>
              <a:gdLst/>
              <a:ahLst/>
              <a:cxnLst/>
              <a:rect l="l" t="t" r="r" b="b"/>
              <a:pathLst>
                <a:path w="3741420" h="2551429">
                  <a:moveTo>
                    <a:pt x="3691128" y="2551176"/>
                  </a:moveTo>
                  <a:lnTo>
                    <a:pt x="3691128" y="0"/>
                  </a:lnTo>
                </a:path>
                <a:path w="3741420" h="2551429">
                  <a:moveTo>
                    <a:pt x="3691128" y="2551176"/>
                  </a:moveTo>
                  <a:lnTo>
                    <a:pt x="3741420" y="2551176"/>
                  </a:lnTo>
                </a:path>
                <a:path w="3741420" h="2551429">
                  <a:moveTo>
                    <a:pt x="3691128" y="2186940"/>
                  </a:moveTo>
                  <a:lnTo>
                    <a:pt x="3741420" y="2186940"/>
                  </a:lnTo>
                </a:path>
                <a:path w="3741420" h="2551429">
                  <a:moveTo>
                    <a:pt x="3691128" y="1821180"/>
                  </a:moveTo>
                  <a:lnTo>
                    <a:pt x="3741420" y="1821180"/>
                  </a:lnTo>
                </a:path>
                <a:path w="3741420" h="2551429">
                  <a:moveTo>
                    <a:pt x="3691128" y="1456944"/>
                  </a:moveTo>
                  <a:lnTo>
                    <a:pt x="3741420" y="1456944"/>
                  </a:lnTo>
                </a:path>
                <a:path w="3741420" h="2551429">
                  <a:moveTo>
                    <a:pt x="3691128" y="1092708"/>
                  </a:moveTo>
                  <a:lnTo>
                    <a:pt x="3741420" y="1092708"/>
                  </a:lnTo>
                </a:path>
                <a:path w="3741420" h="2551429">
                  <a:moveTo>
                    <a:pt x="3691128" y="728472"/>
                  </a:moveTo>
                  <a:lnTo>
                    <a:pt x="3741420" y="728472"/>
                  </a:lnTo>
                </a:path>
                <a:path w="3741420" h="2551429">
                  <a:moveTo>
                    <a:pt x="3691128" y="364236"/>
                  </a:moveTo>
                  <a:lnTo>
                    <a:pt x="3741420" y="364236"/>
                  </a:lnTo>
                </a:path>
                <a:path w="3741420" h="2551429">
                  <a:moveTo>
                    <a:pt x="3691128" y="0"/>
                  </a:moveTo>
                  <a:lnTo>
                    <a:pt x="3741420" y="0"/>
                  </a:lnTo>
                </a:path>
                <a:path w="3741420" h="2551429">
                  <a:moveTo>
                    <a:pt x="50291" y="2551176"/>
                  </a:moveTo>
                  <a:lnTo>
                    <a:pt x="50291" y="0"/>
                  </a:lnTo>
                </a:path>
                <a:path w="3741420" h="2551429">
                  <a:moveTo>
                    <a:pt x="0" y="2551176"/>
                  </a:moveTo>
                  <a:lnTo>
                    <a:pt x="50291" y="2551176"/>
                  </a:lnTo>
                </a:path>
                <a:path w="3741420" h="2551429">
                  <a:moveTo>
                    <a:pt x="0" y="2231136"/>
                  </a:moveTo>
                  <a:lnTo>
                    <a:pt x="50291" y="2231136"/>
                  </a:lnTo>
                </a:path>
                <a:path w="3741420" h="2551429">
                  <a:moveTo>
                    <a:pt x="0" y="1912620"/>
                  </a:moveTo>
                  <a:lnTo>
                    <a:pt x="50291" y="1912620"/>
                  </a:lnTo>
                </a:path>
                <a:path w="3741420" h="2551429">
                  <a:moveTo>
                    <a:pt x="0" y="1594104"/>
                  </a:moveTo>
                  <a:lnTo>
                    <a:pt x="50291" y="1594104"/>
                  </a:lnTo>
                </a:path>
                <a:path w="3741420" h="2551429">
                  <a:moveTo>
                    <a:pt x="0" y="1275588"/>
                  </a:moveTo>
                  <a:lnTo>
                    <a:pt x="50291" y="1275588"/>
                  </a:lnTo>
                </a:path>
                <a:path w="3741420" h="2551429">
                  <a:moveTo>
                    <a:pt x="0" y="955548"/>
                  </a:moveTo>
                  <a:lnTo>
                    <a:pt x="50291" y="955548"/>
                  </a:lnTo>
                </a:path>
                <a:path w="3741420" h="2551429">
                  <a:moveTo>
                    <a:pt x="0" y="637032"/>
                  </a:moveTo>
                  <a:lnTo>
                    <a:pt x="50291" y="637032"/>
                  </a:lnTo>
                </a:path>
                <a:path w="3741420" h="2551429">
                  <a:moveTo>
                    <a:pt x="0" y="318516"/>
                  </a:moveTo>
                  <a:lnTo>
                    <a:pt x="50291" y="318516"/>
                  </a:lnTo>
                </a:path>
                <a:path w="3741420" h="2551429">
                  <a:moveTo>
                    <a:pt x="0" y="0"/>
                  </a:moveTo>
                  <a:lnTo>
                    <a:pt x="50291" y="0"/>
                  </a:lnTo>
                </a:path>
                <a:path w="3741420" h="2551429">
                  <a:moveTo>
                    <a:pt x="50291" y="2551176"/>
                  </a:moveTo>
                  <a:lnTo>
                    <a:pt x="3691128" y="255117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932425" y="2588513"/>
              <a:ext cx="3505200" cy="2164080"/>
            </a:xfrm>
            <a:custGeom>
              <a:avLst/>
              <a:gdLst/>
              <a:ahLst/>
              <a:cxnLst/>
              <a:rect l="l" t="t" r="r" b="b"/>
              <a:pathLst>
                <a:path w="3505200" h="2164079">
                  <a:moveTo>
                    <a:pt x="0" y="949451"/>
                  </a:moveTo>
                  <a:lnTo>
                    <a:pt x="134112" y="879348"/>
                  </a:lnTo>
                  <a:lnTo>
                    <a:pt x="269748" y="1092708"/>
                  </a:lnTo>
                  <a:lnTo>
                    <a:pt x="403860" y="2164080"/>
                  </a:lnTo>
                  <a:lnTo>
                    <a:pt x="539496" y="1687068"/>
                  </a:lnTo>
                  <a:lnTo>
                    <a:pt x="673608" y="1185672"/>
                  </a:lnTo>
                  <a:lnTo>
                    <a:pt x="809244" y="847344"/>
                  </a:lnTo>
                  <a:lnTo>
                    <a:pt x="943356" y="765048"/>
                  </a:lnTo>
                  <a:lnTo>
                    <a:pt x="1078991" y="710184"/>
                  </a:lnTo>
                  <a:lnTo>
                    <a:pt x="1213103" y="685800"/>
                  </a:lnTo>
                  <a:lnTo>
                    <a:pt x="1348739" y="646176"/>
                  </a:lnTo>
                  <a:lnTo>
                    <a:pt x="1482852" y="601980"/>
                  </a:lnTo>
                  <a:lnTo>
                    <a:pt x="1618488" y="522732"/>
                  </a:lnTo>
                  <a:lnTo>
                    <a:pt x="1752600" y="414527"/>
                  </a:lnTo>
                  <a:lnTo>
                    <a:pt x="1886712" y="487680"/>
                  </a:lnTo>
                  <a:lnTo>
                    <a:pt x="2022348" y="509015"/>
                  </a:lnTo>
                  <a:lnTo>
                    <a:pt x="2156459" y="432815"/>
                  </a:lnTo>
                  <a:lnTo>
                    <a:pt x="2292096" y="350520"/>
                  </a:lnTo>
                  <a:lnTo>
                    <a:pt x="2426207" y="487680"/>
                  </a:lnTo>
                  <a:lnTo>
                    <a:pt x="2561844" y="234696"/>
                  </a:lnTo>
                  <a:lnTo>
                    <a:pt x="2695955" y="347472"/>
                  </a:lnTo>
                  <a:lnTo>
                    <a:pt x="2831592" y="298703"/>
                  </a:lnTo>
                  <a:lnTo>
                    <a:pt x="2965704" y="172212"/>
                  </a:lnTo>
                  <a:lnTo>
                    <a:pt x="3101340" y="91439"/>
                  </a:lnTo>
                  <a:lnTo>
                    <a:pt x="3235452" y="196596"/>
                  </a:lnTo>
                  <a:lnTo>
                    <a:pt x="3371088" y="0"/>
                  </a:lnTo>
                  <a:lnTo>
                    <a:pt x="3505200" y="8534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932425" y="2506217"/>
              <a:ext cx="3641090" cy="2400300"/>
            </a:xfrm>
            <a:custGeom>
              <a:avLst/>
              <a:gdLst/>
              <a:ahLst/>
              <a:cxnLst/>
              <a:rect l="l" t="t" r="r" b="b"/>
              <a:pathLst>
                <a:path w="3641090" h="2400300">
                  <a:moveTo>
                    <a:pt x="0" y="251460"/>
                  </a:moveTo>
                  <a:lnTo>
                    <a:pt x="134112" y="283464"/>
                  </a:lnTo>
                  <a:lnTo>
                    <a:pt x="269748" y="768096"/>
                  </a:lnTo>
                  <a:lnTo>
                    <a:pt x="403860" y="2400300"/>
                  </a:lnTo>
                  <a:lnTo>
                    <a:pt x="539496" y="1431036"/>
                  </a:lnTo>
                  <a:lnTo>
                    <a:pt x="673608" y="566928"/>
                  </a:lnTo>
                  <a:lnTo>
                    <a:pt x="809244" y="309372"/>
                  </a:lnTo>
                  <a:lnTo>
                    <a:pt x="943356" y="179832"/>
                  </a:lnTo>
                  <a:lnTo>
                    <a:pt x="1078991" y="172212"/>
                  </a:lnTo>
                  <a:lnTo>
                    <a:pt x="1213103" y="181356"/>
                  </a:lnTo>
                  <a:lnTo>
                    <a:pt x="1348739" y="321564"/>
                  </a:lnTo>
                  <a:lnTo>
                    <a:pt x="1482852" y="216408"/>
                  </a:lnTo>
                  <a:lnTo>
                    <a:pt x="1618488" y="291084"/>
                  </a:lnTo>
                  <a:lnTo>
                    <a:pt x="1752600" y="286512"/>
                  </a:lnTo>
                  <a:lnTo>
                    <a:pt x="1886712" y="126492"/>
                  </a:lnTo>
                  <a:lnTo>
                    <a:pt x="2022348" y="284988"/>
                  </a:lnTo>
                  <a:lnTo>
                    <a:pt x="2156459" y="216408"/>
                  </a:lnTo>
                  <a:lnTo>
                    <a:pt x="2292096" y="135636"/>
                  </a:lnTo>
                  <a:lnTo>
                    <a:pt x="2426207" y="65532"/>
                  </a:lnTo>
                  <a:lnTo>
                    <a:pt x="2561844" y="0"/>
                  </a:lnTo>
                  <a:lnTo>
                    <a:pt x="2695955" y="163068"/>
                  </a:lnTo>
                  <a:lnTo>
                    <a:pt x="2831592" y="207264"/>
                  </a:lnTo>
                  <a:lnTo>
                    <a:pt x="2965704" y="105156"/>
                  </a:lnTo>
                  <a:lnTo>
                    <a:pt x="3101340" y="117348"/>
                  </a:lnTo>
                  <a:lnTo>
                    <a:pt x="3235452" y="201168"/>
                  </a:lnTo>
                  <a:lnTo>
                    <a:pt x="3371088" y="172212"/>
                  </a:lnTo>
                  <a:lnTo>
                    <a:pt x="3505200" y="230124"/>
                  </a:lnTo>
                  <a:lnTo>
                    <a:pt x="3640835" y="269748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703944" y="494487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03944" y="458038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03944" y="421576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03944" y="385127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03944" y="348665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03944" y="312216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03944" y="2757678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03944" y="2393060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27930" y="2711653"/>
            <a:ext cx="276225" cy="2441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7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7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7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10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10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10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27930" y="2393060"/>
            <a:ext cx="275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28338" y="5096002"/>
            <a:ext cx="3715385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02529" y="5889497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149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02529" y="612267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149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36590" y="5741109"/>
            <a:ext cx="3284854" cy="4914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SÜE 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 arındırılmış)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MBÖNCÜ-SÜE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72025" y="2177923"/>
            <a:ext cx="38728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Bileşik Öncü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Göstergeler Endeksi</a:t>
            </a: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(MBÖNCÜ-SÜE)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85279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Yüksek frekanslı veriler büyümede ilk çeyrekte yavaşlama </a:t>
            </a:r>
            <a:r>
              <a:rPr dirty="0"/>
              <a:t>ima </a:t>
            </a:r>
            <a:r>
              <a:rPr spc="-5" dirty="0"/>
              <a:t>etmektedir.  </a:t>
            </a:r>
            <a:r>
              <a:rPr sz="1700" b="0" spc="-5" dirty="0">
                <a:latin typeface="Tahoma"/>
                <a:cs typeface="Tahoma"/>
              </a:rPr>
              <a:t>OECD Haftalık Büyüme Göstergesi </a:t>
            </a:r>
            <a:r>
              <a:rPr sz="1700" b="0" dirty="0">
                <a:latin typeface="Tahoma"/>
                <a:cs typeface="Tahoma"/>
              </a:rPr>
              <a:t>Ocak-Mart </a:t>
            </a:r>
            <a:r>
              <a:rPr sz="1700" b="0" spc="-5" dirty="0">
                <a:latin typeface="Tahoma"/>
                <a:cs typeface="Tahoma"/>
              </a:rPr>
              <a:t>döneminde gerilemiş, Nisan-Mayıs aylarında ise,  </a:t>
            </a:r>
            <a:r>
              <a:rPr sz="1700" b="0" dirty="0">
                <a:latin typeface="Tahoma"/>
                <a:cs typeface="Tahoma"/>
              </a:rPr>
              <a:t>Ramazan </a:t>
            </a:r>
            <a:r>
              <a:rPr sz="1700" b="0" spc="-5" dirty="0">
                <a:latin typeface="Tahoma"/>
                <a:cs typeface="Tahoma"/>
              </a:rPr>
              <a:t>Bayramı haftasında </a:t>
            </a:r>
            <a:r>
              <a:rPr sz="1700" b="0" spc="-10" dirty="0">
                <a:latin typeface="Tahoma"/>
                <a:cs typeface="Tahoma"/>
              </a:rPr>
              <a:t>belirgin </a:t>
            </a:r>
            <a:r>
              <a:rPr sz="1700" b="0" spc="-5" dirty="0">
                <a:latin typeface="Tahoma"/>
                <a:cs typeface="Tahoma"/>
              </a:rPr>
              <a:t>olmak </a:t>
            </a:r>
            <a:r>
              <a:rPr sz="1700" b="0" dirty="0">
                <a:latin typeface="Tahoma"/>
                <a:cs typeface="Tahoma"/>
              </a:rPr>
              <a:t>üzere, </a:t>
            </a:r>
            <a:r>
              <a:rPr sz="1700" b="0" spc="-5" dirty="0">
                <a:latin typeface="Tahoma"/>
                <a:cs typeface="Tahoma"/>
              </a:rPr>
              <a:t>kısmi artışlar</a:t>
            </a:r>
            <a:r>
              <a:rPr sz="1700" b="0" dirty="0">
                <a:latin typeface="Tahoma"/>
                <a:cs typeface="Tahoma"/>
              </a:rPr>
              <a:t> </a:t>
            </a:r>
            <a:r>
              <a:rPr sz="1700" b="0" spc="-5" dirty="0">
                <a:latin typeface="Tahoma"/>
                <a:cs typeface="Tahoma"/>
              </a:rPr>
              <a:t>göstermiştir.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2684" y="1988947"/>
            <a:ext cx="83585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OECD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Büyüme Göstergesi*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(OECD </a:t>
            </a:r>
            <a:r>
              <a:rPr sz="1600" spc="-20" dirty="0">
                <a:solidFill>
                  <a:srgbClr val="FFFFFF"/>
                </a:solidFill>
                <a:latin typeface="Tahoma"/>
                <a:cs typeface="Tahoma"/>
              </a:rPr>
              <a:t>Weekly 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Tracker,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5 Ocak 2020 – 21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25817" y="2461069"/>
            <a:ext cx="7484745" cy="3455670"/>
            <a:chOff x="825817" y="2461069"/>
            <a:chExt cx="7484745" cy="3455670"/>
          </a:xfrm>
        </p:grpSpPr>
        <p:sp>
          <p:nvSpPr>
            <p:cNvPr id="6" name="object 6"/>
            <p:cNvSpPr/>
            <p:nvPr/>
          </p:nvSpPr>
          <p:spPr>
            <a:xfrm>
              <a:off x="830580" y="2465832"/>
              <a:ext cx="7475220" cy="3446145"/>
            </a:xfrm>
            <a:custGeom>
              <a:avLst/>
              <a:gdLst/>
              <a:ahLst/>
              <a:cxnLst/>
              <a:rect l="l" t="t" r="r" b="b"/>
              <a:pathLst>
                <a:path w="7475220" h="3446145">
                  <a:moveTo>
                    <a:pt x="50800" y="3128771"/>
                  </a:moveTo>
                  <a:lnTo>
                    <a:pt x="0" y="3128771"/>
                  </a:lnTo>
                </a:path>
                <a:path w="7475220" h="3446145">
                  <a:moveTo>
                    <a:pt x="50800" y="2816352"/>
                  </a:moveTo>
                  <a:lnTo>
                    <a:pt x="0" y="2816352"/>
                  </a:lnTo>
                </a:path>
                <a:path w="7475220" h="3446145">
                  <a:moveTo>
                    <a:pt x="50800" y="3441191"/>
                  </a:moveTo>
                  <a:lnTo>
                    <a:pt x="0" y="3441191"/>
                  </a:lnTo>
                </a:path>
                <a:path w="7475220" h="3446145">
                  <a:moveTo>
                    <a:pt x="50291" y="3446017"/>
                  </a:moveTo>
                  <a:lnTo>
                    <a:pt x="50291" y="2144267"/>
                  </a:lnTo>
                </a:path>
                <a:path w="7475220" h="3446145">
                  <a:moveTo>
                    <a:pt x="50800" y="2503931"/>
                  </a:moveTo>
                  <a:lnTo>
                    <a:pt x="0" y="2503931"/>
                  </a:lnTo>
                </a:path>
                <a:path w="7475220" h="3446145">
                  <a:moveTo>
                    <a:pt x="50800" y="2191511"/>
                  </a:moveTo>
                  <a:lnTo>
                    <a:pt x="0" y="2191511"/>
                  </a:lnTo>
                </a:path>
                <a:path w="7475220" h="3446145">
                  <a:moveTo>
                    <a:pt x="50291" y="2000249"/>
                  </a:moveTo>
                  <a:lnTo>
                    <a:pt x="50291" y="0"/>
                  </a:lnTo>
                </a:path>
                <a:path w="7475220" h="3446145">
                  <a:moveTo>
                    <a:pt x="50800" y="1566671"/>
                  </a:moveTo>
                  <a:lnTo>
                    <a:pt x="0" y="1566671"/>
                  </a:lnTo>
                </a:path>
                <a:path w="7475220" h="3446145">
                  <a:moveTo>
                    <a:pt x="50800" y="940307"/>
                  </a:moveTo>
                  <a:lnTo>
                    <a:pt x="0" y="940307"/>
                  </a:lnTo>
                </a:path>
                <a:path w="7475220" h="3446145">
                  <a:moveTo>
                    <a:pt x="50800" y="1879091"/>
                  </a:moveTo>
                  <a:lnTo>
                    <a:pt x="0" y="1879091"/>
                  </a:lnTo>
                </a:path>
                <a:path w="7475220" h="3446145">
                  <a:moveTo>
                    <a:pt x="50291" y="1879091"/>
                  </a:moveTo>
                  <a:lnTo>
                    <a:pt x="50291" y="1929891"/>
                  </a:lnTo>
                </a:path>
                <a:path w="7475220" h="3446145">
                  <a:moveTo>
                    <a:pt x="50800" y="1254251"/>
                  </a:moveTo>
                  <a:lnTo>
                    <a:pt x="0" y="1254251"/>
                  </a:lnTo>
                </a:path>
                <a:path w="7475220" h="3446145">
                  <a:moveTo>
                    <a:pt x="50800" y="629412"/>
                  </a:moveTo>
                  <a:lnTo>
                    <a:pt x="0" y="629412"/>
                  </a:lnTo>
                </a:path>
                <a:path w="7475220" h="3446145">
                  <a:moveTo>
                    <a:pt x="50800" y="316991"/>
                  </a:moveTo>
                  <a:lnTo>
                    <a:pt x="0" y="316991"/>
                  </a:lnTo>
                </a:path>
                <a:path w="7475220" h="3446145">
                  <a:moveTo>
                    <a:pt x="50800" y="4571"/>
                  </a:moveTo>
                  <a:lnTo>
                    <a:pt x="0" y="4571"/>
                  </a:lnTo>
                </a:path>
                <a:path w="7475220" h="3446145">
                  <a:moveTo>
                    <a:pt x="5253228" y="1879091"/>
                  </a:moveTo>
                  <a:lnTo>
                    <a:pt x="5253228" y="1929891"/>
                  </a:lnTo>
                </a:path>
                <a:path w="7475220" h="3446145">
                  <a:moveTo>
                    <a:pt x="7475220" y="1879091"/>
                  </a:moveTo>
                  <a:lnTo>
                    <a:pt x="7475220" y="1929891"/>
                  </a:lnTo>
                </a:path>
                <a:path w="7475220" h="3446145">
                  <a:moveTo>
                    <a:pt x="6734556" y="1879091"/>
                  </a:moveTo>
                  <a:lnTo>
                    <a:pt x="6734556" y="1929891"/>
                  </a:lnTo>
                </a:path>
                <a:path w="7475220" h="3446145">
                  <a:moveTo>
                    <a:pt x="792479" y="1879091"/>
                  </a:moveTo>
                  <a:lnTo>
                    <a:pt x="792479" y="1929891"/>
                  </a:lnTo>
                </a:path>
                <a:path w="7475220" h="3446145">
                  <a:moveTo>
                    <a:pt x="6001512" y="1879091"/>
                  </a:moveTo>
                  <a:lnTo>
                    <a:pt x="6001512" y="1929891"/>
                  </a:lnTo>
                </a:path>
                <a:path w="7475220" h="3446145">
                  <a:moveTo>
                    <a:pt x="4503420" y="1879091"/>
                  </a:moveTo>
                  <a:lnTo>
                    <a:pt x="4503420" y="1929891"/>
                  </a:lnTo>
                </a:path>
                <a:path w="7475220" h="3446145">
                  <a:moveTo>
                    <a:pt x="3764279" y="1879091"/>
                  </a:moveTo>
                  <a:lnTo>
                    <a:pt x="3764279" y="1929891"/>
                  </a:lnTo>
                </a:path>
                <a:path w="7475220" h="3446145">
                  <a:moveTo>
                    <a:pt x="3029711" y="1879091"/>
                  </a:moveTo>
                  <a:lnTo>
                    <a:pt x="3029711" y="1929891"/>
                  </a:lnTo>
                </a:path>
                <a:path w="7475220" h="3446145">
                  <a:moveTo>
                    <a:pt x="2281428" y="1879091"/>
                  </a:moveTo>
                  <a:lnTo>
                    <a:pt x="2281428" y="1929891"/>
                  </a:lnTo>
                </a:path>
                <a:path w="7475220" h="3446145">
                  <a:moveTo>
                    <a:pt x="1531620" y="1879091"/>
                  </a:moveTo>
                  <a:lnTo>
                    <a:pt x="1531620" y="1929891"/>
                  </a:lnTo>
                </a:path>
                <a:path w="7475220" h="3446145">
                  <a:moveTo>
                    <a:pt x="50291" y="1879091"/>
                  </a:moveTo>
                  <a:lnTo>
                    <a:pt x="7475220" y="187909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97864" y="2976372"/>
              <a:ext cx="5186680" cy="2018030"/>
            </a:xfrm>
            <a:custGeom>
              <a:avLst/>
              <a:gdLst/>
              <a:ahLst/>
              <a:cxnLst/>
              <a:rect l="l" t="t" r="r" b="b"/>
              <a:pathLst>
                <a:path w="5186680" h="2018029">
                  <a:moveTo>
                    <a:pt x="0" y="1094232"/>
                  </a:moveTo>
                  <a:lnTo>
                    <a:pt x="57912" y="1164335"/>
                  </a:lnTo>
                  <a:lnTo>
                    <a:pt x="114300" y="1235964"/>
                  </a:lnTo>
                  <a:lnTo>
                    <a:pt x="172212" y="1307591"/>
                  </a:lnTo>
                  <a:lnTo>
                    <a:pt x="228600" y="1377695"/>
                  </a:lnTo>
                  <a:lnTo>
                    <a:pt x="284988" y="1449323"/>
                  </a:lnTo>
                  <a:lnTo>
                    <a:pt x="342900" y="1520952"/>
                  </a:lnTo>
                  <a:lnTo>
                    <a:pt x="399288" y="1591055"/>
                  </a:lnTo>
                  <a:lnTo>
                    <a:pt x="457200" y="1662683"/>
                  </a:lnTo>
                  <a:lnTo>
                    <a:pt x="513588" y="1734311"/>
                  </a:lnTo>
                  <a:lnTo>
                    <a:pt x="569976" y="1804415"/>
                  </a:lnTo>
                  <a:lnTo>
                    <a:pt x="627888" y="1876044"/>
                  </a:lnTo>
                  <a:lnTo>
                    <a:pt x="684276" y="1947671"/>
                  </a:lnTo>
                  <a:lnTo>
                    <a:pt x="742188" y="2017776"/>
                  </a:lnTo>
                  <a:lnTo>
                    <a:pt x="798576" y="1938527"/>
                  </a:lnTo>
                  <a:lnTo>
                    <a:pt x="854963" y="1857755"/>
                  </a:lnTo>
                  <a:lnTo>
                    <a:pt x="912876" y="1776983"/>
                  </a:lnTo>
                  <a:lnTo>
                    <a:pt x="969263" y="1697735"/>
                  </a:lnTo>
                  <a:lnTo>
                    <a:pt x="1027176" y="1616964"/>
                  </a:lnTo>
                  <a:lnTo>
                    <a:pt x="1083564" y="1536191"/>
                  </a:lnTo>
                  <a:lnTo>
                    <a:pt x="1139952" y="1456944"/>
                  </a:lnTo>
                  <a:lnTo>
                    <a:pt x="1197864" y="1376171"/>
                  </a:lnTo>
                  <a:lnTo>
                    <a:pt x="1254252" y="1295400"/>
                  </a:lnTo>
                  <a:lnTo>
                    <a:pt x="1312164" y="1216152"/>
                  </a:lnTo>
                  <a:lnTo>
                    <a:pt x="1368552" y="1135379"/>
                  </a:lnTo>
                  <a:lnTo>
                    <a:pt x="1424940" y="1054608"/>
                  </a:lnTo>
                  <a:lnTo>
                    <a:pt x="1482852" y="975359"/>
                  </a:lnTo>
                  <a:lnTo>
                    <a:pt x="1539240" y="975359"/>
                  </a:lnTo>
                  <a:lnTo>
                    <a:pt x="1595628" y="975359"/>
                  </a:lnTo>
                  <a:lnTo>
                    <a:pt x="1653540" y="976883"/>
                  </a:lnTo>
                  <a:lnTo>
                    <a:pt x="1709928" y="976883"/>
                  </a:lnTo>
                  <a:lnTo>
                    <a:pt x="1767840" y="976883"/>
                  </a:lnTo>
                  <a:lnTo>
                    <a:pt x="1824228" y="978407"/>
                  </a:lnTo>
                  <a:lnTo>
                    <a:pt x="1880616" y="978407"/>
                  </a:lnTo>
                  <a:lnTo>
                    <a:pt x="1938528" y="978407"/>
                  </a:lnTo>
                  <a:lnTo>
                    <a:pt x="1994916" y="978407"/>
                  </a:lnTo>
                  <a:lnTo>
                    <a:pt x="2052828" y="979932"/>
                  </a:lnTo>
                  <a:lnTo>
                    <a:pt x="2109216" y="979932"/>
                  </a:lnTo>
                  <a:lnTo>
                    <a:pt x="2165604" y="979932"/>
                  </a:lnTo>
                  <a:lnTo>
                    <a:pt x="2223516" y="981455"/>
                  </a:lnTo>
                  <a:lnTo>
                    <a:pt x="2279904" y="975359"/>
                  </a:lnTo>
                  <a:lnTo>
                    <a:pt x="2337816" y="970788"/>
                  </a:lnTo>
                  <a:lnTo>
                    <a:pt x="2394204" y="964691"/>
                  </a:lnTo>
                  <a:lnTo>
                    <a:pt x="2450591" y="960119"/>
                  </a:lnTo>
                  <a:lnTo>
                    <a:pt x="2508504" y="954023"/>
                  </a:lnTo>
                  <a:lnTo>
                    <a:pt x="2564891" y="949451"/>
                  </a:lnTo>
                  <a:lnTo>
                    <a:pt x="2622804" y="943355"/>
                  </a:lnTo>
                  <a:lnTo>
                    <a:pt x="2679191" y="938783"/>
                  </a:lnTo>
                  <a:lnTo>
                    <a:pt x="2735580" y="932688"/>
                  </a:lnTo>
                  <a:lnTo>
                    <a:pt x="2793491" y="928115"/>
                  </a:lnTo>
                  <a:lnTo>
                    <a:pt x="2849880" y="923544"/>
                  </a:lnTo>
                  <a:lnTo>
                    <a:pt x="2907791" y="917447"/>
                  </a:lnTo>
                  <a:lnTo>
                    <a:pt x="2964180" y="912876"/>
                  </a:lnTo>
                  <a:lnTo>
                    <a:pt x="3020568" y="842771"/>
                  </a:lnTo>
                  <a:lnTo>
                    <a:pt x="3078480" y="772667"/>
                  </a:lnTo>
                  <a:lnTo>
                    <a:pt x="3134868" y="701039"/>
                  </a:lnTo>
                  <a:lnTo>
                    <a:pt x="3192780" y="630935"/>
                  </a:lnTo>
                  <a:lnTo>
                    <a:pt x="3249168" y="560831"/>
                  </a:lnTo>
                  <a:lnTo>
                    <a:pt x="3305556" y="490727"/>
                  </a:lnTo>
                  <a:lnTo>
                    <a:pt x="3363468" y="420624"/>
                  </a:lnTo>
                  <a:lnTo>
                    <a:pt x="3419856" y="350519"/>
                  </a:lnTo>
                  <a:lnTo>
                    <a:pt x="3476244" y="280415"/>
                  </a:lnTo>
                  <a:lnTo>
                    <a:pt x="3534156" y="210312"/>
                  </a:lnTo>
                  <a:lnTo>
                    <a:pt x="3590544" y="140207"/>
                  </a:lnTo>
                  <a:lnTo>
                    <a:pt x="3648456" y="70103"/>
                  </a:lnTo>
                  <a:lnTo>
                    <a:pt x="3704844" y="0"/>
                  </a:lnTo>
                  <a:lnTo>
                    <a:pt x="3761232" y="68579"/>
                  </a:lnTo>
                  <a:lnTo>
                    <a:pt x="3819144" y="138683"/>
                  </a:lnTo>
                  <a:lnTo>
                    <a:pt x="3875532" y="207263"/>
                  </a:lnTo>
                  <a:lnTo>
                    <a:pt x="3933444" y="277367"/>
                  </a:lnTo>
                  <a:lnTo>
                    <a:pt x="3989832" y="345948"/>
                  </a:lnTo>
                  <a:lnTo>
                    <a:pt x="4046220" y="414527"/>
                  </a:lnTo>
                  <a:lnTo>
                    <a:pt x="4104132" y="484631"/>
                  </a:lnTo>
                  <a:lnTo>
                    <a:pt x="4160520" y="553212"/>
                  </a:lnTo>
                  <a:lnTo>
                    <a:pt x="4218432" y="623315"/>
                  </a:lnTo>
                  <a:lnTo>
                    <a:pt x="4274820" y="691895"/>
                  </a:lnTo>
                  <a:lnTo>
                    <a:pt x="4331208" y="762000"/>
                  </a:lnTo>
                  <a:lnTo>
                    <a:pt x="4389120" y="830579"/>
                  </a:lnTo>
                  <a:lnTo>
                    <a:pt x="4445508" y="899159"/>
                  </a:lnTo>
                  <a:lnTo>
                    <a:pt x="4503420" y="891539"/>
                  </a:lnTo>
                  <a:lnTo>
                    <a:pt x="4559808" y="883919"/>
                  </a:lnTo>
                  <a:lnTo>
                    <a:pt x="4616196" y="876300"/>
                  </a:lnTo>
                  <a:lnTo>
                    <a:pt x="4674108" y="868679"/>
                  </a:lnTo>
                  <a:lnTo>
                    <a:pt x="4730496" y="861059"/>
                  </a:lnTo>
                  <a:lnTo>
                    <a:pt x="4788408" y="853439"/>
                  </a:lnTo>
                  <a:lnTo>
                    <a:pt x="4844796" y="845819"/>
                  </a:lnTo>
                  <a:lnTo>
                    <a:pt x="4901184" y="838200"/>
                  </a:lnTo>
                  <a:lnTo>
                    <a:pt x="4959096" y="830579"/>
                  </a:lnTo>
                  <a:lnTo>
                    <a:pt x="5015484" y="822959"/>
                  </a:lnTo>
                  <a:lnTo>
                    <a:pt x="5073396" y="815339"/>
                  </a:lnTo>
                  <a:lnTo>
                    <a:pt x="5129784" y="807719"/>
                  </a:lnTo>
                  <a:lnTo>
                    <a:pt x="5186172" y="800100"/>
                  </a:lnTo>
                </a:path>
              </a:pathLst>
            </a:custGeom>
            <a:ln w="18287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155192" y="4026408"/>
              <a:ext cx="85343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895855" y="4951476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636519" y="3907536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377184" y="3913632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117847" y="3845052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860036" y="2932176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600700" y="3832860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341364" y="3732276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913638" y="3028950"/>
              <a:ext cx="7009130" cy="2254250"/>
            </a:xfrm>
            <a:custGeom>
              <a:avLst/>
              <a:gdLst/>
              <a:ahLst/>
              <a:cxnLst/>
              <a:rect l="l" t="t" r="r" b="b"/>
              <a:pathLst>
                <a:path w="7009130" h="2254250">
                  <a:moveTo>
                    <a:pt x="0" y="963168"/>
                  </a:moveTo>
                  <a:lnTo>
                    <a:pt x="56387" y="961644"/>
                  </a:lnTo>
                  <a:lnTo>
                    <a:pt x="114300" y="986027"/>
                  </a:lnTo>
                  <a:lnTo>
                    <a:pt x="170687" y="1005839"/>
                  </a:lnTo>
                  <a:lnTo>
                    <a:pt x="228600" y="1046988"/>
                  </a:lnTo>
                  <a:lnTo>
                    <a:pt x="284988" y="1034795"/>
                  </a:lnTo>
                  <a:lnTo>
                    <a:pt x="341375" y="995172"/>
                  </a:lnTo>
                  <a:lnTo>
                    <a:pt x="399288" y="982980"/>
                  </a:lnTo>
                  <a:lnTo>
                    <a:pt x="455675" y="1005839"/>
                  </a:lnTo>
                  <a:lnTo>
                    <a:pt x="513588" y="1033272"/>
                  </a:lnTo>
                  <a:lnTo>
                    <a:pt x="569976" y="1476756"/>
                  </a:lnTo>
                  <a:lnTo>
                    <a:pt x="626364" y="1889760"/>
                  </a:lnTo>
                  <a:lnTo>
                    <a:pt x="684276" y="2045208"/>
                  </a:lnTo>
                  <a:lnTo>
                    <a:pt x="740663" y="2253996"/>
                  </a:lnTo>
                  <a:lnTo>
                    <a:pt x="798576" y="2023872"/>
                  </a:lnTo>
                  <a:lnTo>
                    <a:pt x="854963" y="2116836"/>
                  </a:lnTo>
                  <a:lnTo>
                    <a:pt x="911351" y="2189988"/>
                  </a:lnTo>
                  <a:lnTo>
                    <a:pt x="969263" y="2028444"/>
                  </a:lnTo>
                  <a:lnTo>
                    <a:pt x="1025651" y="1770888"/>
                  </a:lnTo>
                  <a:lnTo>
                    <a:pt x="1082039" y="1697736"/>
                  </a:lnTo>
                  <a:lnTo>
                    <a:pt x="1139952" y="1578864"/>
                  </a:lnTo>
                  <a:lnTo>
                    <a:pt x="1196339" y="1613916"/>
                  </a:lnTo>
                  <a:lnTo>
                    <a:pt x="1254252" y="1586483"/>
                  </a:lnTo>
                  <a:lnTo>
                    <a:pt x="1310639" y="1312164"/>
                  </a:lnTo>
                  <a:lnTo>
                    <a:pt x="1367028" y="1382268"/>
                  </a:lnTo>
                  <a:lnTo>
                    <a:pt x="1424939" y="1395983"/>
                  </a:lnTo>
                  <a:lnTo>
                    <a:pt x="1481328" y="1263395"/>
                  </a:lnTo>
                  <a:lnTo>
                    <a:pt x="1539239" y="1170432"/>
                  </a:lnTo>
                  <a:lnTo>
                    <a:pt x="1595628" y="1077468"/>
                  </a:lnTo>
                  <a:lnTo>
                    <a:pt x="1652016" y="1138427"/>
                  </a:lnTo>
                  <a:lnTo>
                    <a:pt x="1709928" y="972312"/>
                  </a:lnTo>
                  <a:lnTo>
                    <a:pt x="1766316" y="1173480"/>
                  </a:lnTo>
                  <a:lnTo>
                    <a:pt x="1824228" y="1143000"/>
                  </a:lnTo>
                  <a:lnTo>
                    <a:pt x="1880616" y="1278636"/>
                  </a:lnTo>
                  <a:lnTo>
                    <a:pt x="1937004" y="1197864"/>
                  </a:lnTo>
                  <a:lnTo>
                    <a:pt x="1994916" y="1178052"/>
                  </a:lnTo>
                  <a:lnTo>
                    <a:pt x="2051304" y="1124712"/>
                  </a:lnTo>
                  <a:lnTo>
                    <a:pt x="2109216" y="972312"/>
                  </a:lnTo>
                  <a:lnTo>
                    <a:pt x="2165604" y="992124"/>
                  </a:lnTo>
                  <a:lnTo>
                    <a:pt x="2221992" y="989076"/>
                  </a:lnTo>
                  <a:lnTo>
                    <a:pt x="2279904" y="1022604"/>
                  </a:lnTo>
                  <a:lnTo>
                    <a:pt x="2336292" y="1082039"/>
                  </a:lnTo>
                  <a:lnTo>
                    <a:pt x="2394204" y="946404"/>
                  </a:lnTo>
                  <a:lnTo>
                    <a:pt x="2450591" y="1022604"/>
                  </a:lnTo>
                  <a:lnTo>
                    <a:pt x="2506979" y="981456"/>
                  </a:lnTo>
                  <a:lnTo>
                    <a:pt x="2564891" y="1155192"/>
                  </a:lnTo>
                  <a:lnTo>
                    <a:pt x="2621279" y="1014983"/>
                  </a:lnTo>
                  <a:lnTo>
                    <a:pt x="2679191" y="1095756"/>
                  </a:lnTo>
                  <a:lnTo>
                    <a:pt x="2735579" y="1139952"/>
                  </a:lnTo>
                  <a:lnTo>
                    <a:pt x="2791967" y="1135380"/>
                  </a:lnTo>
                  <a:lnTo>
                    <a:pt x="2849879" y="1226820"/>
                  </a:lnTo>
                  <a:lnTo>
                    <a:pt x="2906267" y="1290827"/>
                  </a:lnTo>
                  <a:lnTo>
                    <a:pt x="2962656" y="1112520"/>
                  </a:lnTo>
                  <a:lnTo>
                    <a:pt x="3020567" y="1234439"/>
                  </a:lnTo>
                  <a:lnTo>
                    <a:pt x="3076956" y="1179576"/>
                  </a:lnTo>
                  <a:lnTo>
                    <a:pt x="3134867" y="1368552"/>
                  </a:lnTo>
                  <a:lnTo>
                    <a:pt x="3191256" y="1167383"/>
                  </a:lnTo>
                  <a:lnTo>
                    <a:pt x="3247644" y="1152144"/>
                  </a:lnTo>
                  <a:lnTo>
                    <a:pt x="3305556" y="949451"/>
                  </a:lnTo>
                  <a:lnTo>
                    <a:pt x="3361944" y="1045463"/>
                  </a:lnTo>
                  <a:lnTo>
                    <a:pt x="3419856" y="1085088"/>
                  </a:lnTo>
                  <a:lnTo>
                    <a:pt x="3476244" y="1176527"/>
                  </a:lnTo>
                  <a:lnTo>
                    <a:pt x="3532632" y="864107"/>
                  </a:lnTo>
                  <a:lnTo>
                    <a:pt x="3590544" y="266700"/>
                  </a:lnTo>
                  <a:lnTo>
                    <a:pt x="3646932" y="53339"/>
                  </a:lnTo>
                  <a:lnTo>
                    <a:pt x="3704844" y="36575"/>
                  </a:lnTo>
                  <a:lnTo>
                    <a:pt x="3761232" y="0"/>
                  </a:lnTo>
                  <a:lnTo>
                    <a:pt x="3817620" y="6096"/>
                  </a:lnTo>
                  <a:lnTo>
                    <a:pt x="3875532" y="89915"/>
                  </a:lnTo>
                  <a:lnTo>
                    <a:pt x="3931920" y="400812"/>
                  </a:lnTo>
                  <a:lnTo>
                    <a:pt x="3989832" y="381000"/>
                  </a:lnTo>
                  <a:lnTo>
                    <a:pt x="4046220" y="50291"/>
                  </a:lnTo>
                  <a:lnTo>
                    <a:pt x="4102608" y="153924"/>
                  </a:lnTo>
                  <a:lnTo>
                    <a:pt x="4160520" y="443484"/>
                  </a:lnTo>
                  <a:lnTo>
                    <a:pt x="4216908" y="635507"/>
                  </a:lnTo>
                  <a:lnTo>
                    <a:pt x="4274820" y="646176"/>
                  </a:lnTo>
                  <a:lnTo>
                    <a:pt x="4331208" y="606551"/>
                  </a:lnTo>
                  <a:lnTo>
                    <a:pt x="4387596" y="733044"/>
                  </a:lnTo>
                  <a:lnTo>
                    <a:pt x="4445508" y="851916"/>
                  </a:lnTo>
                  <a:lnTo>
                    <a:pt x="4501896" y="917448"/>
                  </a:lnTo>
                  <a:lnTo>
                    <a:pt x="4558284" y="861060"/>
                  </a:lnTo>
                  <a:lnTo>
                    <a:pt x="4616196" y="1022604"/>
                  </a:lnTo>
                  <a:lnTo>
                    <a:pt x="4672584" y="1106424"/>
                  </a:lnTo>
                  <a:lnTo>
                    <a:pt x="4730496" y="894588"/>
                  </a:lnTo>
                  <a:lnTo>
                    <a:pt x="4786884" y="865632"/>
                  </a:lnTo>
                  <a:lnTo>
                    <a:pt x="4843272" y="935736"/>
                  </a:lnTo>
                  <a:lnTo>
                    <a:pt x="4901184" y="841248"/>
                  </a:lnTo>
                  <a:lnTo>
                    <a:pt x="4957572" y="874776"/>
                  </a:lnTo>
                  <a:lnTo>
                    <a:pt x="5015484" y="829056"/>
                  </a:lnTo>
                  <a:lnTo>
                    <a:pt x="5071872" y="865632"/>
                  </a:lnTo>
                  <a:lnTo>
                    <a:pt x="5128260" y="1007363"/>
                  </a:lnTo>
                  <a:lnTo>
                    <a:pt x="5186172" y="1048512"/>
                  </a:lnTo>
                  <a:lnTo>
                    <a:pt x="5242560" y="952500"/>
                  </a:lnTo>
                  <a:lnTo>
                    <a:pt x="5300472" y="873251"/>
                  </a:lnTo>
                  <a:lnTo>
                    <a:pt x="5356860" y="891539"/>
                  </a:lnTo>
                  <a:lnTo>
                    <a:pt x="5413248" y="966216"/>
                  </a:lnTo>
                  <a:lnTo>
                    <a:pt x="5471160" y="821436"/>
                  </a:lnTo>
                  <a:lnTo>
                    <a:pt x="5527548" y="678180"/>
                  </a:lnTo>
                  <a:lnTo>
                    <a:pt x="5585460" y="571500"/>
                  </a:lnTo>
                  <a:lnTo>
                    <a:pt x="5641847" y="519684"/>
                  </a:lnTo>
                  <a:lnTo>
                    <a:pt x="5698236" y="505967"/>
                  </a:lnTo>
                  <a:lnTo>
                    <a:pt x="5756147" y="437388"/>
                  </a:lnTo>
                  <a:lnTo>
                    <a:pt x="5812536" y="350520"/>
                  </a:lnTo>
                  <a:lnTo>
                    <a:pt x="5870447" y="530351"/>
                  </a:lnTo>
                  <a:lnTo>
                    <a:pt x="5926836" y="729995"/>
                  </a:lnTo>
                  <a:lnTo>
                    <a:pt x="5983223" y="704088"/>
                  </a:lnTo>
                  <a:lnTo>
                    <a:pt x="6041136" y="752856"/>
                  </a:lnTo>
                  <a:lnTo>
                    <a:pt x="6097523" y="807719"/>
                  </a:lnTo>
                  <a:lnTo>
                    <a:pt x="6155436" y="912876"/>
                  </a:lnTo>
                  <a:lnTo>
                    <a:pt x="6211823" y="972312"/>
                  </a:lnTo>
                  <a:lnTo>
                    <a:pt x="6268212" y="911351"/>
                  </a:lnTo>
                  <a:lnTo>
                    <a:pt x="6326123" y="800100"/>
                  </a:lnTo>
                  <a:lnTo>
                    <a:pt x="6382512" y="993648"/>
                  </a:lnTo>
                  <a:lnTo>
                    <a:pt x="6438900" y="894588"/>
                  </a:lnTo>
                  <a:lnTo>
                    <a:pt x="6496812" y="853439"/>
                  </a:lnTo>
                  <a:lnTo>
                    <a:pt x="6553200" y="972312"/>
                  </a:lnTo>
                  <a:lnTo>
                    <a:pt x="6611111" y="947927"/>
                  </a:lnTo>
                  <a:lnTo>
                    <a:pt x="6667500" y="867156"/>
                  </a:lnTo>
                  <a:lnTo>
                    <a:pt x="6723888" y="861060"/>
                  </a:lnTo>
                  <a:lnTo>
                    <a:pt x="6781800" y="752856"/>
                  </a:lnTo>
                  <a:lnTo>
                    <a:pt x="6838188" y="665988"/>
                  </a:lnTo>
                  <a:lnTo>
                    <a:pt x="6896100" y="182879"/>
                  </a:lnTo>
                  <a:lnTo>
                    <a:pt x="6952488" y="582168"/>
                  </a:lnTo>
                  <a:lnTo>
                    <a:pt x="7008876" y="842772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12876" y="3525012"/>
              <a:ext cx="7010400" cy="2159635"/>
            </a:xfrm>
            <a:custGeom>
              <a:avLst/>
              <a:gdLst/>
              <a:ahLst/>
              <a:cxnLst/>
              <a:rect l="l" t="t" r="r" b="b"/>
              <a:pathLst>
                <a:path w="7010400" h="2159635">
                  <a:moveTo>
                    <a:pt x="0" y="673607"/>
                  </a:moveTo>
                  <a:lnTo>
                    <a:pt x="57912" y="662939"/>
                  </a:lnTo>
                  <a:lnTo>
                    <a:pt x="114300" y="655319"/>
                  </a:lnTo>
                  <a:lnTo>
                    <a:pt x="172212" y="667512"/>
                  </a:lnTo>
                  <a:lnTo>
                    <a:pt x="228600" y="714756"/>
                  </a:lnTo>
                  <a:lnTo>
                    <a:pt x="284988" y="697992"/>
                  </a:lnTo>
                  <a:lnTo>
                    <a:pt x="342900" y="678180"/>
                  </a:lnTo>
                  <a:lnTo>
                    <a:pt x="399288" y="656844"/>
                  </a:lnTo>
                  <a:lnTo>
                    <a:pt x="457200" y="676656"/>
                  </a:lnTo>
                  <a:lnTo>
                    <a:pt x="513588" y="801624"/>
                  </a:lnTo>
                  <a:lnTo>
                    <a:pt x="569976" y="1383792"/>
                  </a:lnTo>
                  <a:lnTo>
                    <a:pt x="627888" y="1854708"/>
                  </a:lnTo>
                  <a:lnTo>
                    <a:pt x="684276" y="2017776"/>
                  </a:lnTo>
                  <a:lnTo>
                    <a:pt x="742188" y="2159508"/>
                  </a:lnTo>
                  <a:lnTo>
                    <a:pt x="798576" y="1979676"/>
                  </a:lnTo>
                  <a:lnTo>
                    <a:pt x="854963" y="2112264"/>
                  </a:lnTo>
                  <a:lnTo>
                    <a:pt x="912876" y="2066544"/>
                  </a:lnTo>
                  <a:lnTo>
                    <a:pt x="969263" y="1848612"/>
                  </a:lnTo>
                  <a:lnTo>
                    <a:pt x="1027176" y="1524000"/>
                  </a:lnTo>
                  <a:lnTo>
                    <a:pt x="1083564" y="1476756"/>
                  </a:lnTo>
                  <a:lnTo>
                    <a:pt x="1139952" y="1379220"/>
                  </a:lnTo>
                  <a:lnTo>
                    <a:pt x="1197864" y="1530095"/>
                  </a:lnTo>
                  <a:lnTo>
                    <a:pt x="1254252" y="1351788"/>
                  </a:lnTo>
                  <a:lnTo>
                    <a:pt x="1312164" y="1085088"/>
                  </a:lnTo>
                  <a:lnTo>
                    <a:pt x="1368552" y="1107948"/>
                  </a:lnTo>
                  <a:lnTo>
                    <a:pt x="1424940" y="1130808"/>
                  </a:lnTo>
                  <a:lnTo>
                    <a:pt x="1482852" y="1027176"/>
                  </a:lnTo>
                  <a:lnTo>
                    <a:pt x="1539240" y="952500"/>
                  </a:lnTo>
                  <a:lnTo>
                    <a:pt x="1597152" y="885444"/>
                  </a:lnTo>
                  <a:lnTo>
                    <a:pt x="1653540" y="937260"/>
                  </a:lnTo>
                  <a:lnTo>
                    <a:pt x="1709928" y="771144"/>
                  </a:lnTo>
                  <a:lnTo>
                    <a:pt x="1767840" y="1152144"/>
                  </a:lnTo>
                  <a:lnTo>
                    <a:pt x="1824228" y="1039368"/>
                  </a:lnTo>
                  <a:lnTo>
                    <a:pt x="1880616" y="1106424"/>
                  </a:lnTo>
                  <a:lnTo>
                    <a:pt x="1938528" y="1121664"/>
                  </a:lnTo>
                  <a:lnTo>
                    <a:pt x="1994916" y="1080515"/>
                  </a:lnTo>
                  <a:lnTo>
                    <a:pt x="2052828" y="1043939"/>
                  </a:lnTo>
                  <a:lnTo>
                    <a:pt x="2109216" y="972312"/>
                  </a:lnTo>
                  <a:lnTo>
                    <a:pt x="2165604" y="986027"/>
                  </a:lnTo>
                  <a:lnTo>
                    <a:pt x="2223516" y="868680"/>
                  </a:lnTo>
                  <a:lnTo>
                    <a:pt x="2279904" y="858012"/>
                  </a:lnTo>
                  <a:lnTo>
                    <a:pt x="2337816" y="989076"/>
                  </a:lnTo>
                  <a:lnTo>
                    <a:pt x="2394204" y="856488"/>
                  </a:lnTo>
                  <a:lnTo>
                    <a:pt x="2450591" y="1004315"/>
                  </a:lnTo>
                  <a:lnTo>
                    <a:pt x="2508504" y="961644"/>
                  </a:lnTo>
                  <a:lnTo>
                    <a:pt x="2564891" y="1107948"/>
                  </a:lnTo>
                  <a:lnTo>
                    <a:pt x="2622804" y="1072895"/>
                  </a:lnTo>
                  <a:lnTo>
                    <a:pt x="2679191" y="1167383"/>
                  </a:lnTo>
                  <a:lnTo>
                    <a:pt x="2735579" y="1124712"/>
                  </a:lnTo>
                  <a:lnTo>
                    <a:pt x="2793491" y="1100327"/>
                  </a:lnTo>
                  <a:lnTo>
                    <a:pt x="2849879" y="1181100"/>
                  </a:lnTo>
                  <a:lnTo>
                    <a:pt x="2907791" y="1219200"/>
                  </a:lnTo>
                  <a:lnTo>
                    <a:pt x="2964179" y="1082039"/>
                  </a:lnTo>
                  <a:lnTo>
                    <a:pt x="3020568" y="1191768"/>
                  </a:lnTo>
                  <a:lnTo>
                    <a:pt x="3078479" y="1155192"/>
                  </a:lnTo>
                  <a:lnTo>
                    <a:pt x="3134868" y="1319783"/>
                  </a:lnTo>
                  <a:lnTo>
                    <a:pt x="3192779" y="1106424"/>
                  </a:lnTo>
                  <a:lnTo>
                    <a:pt x="3249168" y="1040892"/>
                  </a:lnTo>
                  <a:lnTo>
                    <a:pt x="3305556" y="853439"/>
                  </a:lnTo>
                  <a:lnTo>
                    <a:pt x="3363468" y="1001268"/>
                  </a:lnTo>
                  <a:lnTo>
                    <a:pt x="3419856" y="1013460"/>
                  </a:lnTo>
                  <a:lnTo>
                    <a:pt x="3477768" y="1060704"/>
                  </a:lnTo>
                  <a:lnTo>
                    <a:pt x="3534156" y="725424"/>
                  </a:lnTo>
                  <a:lnTo>
                    <a:pt x="3590544" y="268224"/>
                  </a:lnTo>
                  <a:lnTo>
                    <a:pt x="3648456" y="166115"/>
                  </a:lnTo>
                  <a:lnTo>
                    <a:pt x="3704844" y="237744"/>
                  </a:lnTo>
                  <a:lnTo>
                    <a:pt x="3761232" y="166115"/>
                  </a:lnTo>
                  <a:lnTo>
                    <a:pt x="3819144" y="158495"/>
                  </a:lnTo>
                  <a:lnTo>
                    <a:pt x="3875532" y="225551"/>
                  </a:lnTo>
                  <a:lnTo>
                    <a:pt x="3933444" y="432815"/>
                  </a:lnTo>
                  <a:lnTo>
                    <a:pt x="3989832" y="464819"/>
                  </a:lnTo>
                  <a:lnTo>
                    <a:pt x="4046220" y="144780"/>
                  </a:lnTo>
                  <a:lnTo>
                    <a:pt x="4104132" y="198119"/>
                  </a:lnTo>
                  <a:lnTo>
                    <a:pt x="4160520" y="473963"/>
                  </a:lnTo>
                  <a:lnTo>
                    <a:pt x="4218432" y="621792"/>
                  </a:lnTo>
                  <a:lnTo>
                    <a:pt x="4274820" y="632460"/>
                  </a:lnTo>
                  <a:lnTo>
                    <a:pt x="4331208" y="452627"/>
                  </a:lnTo>
                  <a:lnTo>
                    <a:pt x="4389120" y="574548"/>
                  </a:lnTo>
                  <a:lnTo>
                    <a:pt x="4445508" y="592836"/>
                  </a:lnTo>
                  <a:lnTo>
                    <a:pt x="4503420" y="644651"/>
                  </a:lnTo>
                  <a:lnTo>
                    <a:pt x="4559808" y="777239"/>
                  </a:lnTo>
                  <a:lnTo>
                    <a:pt x="4616196" y="757427"/>
                  </a:lnTo>
                  <a:lnTo>
                    <a:pt x="4674108" y="917448"/>
                  </a:lnTo>
                  <a:lnTo>
                    <a:pt x="4730496" y="684276"/>
                  </a:lnTo>
                  <a:lnTo>
                    <a:pt x="4788408" y="656844"/>
                  </a:lnTo>
                  <a:lnTo>
                    <a:pt x="4844796" y="717804"/>
                  </a:lnTo>
                  <a:lnTo>
                    <a:pt x="4901184" y="595883"/>
                  </a:lnTo>
                  <a:lnTo>
                    <a:pt x="4959096" y="627888"/>
                  </a:lnTo>
                  <a:lnTo>
                    <a:pt x="5015484" y="603504"/>
                  </a:lnTo>
                  <a:lnTo>
                    <a:pt x="5073396" y="591312"/>
                  </a:lnTo>
                  <a:lnTo>
                    <a:pt x="5129784" y="760476"/>
                  </a:lnTo>
                  <a:lnTo>
                    <a:pt x="5186172" y="787907"/>
                  </a:lnTo>
                  <a:lnTo>
                    <a:pt x="5244084" y="646176"/>
                  </a:lnTo>
                  <a:lnTo>
                    <a:pt x="5300472" y="594360"/>
                  </a:lnTo>
                  <a:lnTo>
                    <a:pt x="5358384" y="573024"/>
                  </a:lnTo>
                  <a:lnTo>
                    <a:pt x="5414772" y="694944"/>
                  </a:lnTo>
                  <a:lnTo>
                    <a:pt x="5471160" y="560832"/>
                  </a:lnTo>
                  <a:lnTo>
                    <a:pt x="5529072" y="382524"/>
                  </a:lnTo>
                  <a:lnTo>
                    <a:pt x="5585460" y="332231"/>
                  </a:lnTo>
                  <a:lnTo>
                    <a:pt x="5641848" y="288036"/>
                  </a:lnTo>
                  <a:lnTo>
                    <a:pt x="5699759" y="288036"/>
                  </a:lnTo>
                  <a:lnTo>
                    <a:pt x="5756148" y="243839"/>
                  </a:lnTo>
                  <a:lnTo>
                    <a:pt x="5814059" y="260604"/>
                  </a:lnTo>
                  <a:lnTo>
                    <a:pt x="5870448" y="339851"/>
                  </a:lnTo>
                  <a:lnTo>
                    <a:pt x="5926835" y="499871"/>
                  </a:lnTo>
                  <a:lnTo>
                    <a:pt x="5984748" y="525780"/>
                  </a:lnTo>
                  <a:lnTo>
                    <a:pt x="6041135" y="504444"/>
                  </a:lnTo>
                  <a:lnTo>
                    <a:pt x="6099048" y="522731"/>
                  </a:lnTo>
                  <a:lnTo>
                    <a:pt x="6155435" y="583692"/>
                  </a:lnTo>
                  <a:lnTo>
                    <a:pt x="6211824" y="624839"/>
                  </a:lnTo>
                  <a:lnTo>
                    <a:pt x="6269735" y="600456"/>
                  </a:lnTo>
                  <a:lnTo>
                    <a:pt x="6326124" y="530351"/>
                  </a:lnTo>
                  <a:lnTo>
                    <a:pt x="6384035" y="670560"/>
                  </a:lnTo>
                  <a:lnTo>
                    <a:pt x="6440424" y="621792"/>
                  </a:lnTo>
                  <a:lnTo>
                    <a:pt x="6496812" y="562356"/>
                  </a:lnTo>
                  <a:lnTo>
                    <a:pt x="6554724" y="635507"/>
                  </a:lnTo>
                  <a:lnTo>
                    <a:pt x="6611112" y="620268"/>
                  </a:lnTo>
                  <a:lnTo>
                    <a:pt x="6669024" y="603504"/>
                  </a:lnTo>
                  <a:lnTo>
                    <a:pt x="6725412" y="542544"/>
                  </a:lnTo>
                  <a:lnTo>
                    <a:pt x="6781800" y="445007"/>
                  </a:lnTo>
                  <a:lnTo>
                    <a:pt x="6839712" y="397763"/>
                  </a:lnTo>
                  <a:lnTo>
                    <a:pt x="6896100" y="0"/>
                  </a:lnTo>
                  <a:lnTo>
                    <a:pt x="6954012" y="353568"/>
                  </a:lnTo>
                  <a:lnTo>
                    <a:pt x="7010400" y="531876"/>
                  </a:lnTo>
                </a:path>
              </a:pathLst>
            </a:custGeom>
            <a:ln w="6096">
              <a:solidFill>
                <a:srgbClr val="80808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912876" y="2523744"/>
              <a:ext cx="7010400" cy="2237740"/>
            </a:xfrm>
            <a:custGeom>
              <a:avLst/>
              <a:gdLst/>
              <a:ahLst/>
              <a:cxnLst/>
              <a:rect l="l" t="t" r="r" b="b"/>
              <a:pathLst>
                <a:path w="7010400" h="2237740">
                  <a:moveTo>
                    <a:pt x="0" y="1260347"/>
                  </a:moveTo>
                  <a:lnTo>
                    <a:pt x="57912" y="1289303"/>
                  </a:lnTo>
                  <a:lnTo>
                    <a:pt x="114300" y="1309115"/>
                  </a:lnTo>
                  <a:lnTo>
                    <a:pt x="172212" y="1363979"/>
                  </a:lnTo>
                  <a:lnTo>
                    <a:pt x="228600" y="1380743"/>
                  </a:lnTo>
                  <a:lnTo>
                    <a:pt x="284988" y="1386839"/>
                  </a:lnTo>
                  <a:lnTo>
                    <a:pt x="342900" y="1335023"/>
                  </a:lnTo>
                  <a:lnTo>
                    <a:pt x="399288" y="1284731"/>
                  </a:lnTo>
                  <a:lnTo>
                    <a:pt x="457200" y="1371599"/>
                  </a:lnTo>
                  <a:lnTo>
                    <a:pt x="513588" y="1318259"/>
                  </a:lnTo>
                  <a:lnTo>
                    <a:pt x="569976" y="1653539"/>
                  </a:lnTo>
                  <a:lnTo>
                    <a:pt x="627888" y="1941575"/>
                  </a:lnTo>
                  <a:lnTo>
                    <a:pt x="684276" y="2161031"/>
                  </a:lnTo>
                  <a:lnTo>
                    <a:pt x="742188" y="2237231"/>
                  </a:lnTo>
                  <a:lnTo>
                    <a:pt x="798576" y="2052827"/>
                  </a:lnTo>
                  <a:lnTo>
                    <a:pt x="854963" y="2153411"/>
                  </a:lnTo>
                  <a:lnTo>
                    <a:pt x="912876" y="2182367"/>
                  </a:lnTo>
                  <a:lnTo>
                    <a:pt x="969263" y="1993391"/>
                  </a:lnTo>
                  <a:lnTo>
                    <a:pt x="1027176" y="1827275"/>
                  </a:lnTo>
                  <a:lnTo>
                    <a:pt x="1083564" y="1824227"/>
                  </a:lnTo>
                  <a:lnTo>
                    <a:pt x="1139952" y="1781555"/>
                  </a:lnTo>
                  <a:lnTo>
                    <a:pt x="1197864" y="1725167"/>
                  </a:lnTo>
                  <a:lnTo>
                    <a:pt x="1254252" y="1746503"/>
                  </a:lnTo>
                  <a:lnTo>
                    <a:pt x="1312164" y="1556003"/>
                  </a:lnTo>
                  <a:lnTo>
                    <a:pt x="1368552" y="1633727"/>
                  </a:lnTo>
                  <a:lnTo>
                    <a:pt x="1424940" y="1691639"/>
                  </a:lnTo>
                  <a:lnTo>
                    <a:pt x="1482852" y="1539239"/>
                  </a:lnTo>
                  <a:lnTo>
                    <a:pt x="1539240" y="1432559"/>
                  </a:lnTo>
                  <a:lnTo>
                    <a:pt x="1597152" y="1354835"/>
                  </a:lnTo>
                  <a:lnTo>
                    <a:pt x="1653540" y="1400555"/>
                  </a:lnTo>
                  <a:lnTo>
                    <a:pt x="1709928" y="1242059"/>
                  </a:lnTo>
                  <a:lnTo>
                    <a:pt x="1767840" y="1389887"/>
                  </a:lnTo>
                  <a:lnTo>
                    <a:pt x="1824228" y="1435607"/>
                  </a:lnTo>
                  <a:lnTo>
                    <a:pt x="1880616" y="1540763"/>
                  </a:lnTo>
                  <a:lnTo>
                    <a:pt x="1938528" y="1456943"/>
                  </a:lnTo>
                  <a:lnTo>
                    <a:pt x="1994916" y="1473707"/>
                  </a:lnTo>
                  <a:lnTo>
                    <a:pt x="2052828" y="1441703"/>
                  </a:lnTo>
                  <a:lnTo>
                    <a:pt x="2109216" y="1266443"/>
                  </a:lnTo>
                  <a:lnTo>
                    <a:pt x="2165604" y="1292351"/>
                  </a:lnTo>
                  <a:lnTo>
                    <a:pt x="2223516" y="1292351"/>
                  </a:lnTo>
                  <a:lnTo>
                    <a:pt x="2279904" y="1338071"/>
                  </a:lnTo>
                  <a:lnTo>
                    <a:pt x="2337816" y="1426463"/>
                  </a:lnTo>
                  <a:lnTo>
                    <a:pt x="2394204" y="1245107"/>
                  </a:lnTo>
                  <a:lnTo>
                    <a:pt x="2450591" y="1321307"/>
                  </a:lnTo>
                  <a:lnTo>
                    <a:pt x="2508504" y="1248155"/>
                  </a:lnTo>
                  <a:lnTo>
                    <a:pt x="2564891" y="1418843"/>
                  </a:lnTo>
                  <a:lnTo>
                    <a:pt x="2622804" y="1289303"/>
                  </a:lnTo>
                  <a:lnTo>
                    <a:pt x="2679191" y="1365503"/>
                  </a:lnTo>
                  <a:lnTo>
                    <a:pt x="2735579" y="1450847"/>
                  </a:lnTo>
                  <a:lnTo>
                    <a:pt x="2793491" y="1435607"/>
                  </a:lnTo>
                  <a:lnTo>
                    <a:pt x="2849879" y="1511807"/>
                  </a:lnTo>
                  <a:lnTo>
                    <a:pt x="2907791" y="1560575"/>
                  </a:lnTo>
                  <a:lnTo>
                    <a:pt x="2964179" y="1354835"/>
                  </a:lnTo>
                  <a:lnTo>
                    <a:pt x="3020568" y="1461515"/>
                  </a:lnTo>
                  <a:lnTo>
                    <a:pt x="3078479" y="1399031"/>
                  </a:lnTo>
                  <a:lnTo>
                    <a:pt x="3134868" y="1557527"/>
                  </a:lnTo>
                  <a:lnTo>
                    <a:pt x="3192779" y="1399031"/>
                  </a:lnTo>
                  <a:lnTo>
                    <a:pt x="3249168" y="1443227"/>
                  </a:lnTo>
                  <a:lnTo>
                    <a:pt x="3305556" y="1229867"/>
                  </a:lnTo>
                  <a:lnTo>
                    <a:pt x="3363468" y="1309115"/>
                  </a:lnTo>
                  <a:lnTo>
                    <a:pt x="3419856" y="1359407"/>
                  </a:lnTo>
                  <a:lnTo>
                    <a:pt x="3477768" y="1392935"/>
                  </a:lnTo>
                  <a:lnTo>
                    <a:pt x="3534156" y="1025651"/>
                  </a:lnTo>
                  <a:lnTo>
                    <a:pt x="3590544" y="275843"/>
                  </a:lnTo>
                  <a:lnTo>
                    <a:pt x="3648456" y="19811"/>
                  </a:lnTo>
                  <a:lnTo>
                    <a:pt x="3704844" y="7619"/>
                  </a:lnTo>
                  <a:lnTo>
                    <a:pt x="3761232" y="6095"/>
                  </a:lnTo>
                  <a:lnTo>
                    <a:pt x="3819144" y="0"/>
                  </a:lnTo>
                  <a:lnTo>
                    <a:pt x="3875532" y="134111"/>
                  </a:lnTo>
                  <a:lnTo>
                    <a:pt x="3933444" y="413003"/>
                  </a:lnTo>
                  <a:lnTo>
                    <a:pt x="3989832" y="316991"/>
                  </a:lnTo>
                  <a:lnTo>
                    <a:pt x="4046220" y="111251"/>
                  </a:lnTo>
                  <a:lnTo>
                    <a:pt x="4104132" y="181355"/>
                  </a:lnTo>
                  <a:lnTo>
                    <a:pt x="4160520" y="545591"/>
                  </a:lnTo>
                  <a:lnTo>
                    <a:pt x="4218432" y="725423"/>
                  </a:lnTo>
                  <a:lnTo>
                    <a:pt x="4274820" y="719327"/>
                  </a:lnTo>
                  <a:lnTo>
                    <a:pt x="4331208" y="736091"/>
                  </a:lnTo>
                  <a:lnTo>
                    <a:pt x="4389120" y="925067"/>
                  </a:lnTo>
                  <a:lnTo>
                    <a:pt x="4445508" y="1082039"/>
                  </a:lnTo>
                  <a:lnTo>
                    <a:pt x="4503420" y="1165859"/>
                  </a:lnTo>
                  <a:lnTo>
                    <a:pt x="4559808" y="1018031"/>
                  </a:lnTo>
                  <a:lnTo>
                    <a:pt x="4616196" y="1144523"/>
                  </a:lnTo>
                  <a:lnTo>
                    <a:pt x="4674108" y="1316735"/>
                  </a:lnTo>
                  <a:lnTo>
                    <a:pt x="4730496" y="1182623"/>
                  </a:lnTo>
                  <a:lnTo>
                    <a:pt x="4788408" y="1200911"/>
                  </a:lnTo>
                  <a:lnTo>
                    <a:pt x="4844796" y="1248155"/>
                  </a:lnTo>
                  <a:lnTo>
                    <a:pt x="4901184" y="1098803"/>
                  </a:lnTo>
                  <a:lnTo>
                    <a:pt x="4959096" y="1130807"/>
                  </a:lnTo>
                  <a:lnTo>
                    <a:pt x="5015484" y="1031747"/>
                  </a:lnTo>
                  <a:lnTo>
                    <a:pt x="5073396" y="1123187"/>
                  </a:lnTo>
                  <a:lnTo>
                    <a:pt x="5129784" y="1295399"/>
                  </a:lnTo>
                  <a:lnTo>
                    <a:pt x="5186172" y="1342643"/>
                  </a:lnTo>
                  <a:lnTo>
                    <a:pt x="5244084" y="1217675"/>
                  </a:lnTo>
                  <a:lnTo>
                    <a:pt x="5300472" y="1123187"/>
                  </a:lnTo>
                  <a:lnTo>
                    <a:pt x="5358384" y="1185671"/>
                  </a:lnTo>
                  <a:lnTo>
                    <a:pt x="5414772" y="1208531"/>
                  </a:lnTo>
                  <a:lnTo>
                    <a:pt x="5471160" y="1088135"/>
                  </a:lnTo>
                  <a:lnTo>
                    <a:pt x="5529072" y="841247"/>
                  </a:lnTo>
                  <a:lnTo>
                    <a:pt x="5585460" y="597407"/>
                  </a:lnTo>
                  <a:lnTo>
                    <a:pt x="5641848" y="541019"/>
                  </a:lnTo>
                  <a:lnTo>
                    <a:pt x="5699759" y="580643"/>
                  </a:lnTo>
                  <a:lnTo>
                    <a:pt x="5756148" y="416051"/>
                  </a:lnTo>
                  <a:lnTo>
                    <a:pt x="5814059" y="321563"/>
                  </a:lnTo>
                  <a:lnTo>
                    <a:pt x="5870448" y="615695"/>
                  </a:lnTo>
                  <a:lnTo>
                    <a:pt x="5926835" y="864107"/>
                  </a:lnTo>
                  <a:lnTo>
                    <a:pt x="5984748" y="862583"/>
                  </a:lnTo>
                  <a:lnTo>
                    <a:pt x="6041135" y="960119"/>
                  </a:lnTo>
                  <a:lnTo>
                    <a:pt x="6099048" y="1101851"/>
                  </a:lnTo>
                  <a:lnTo>
                    <a:pt x="6155435" y="1219199"/>
                  </a:lnTo>
                  <a:lnTo>
                    <a:pt x="6211824" y="1272539"/>
                  </a:lnTo>
                  <a:lnTo>
                    <a:pt x="6269735" y="1226819"/>
                  </a:lnTo>
                  <a:lnTo>
                    <a:pt x="6326124" y="1063752"/>
                  </a:lnTo>
                  <a:lnTo>
                    <a:pt x="6384035" y="1249679"/>
                  </a:lnTo>
                  <a:lnTo>
                    <a:pt x="6440424" y="1124711"/>
                  </a:lnTo>
                  <a:lnTo>
                    <a:pt x="6496812" y="1146047"/>
                  </a:lnTo>
                  <a:lnTo>
                    <a:pt x="6554724" y="1306067"/>
                  </a:lnTo>
                  <a:lnTo>
                    <a:pt x="6611112" y="1240535"/>
                  </a:lnTo>
                  <a:lnTo>
                    <a:pt x="6669024" y="1194815"/>
                  </a:lnTo>
                  <a:lnTo>
                    <a:pt x="6725412" y="1176527"/>
                  </a:lnTo>
                  <a:lnTo>
                    <a:pt x="6781800" y="1059179"/>
                  </a:lnTo>
                  <a:lnTo>
                    <a:pt x="6839712" y="897635"/>
                  </a:lnTo>
                  <a:lnTo>
                    <a:pt x="6896100" y="242315"/>
                  </a:lnTo>
                  <a:lnTo>
                    <a:pt x="6954012" y="742188"/>
                  </a:lnTo>
                  <a:lnTo>
                    <a:pt x="7010400" y="1118615"/>
                  </a:lnTo>
                </a:path>
              </a:pathLst>
            </a:custGeom>
            <a:ln w="3175">
              <a:solidFill>
                <a:srgbClr val="80808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1671" y="5479796"/>
            <a:ext cx="8794750" cy="1347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67995">
              <a:spcBef>
                <a:spcPts val="10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OECD,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Haftalık Büyüme Göstergesi,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makine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öğrenmesi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Google eğilim verilerini kullanarak ekonomik faaliyetin gerçek zamanlı,  yüksek frekanslı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ölçümüdür.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Tüketim,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işgücü piyasaları,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konut, ticaret,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endüstriyel faaliyetler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ekonomik belirsizlikle ilgili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arama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davranışı hakkındaki bilgileri bir araya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toplar.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G20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ülkelerini kapsayan 46 ülke için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üretilmekte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yayınlanmaktadır.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7042" y="4542282"/>
            <a:ext cx="245745" cy="83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-5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0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0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2678" y="3917442"/>
            <a:ext cx="110489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0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7639" y="2354707"/>
            <a:ext cx="196215" cy="1458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01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0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0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0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1601" y="4430395"/>
            <a:ext cx="80467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53745" algn="l"/>
                <a:tab pos="1493520" algn="l"/>
                <a:tab pos="3726179" algn="l"/>
                <a:tab pos="4465955" algn="l"/>
                <a:tab pos="6696709" algn="l"/>
                <a:tab pos="7438390" algn="l"/>
              </a:tabLst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1/1/2020	4/1/2020	7/1/2020 </a:t>
            </a:r>
            <a:r>
              <a:rPr sz="1200" spc="2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10/1/2020 </a:t>
            </a:r>
            <a:r>
              <a:rPr sz="1200" spc="2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1/1/2021	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4/1/2021	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7/1/2021 </a:t>
            </a:r>
            <a:r>
              <a:rPr sz="1200" spc="2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10/1/2021 </a:t>
            </a:r>
            <a:r>
              <a:rPr sz="1200" spc="2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1/1/2022	4/1/2022	7/1/2022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91093" y="3768090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5" dirty="0">
                <a:solidFill>
                  <a:srgbClr val="A30000"/>
                </a:solidFill>
                <a:latin typeface="Tahoma"/>
                <a:cs typeface="Tahoma"/>
              </a:rPr>
              <a:t>7</a:t>
            </a:r>
            <a:r>
              <a:rPr sz="1200" b="1" dirty="0">
                <a:solidFill>
                  <a:srgbClr val="A30000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011174" y="2572511"/>
            <a:ext cx="281305" cy="295910"/>
            <a:chOff x="1011174" y="2572511"/>
            <a:chExt cx="281305" cy="295910"/>
          </a:xfrm>
        </p:grpSpPr>
        <p:sp>
          <p:nvSpPr>
            <p:cNvPr id="27" name="object 27"/>
            <p:cNvSpPr/>
            <p:nvPr/>
          </p:nvSpPr>
          <p:spPr>
            <a:xfrm>
              <a:off x="1011174" y="2615945"/>
              <a:ext cx="281305" cy="0"/>
            </a:xfrm>
            <a:custGeom>
              <a:avLst/>
              <a:gdLst/>
              <a:ahLst/>
              <a:cxnLst/>
              <a:rect l="l" t="t" r="r" b="b"/>
              <a:pathLst>
                <a:path w="281305">
                  <a:moveTo>
                    <a:pt x="0" y="0"/>
                  </a:moveTo>
                  <a:lnTo>
                    <a:pt x="281050" y="0"/>
                  </a:lnTo>
                </a:path>
              </a:pathLst>
            </a:custGeom>
            <a:ln w="19812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020318" y="2849117"/>
              <a:ext cx="262255" cy="0"/>
            </a:xfrm>
            <a:custGeom>
              <a:avLst/>
              <a:gdLst/>
              <a:ahLst/>
              <a:cxnLst/>
              <a:rect l="l" t="t" r="r" b="b"/>
              <a:pathLst>
                <a:path w="262255">
                  <a:moveTo>
                    <a:pt x="0" y="0"/>
                  </a:moveTo>
                  <a:lnTo>
                    <a:pt x="262000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1106424" y="2572511"/>
              <a:ext cx="85343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338452" y="2463950"/>
            <a:ext cx="2403475" cy="4914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GSYİH büyüme</a:t>
            </a:r>
            <a:r>
              <a:rPr sz="1200" spc="-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Haftalık Büyüme</a:t>
            </a:r>
            <a:r>
              <a:rPr sz="1200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Göstergesi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2756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38883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4527" y="2750820"/>
            <a:ext cx="3389629" cy="2914015"/>
            <a:chOff x="414527" y="2750820"/>
            <a:chExt cx="3389629" cy="2914015"/>
          </a:xfrm>
        </p:grpSpPr>
        <p:sp>
          <p:nvSpPr>
            <p:cNvPr id="4" name="object 4"/>
            <p:cNvSpPr/>
            <p:nvPr/>
          </p:nvSpPr>
          <p:spPr>
            <a:xfrm>
              <a:off x="414527" y="2755392"/>
              <a:ext cx="3197860" cy="2905125"/>
            </a:xfrm>
            <a:custGeom>
              <a:avLst/>
              <a:gdLst/>
              <a:ahLst/>
              <a:cxnLst/>
              <a:rect l="l" t="t" r="r" b="b"/>
              <a:pathLst>
                <a:path w="3197860" h="2905125">
                  <a:moveTo>
                    <a:pt x="50292" y="2904744"/>
                  </a:moveTo>
                  <a:lnTo>
                    <a:pt x="50292" y="0"/>
                  </a:lnTo>
                </a:path>
                <a:path w="3197860" h="2905125">
                  <a:moveTo>
                    <a:pt x="0" y="2904744"/>
                  </a:moveTo>
                  <a:lnTo>
                    <a:pt x="50292" y="2904744"/>
                  </a:lnTo>
                </a:path>
                <a:path w="3197860" h="2905125">
                  <a:moveTo>
                    <a:pt x="0" y="2613660"/>
                  </a:moveTo>
                  <a:lnTo>
                    <a:pt x="50292" y="2613660"/>
                  </a:lnTo>
                </a:path>
                <a:path w="3197860" h="2905125">
                  <a:moveTo>
                    <a:pt x="0" y="2324100"/>
                  </a:moveTo>
                  <a:lnTo>
                    <a:pt x="50292" y="2324100"/>
                  </a:lnTo>
                </a:path>
                <a:path w="3197860" h="2905125">
                  <a:moveTo>
                    <a:pt x="0" y="2033016"/>
                  </a:moveTo>
                  <a:lnTo>
                    <a:pt x="50292" y="2033016"/>
                  </a:lnTo>
                </a:path>
                <a:path w="3197860" h="2905125">
                  <a:moveTo>
                    <a:pt x="0" y="1741932"/>
                  </a:moveTo>
                  <a:lnTo>
                    <a:pt x="50292" y="1741932"/>
                  </a:lnTo>
                </a:path>
                <a:path w="3197860" h="2905125">
                  <a:moveTo>
                    <a:pt x="0" y="1452372"/>
                  </a:moveTo>
                  <a:lnTo>
                    <a:pt x="50292" y="1452372"/>
                  </a:lnTo>
                </a:path>
                <a:path w="3197860" h="2905125">
                  <a:moveTo>
                    <a:pt x="0" y="1161288"/>
                  </a:moveTo>
                  <a:lnTo>
                    <a:pt x="50292" y="1161288"/>
                  </a:lnTo>
                </a:path>
                <a:path w="3197860" h="2905125">
                  <a:moveTo>
                    <a:pt x="0" y="871728"/>
                  </a:moveTo>
                  <a:lnTo>
                    <a:pt x="50292" y="871728"/>
                  </a:lnTo>
                </a:path>
                <a:path w="3197860" h="2905125">
                  <a:moveTo>
                    <a:pt x="0" y="580644"/>
                  </a:moveTo>
                  <a:lnTo>
                    <a:pt x="50292" y="580644"/>
                  </a:lnTo>
                </a:path>
                <a:path w="3197860" h="2905125">
                  <a:moveTo>
                    <a:pt x="0" y="291084"/>
                  </a:moveTo>
                  <a:lnTo>
                    <a:pt x="50292" y="291084"/>
                  </a:lnTo>
                </a:path>
                <a:path w="3197860" h="2905125">
                  <a:moveTo>
                    <a:pt x="0" y="0"/>
                  </a:moveTo>
                  <a:lnTo>
                    <a:pt x="50292" y="0"/>
                  </a:lnTo>
                </a:path>
                <a:path w="3197860" h="2905125">
                  <a:moveTo>
                    <a:pt x="50292" y="2904744"/>
                  </a:moveTo>
                  <a:lnTo>
                    <a:pt x="3197352" y="29047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65581" y="2871978"/>
              <a:ext cx="3145790" cy="2672080"/>
            </a:xfrm>
            <a:custGeom>
              <a:avLst/>
              <a:gdLst/>
              <a:ahLst/>
              <a:cxnLst/>
              <a:rect l="l" t="t" r="r" b="b"/>
              <a:pathLst>
                <a:path w="3145790" h="2672079">
                  <a:moveTo>
                    <a:pt x="0" y="192024"/>
                  </a:moveTo>
                  <a:lnTo>
                    <a:pt x="111252" y="243839"/>
                  </a:lnTo>
                  <a:lnTo>
                    <a:pt x="224028" y="470916"/>
                  </a:lnTo>
                  <a:lnTo>
                    <a:pt x="336804" y="2671572"/>
                  </a:lnTo>
                  <a:lnTo>
                    <a:pt x="449580" y="2043684"/>
                  </a:lnTo>
                  <a:lnTo>
                    <a:pt x="560832" y="1301496"/>
                  </a:lnTo>
                  <a:lnTo>
                    <a:pt x="673608" y="754380"/>
                  </a:lnTo>
                  <a:lnTo>
                    <a:pt x="786384" y="615696"/>
                  </a:lnTo>
                  <a:lnTo>
                    <a:pt x="899160" y="499872"/>
                  </a:lnTo>
                  <a:lnTo>
                    <a:pt x="1010412" y="324612"/>
                  </a:lnTo>
                  <a:lnTo>
                    <a:pt x="1123188" y="400812"/>
                  </a:lnTo>
                  <a:lnTo>
                    <a:pt x="1235964" y="470916"/>
                  </a:lnTo>
                  <a:lnTo>
                    <a:pt x="1348740" y="377951"/>
                  </a:lnTo>
                  <a:lnTo>
                    <a:pt x="1459992" y="406908"/>
                  </a:lnTo>
                  <a:lnTo>
                    <a:pt x="1572768" y="220980"/>
                  </a:lnTo>
                  <a:lnTo>
                    <a:pt x="1685544" y="516636"/>
                  </a:lnTo>
                  <a:lnTo>
                    <a:pt x="1796795" y="592836"/>
                  </a:lnTo>
                  <a:lnTo>
                    <a:pt x="1909572" y="278892"/>
                  </a:lnTo>
                  <a:lnTo>
                    <a:pt x="2022348" y="138684"/>
                  </a:lnTo>
                  <a:lnTo>
                    <a:pt x="2135124" y="92963"/>
                  </a:lnTo>
                  <a:lnTo>
                    <a:pt x="2246376" y="0"/>
                  </a:lnTo>
                  <a:lnTo>
                    <a:pt x="2359152" y="57912"/>
                  </a:lnTo>
                  <a:lnTo>
                    <a:pt x="2471928" y="173736"/>
                  </a:lnTo>
                  <a:lnTo>
                    <a:pt x="2584704" y="278892"/>
                  </a:lnTo>
                  <a:lnTo>
                    <a:pt x="2695956" y="128016"/>
                  </a:lnTo>
                  <a:lnTo>
                    <a:pt x="2808732" y="278892"/>
                  </a:lnTo>
                  <a:lnTo>
                    <a:pt x="2921508" y="423672"/>
                  </a:lnTo>
                  <a:lnTo>
                    <a:pt x="3034284" y="481584"/>
                  </a:lnTo>
                  <a:lnTo>
                    <a:pt x="3145535" y="36576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64819" y="3046476"/>
              <a:ext cx="2956560" cy="0"/>
            </a:xfrm>
            <a:custGeom>
              <a:avLst/>
              <a:gdLst/>
              <a:ahLst/>
              <a:cxnLst/>
              <a:rect l="l" t="t" r="r" b="b"/>
              <a:pathLst>
                <a:path w="2956560">
                  <a:moveTo>
                    <a:pt x="0" y="0"/>
                  </a:moveTo>
                  <a:lnTo>
                    <a:pt x="2956560" y="0"/>
                  </a:lnTo>
                </a:path>
              </a:pathLst>
            </a:custGeom>
            <a:ln w="6096">
              <a:solidFill>
                <a:srgbClr val="A3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421379" y="3000756"/>
              <a:ext cx="382905" cy="182880"/>
            </a:xfrm>
            <a:custGeom>
              <a:avLst/>
              <a:gdLst/>
              <a:ahLst/>
              <a:cxnLst/>
              <a:rect l="l" t="t" r="r" b="b"/>
              <a:pathLst>
                <a:path w="382904" h="182880">
                  <a:moveTo>
                    <a:pt x="382524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382524" y="182879"/>
                  </a:lnTo>
                  <a:lnTo>
                    <a:pt x="382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0147" y="2536189"/>
            <a:ext cx="276860" cy="322072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>
              <a:spcBef>
                <a:spcPts val="9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0300" y="5699556"/>
            <a:ext cx="335661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31285" y="2986532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96,7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739" y="6649313"/>
            <a:ext cx="25615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8072" y="763346"/>
            <a:ext cx="81534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Ekonomik Güven Endeksi Mayıs ayında yükselmiş ancak, </a:t>
            </a:r>
            <a:r>
              <a:rPr dirty="0"/>
              <a:t>100</a:t>
            </a:r>
            <a:r>
              <a:rPr spc="40" dirty="0"/>
              <a:t> </a:t>
            </a:r>
            <a:r>
              <a:rPr spc="-5" dirty="0"/>
              <a:t>değerinin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altındaki karamsar görünüm</a:t>
            </a:r>
            <a:r>
              <a:rPr spc="-35" dirty="0"/>
              <a:t> </a:t>
            </a:r>
            <a:r>
              <a:rPr spc="-5" dirty="0"/>
              <a:t>korunmuştur.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072" y="1312545"/>
            <a:ext cx="8750935" cy="72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Hizmet ve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perakende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ticaret sektörü güven endekslerindeki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artışlar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belirleyici</a:t>
            </a:r>
            <a:r>
              <a:rPr spc="13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30" dirty="0">
                <a:solidFill>
                  <a:srgbClr val="1F308D"/>
                </a:solidFill>
                <a:latin typeface="Tahoma"/>
                <a:cs typeface="Tahoma"/>
              </a:rPr>
              <a:t>olmuştur.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24535">
              <a:spcBef>
                <a:spcPts val="1460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Ekonomik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Güven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Endeksi 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etkilerinden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arındırılmış) Ocak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2020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4463" y="2484501"/>
            <a:ext cx="19939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Ekonomik Güven</a:t>
            </a:r>
            <a:r>
              <a:rPr sz="14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70321" y="2468372"/>
            <a:ext cx="31438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Sektörel Güven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Endeksleri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(Mayıs</a:t>
            </a:r>
            <a:r>
              <a:rPr sz="1400" spc="-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2022)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327647" y="2875597"/>
            <a:ext cx="2329180" cy="3217545"/>
            <a:chOff x="6327647" y="2875597"/>
            <a:chExt cx="2329180" cy="3217545"/>
          </a:xfrm>
        </p:grpSpPr>
        <p:sp>
          <p:nvSpPr>
            <p:cNvPr id="17" name="object 17"/>
            <p:cNvSpPr/>
            <p:nvPr/>
          </p:nvSpPr>
          <p:spPr>
            <a:xfrm>
              <a:off x="7213091" y="2945892"/>
              <a:ext cx="147955" cy="163195"/>
            </a:xfrm>
            <a:custGeom>
              <a:avLst/>
              <a:gdLst/>
              <a:ahLst/>
              <a:cxnLst/>
              <a:rect l="l" t="t" r="r" b="b"/>
              <a:pathLst>
                <a:path w="147954" h="163194">
                  <a:moveTo>
                    <a:pt x="147827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47827" y="163068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7213091" y="3108960"/>
              <a:ext cx="297180" cy="163195"/>
            </a:xfrm>
            <a:custGeom>
              <a:avLst/>
              <a:gdLst/>
              <a:ahLst/>
              <a:cxnLst/>
              <a:rect l="l" t="t" r="r" b="b"/>
              <a:pathLst>
                <a:path w="297179" h="163195">
                  <a:moveTo>
                    <a:pt x="297179" y="0"/>
                  </a:moveTo>
                  <a:lnTo>
                    <a:pt x="0" y="0"/>
                  </a:lnTo>
                  <a:lnTo>
                    <a:pt x="0" y="163067"/>
                  </a:lnTo>
                  <a:lnTo>
                    <a:pt x="297179" y="163067"/>
                  </a:lnTo>
                  <a:lnTo>
                    <a:pt x="2971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7213091" y="3861816"/>
              <a:ext cx="27940" cy="163195"/>
            </a:xfrm>
            <a:custGeom>
              <a:avLst/>
              <a:gdLst/>
              <a:ahLst/>
              <a:cxnLst/>
              <a:rect l="l" t="t" r="r" b="b"/>
              <a:pathLst>
                <a:path w="27940" h="163195">
                  <a:moveTo>
                    <a:pt x="27431" y="0"/>
                  </a:moveTo>
                  <a:lnTo>
                    <a:pt x="0" y="0"/>
                  </a:lnTo>
                  <a:lnTo>
                    <a:pt x="0" y="163067"/>
                  </a:lnTo>
                  <a:lnTo>
                    <a:pt x="27431" y="163067"/>
                  </a:lnTo>
                  <a:lnTo>
                    <a:pt x="2743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327647" y="4024884"/>
              <a:ext cx="885825" cy="165100"/>
            </a:xfrm>
            <a:custGeom>
              <a:avLst/>
              <a:gdLst/>
              <a:ahLst/>
              <a:cxnLst/>
              <a:rect l="l" t="t" r="r" b="b"/>
              <a:pathLst>
                <a:path w="885825" h="165100">
                  <a:moveTo>
                    <a:pt x="885444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885444" y="164592"/>
                  </a:lnTo>
                  <a:lnTo>
                    <a:pt x="88544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7170419" y="4320540"/>
              <a:ext cx="43180" cy="163195"/>
            </a:xfrm>
            <a:custGeom>
              <a:avLst/>
              <a:gdLst/>
              <a:ahLst/>
              <a:cxnLst/>
              <a:rect l="l" t="t" r="r" b="b"/>
              <a:pathLst>
                <a:path w="43179" h="163195">
                  <a:moveTo>
                    <a:pt x="42672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42672" y="16306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205471" y="4483608"/>
              <a:ext cx="7620" cy="165100"/>
            </a:xfrm>
            <a:custGeom>
              <a:avLst/>
              <a:gdLst/>
              <a:ahLst/>
              <a:cxnLst/>
              <a:rect l="l" t="t" r="r" b="b"/>
              <a:pathLst>
                <a:path w="7620" h="165100">
                  <a:moveTo>
                    <a:pt x="7620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7620" y="164592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213091" y="4779264"/>
              <a:ext cx="431800" cy="163195"/>
            </a:xfrm>
            <a:custGeom>
              <a:avLst/>
              <a:gdLst/>
              <a:ahLst/>
              <a:cxnLst/>
              <a:rect l="l" t="t" r="r" b="b"/>
              <a:pathLst>
                <a:path w="431800" h="163195">
                  <a:moveTo>
                    <a:pt x="431291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431291" y="163068"/>
                  </a:lnTo>
                  <a:lnTo>
                    <a:pt x="4312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213091" y="4942332"/>
              <a:ext cx="1344295" cy="163195"/>
            </a:xfrm>
            <a:custGeom>
              <a:avLst/>
              <a:gdLst/>
              <a:ahLst/>
              <a:cxnLst/>
              <a:rect l="l" t="t" r="r" b="b"/>
              <a:pathLst>
                <a:path w="1344295" h="163195">
                  <a:moveTo>
                    <a:pt x="1344167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344167" y="163068"/>
                  </a:lnTo>
                  <a:lnTo>
                    <a:pt x="134416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7213091" y="5236464"/>
              <a:ext cx="120650" cy="165100"/>
            </a:xfrm>
            <a:custGeom>
              <a:avLst/>
              <a:gdLst/>
              <a:ahLst/>
              <a:cxnLst/>
              <a:rect l="l" t="t" r="r" b="b"/>
              <a:pathLst>
                <a:path w="120650" h="165100">
                  <a:moveTo>
                    <a:pt x="120396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20396" y="164592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213091" y="5401055"/>
              <a:ext cx="1443355" cy="163195"/>
            </a:xfrm>
            <a:custGeom>
              <a:avLst/>
              <a:gdLst/>
              <a:ahLst/>
              <a:cxnLst/>
              <a:rect l="l" t="t" r="r" b="b"/>
              <a:pathLst>
                <a:path w="1443354" h="163195">
                  <a:moveTo>
                    <a:pt x="1443227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443227" y="163068"/>
                  </a:lnTo>
                  <a:lnTo>
                    <a:pt x="144322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7056119" y="5695188"/>
              <a:ext cx="157480" cy="163195"/>
            </a:xfrm>
            <a:custGeom>
              <a:avLst/>
              <a:gdLst/>
              <a:ahLst/>
              <a:cxnLst/>
              <a:rect l="l" t="t" r="r" b="b"/>
              <a:pathLst>
                <a:path w="157479" h="163195">
                  <a:moveTo>
                    <a:pt x="156972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56972" y="163068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7213091" y="5858255"/>
              <a:ext cx="182880" cy="165100"/>
            </a:xfrm>
            <a:custGeom>
              <a:avLst/>
              <a:gdLst/>
              <a:ahLst/>
              <a:cxnLst/>
              <a:rect l="l" t="t" r="r" b="b"/>
              <a:pathLst>
                <a:path w="182879" h="165100">
                  <a:moveTo>
                    <a:pt x="182879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82879" y="164592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213091" y="2880360"/>
              <a:ext cx="0" cy="3208020"/>
            </a:xfrm>
            <a:custGeom>
              <a:avLst/>
              <a:gdLst/>
              <a:ahLst/>
              <a:cxnLst/>
              <a:rect l="l" t="t" r="r" b="b"/>
              <a:pathLst>
                <a:path h="3208020">
                  <a:moveTo>
                    <a:pt x="0" y="0"/>
                  </a:moveTo>
                  <a:lnTo>
                    <a:pt x="0" y="32080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362194" y="5751372"/>
            <a:ext cx="442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şaat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109084" y="3004184"/>
            <a:ext cx="1695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Ekonomik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güven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09413" y="3920490"/>
            <a:ext cx="546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68667" y="5211571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397242" y="2920110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03038" y="4379214"/>
            <a:ext cx="753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Reel</a:t>
            </a:r>
            <a:r>
              <a:rPr sz="12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kesim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546593" y="308381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553839" y="5296611"/>
            <a:ext cx="12026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Perakende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ticaret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733793" y="5670296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66435" y="4838192"/>
            <a:ext cx="490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594597" y="4917694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19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276592" y="383628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19342" y="3999992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48093" y="4295394"/>
            <a:ext cx="323215" cy="372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65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-0,6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7625">
              <a:lnSpc>
                <a:spcPts val="136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679817" y="475411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693022" y="5374894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32293" y="5833973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294376" y="6153911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294376" y="6387084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547740" y="6081776"/>
            <a:ext cx="120078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Aylık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Yıllık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621273" y="3445002"/>
            <a:ext cx="3118485" cy="1270"/>
          </a:xfrm>
          <a:custGeom>
            <a:avLst/>
            <a:gdLst/>
            <a:ahLst/>
            <a:cxnLst/>
            <a:rect l="l" t="t" r="r" b="b"/>
            <a:pathLst>
              <a:path w="3118484" h="1270">
                <a:moveTo>
                  <a:pt x="3117977" y="1015"/>
                </a:moveTo>
                <a:lnTo>
                  <a:pt x="0" y="0"/>
                </a:lnTo>
              </a:path>
            </a:pathLst>
          </a:custGeom>
          <a:ln w="19812">
            <a:solidFill>
              <a:srgbClr val="585858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996690" y="2728722"/>
            <a:ext cx="10160" cy="2959735"/>
          </a:xfrm>
          <a:custGeom>
            <a:avLst/>
            <a:gdLst/>
            <a:ahLst/>
            <a:cxnLst/>
            <a:rect l="l" t="t" r="r" b="b"/>
            <a:pathLst>
              <a:path w="10160" h="2959735">
                <a:moveTo>
                  <a:pt x="0" y="0"/>
                </a:moveTo>
                <a:lnTo>
                  <a:pt x="9651" y="2959608"/>
                </a:lnTo>
              </a:path>
            </a:pathLst>
          </a:custGeom>
          <a:ln w="19812">
            <a:solidFill>
              <a:srgbClr val="40404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67680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66497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Dış </a:t>
            </a:r>
            <a:r>
              <a:rPr sz="3200" dirty="0"/>
              <a:t>Ticaret ve </a:t>
            </a:r>
            <a:r>
              <a:rPr sz="3200" spc="-5" dirty="0"/>
              <a:t>Ödemeler</a:t>
            </a:r>
            <a:r>
              <a:rPr sz="3200" spc="-125" dirty="0"/>
              <a:t> </a:t>
            </a:r>
            <a:r>
              <a:rPr sz="3200" dirty="0"/>
              <a:t>Dengesi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15737"/>
            <a:ext cx="5250815" cy="354901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Dış ticaret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İhracat ve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ithalat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Karşılama</a:t>
            </a:r>
            <a:r>
              <a:rPr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Turizm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Cari denge ve</a:t>
            </a:r>
            <a:r>
              <a:rPr sz="20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finansmanı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işlemler</a:t>
            </a:r>
            <a:r>
              <a:rPr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dengesi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ve finansman</a:t>
            </a:r>
            <a:r>
              <a:rPr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kalemleri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1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Bankası</a:t>
            </a:r>
            <a:r>
              <a:rPr sz="20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rezervleri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15708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892" y="729234"/>
            <a:ext cx="8105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Yılın ilk çeyreğinde dış ticaret açığı </a:t>
            </a:r>
            <a:r>
              <a:rPr dirty="0"/>
              <a:t>bir </a:t>
            </a:r>
            <a:r>
              <a:rPr spc="-5" dirty="0"/>
              <a:t>önceki yılın </a:t>
            </a:r>
            <a:r>
              <a:rPr dirty="0"/>
              <a:t>aynı </a:t>
            </a:r>
            <a:r>
              <a:rPr spc="-5" dirty="0"/>
              <a:t>dönemine göre</a:t>
            </a:r>
          </a:p>
          <a:p>
            <a:pPr marL="12700">
              <a:lnSpc>
                <a:spcPct val="100000"/>
              </a:lnSpc>
            </a:pPr>
            <a:r>
              <a:rPr dirty="0"/>
              <a:t>%136,6</a:t>
            </a:r>
            <a:r>
              <a:rPr spc="-10" dirty="0"/>
              <a:t> </a:t>
            </a:r>
            <a:r>
              <a:rPr spc="-5" dirty="0"/>
              <a:t>artmıştır.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9737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892" y="1277569"/>
            <a:ext cx="8874760" cy="9188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Bu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dönemde ihracat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%20,6, ithalat %41,8 artmış, dış ticaret açığı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da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26,1 milyar</a:t>
            </a:r>
            <a:r>
              <a:rPr spc="229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dolara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yükselmiştir.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R="34925" algn="ctr">
              <a:spcBef>
                <a:spcPts val="78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İhracat, ithalat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dış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ticaret dengesi (milyar dolar)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Mart</a:t>
            </a:r>
            <a:r>
              <a:rPr sz="160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53021" y="2863595"/>
            <a:ext cx="7757795" cy="2527300"/>
            <a:chOff x="553021" y="2863595"/>
            <a:chExt cx="7757795" cy="2527300"/>
          </a:xfrm>
        </p:grpSpPr>
        <p:sp>
          <p:nvSpPr>
            <p:cNvPr id="6" name="object 6"/>
            <p:cNvSpPr/>
            <p:nvPr/>
          </p:nvSpPr>
          <p:spPr>
            <a:xfrm>
              <a:off x="665988" y="4547615"/>
              <a:ext cx="7576184" cy="568960"/>
            </a:xfrm>
            <a:custGeom>
              <a:avLst/>
              <a:gdLst/>
              <a:ahLst/>
              <a:cxnLst/>
              <a:rect l="l" t="t" r="r" b="b"/>
              <a:pathLst>
                <a:path w="7576184" h="568960">
                  <a:moveTo>
                    <a:pt x="158496" y="0"/>
                  </a:moveTo>
                  <a:lnTo>
                    <a:pt x="0" y="0"/>
                  </a:lnTo>
                  <a:lnTo>
                    <a:pt x="0" y="249936"/>
                  </a:lnTo>
                  <a:lnTo>
                    <a:pt x="158496" y="249936"/>
                  </a:lnTo>
                  <a:lnTo>
                    <a:pt x="158496" y="0"/>
                  </a:lnTo>
                  <a:close/>
                </a:path>
                <a:path w="7576184" h="568960">
                  <a:moveTo>
                    <a:pt x="445008" y="0"/>
                  </a:moveTo>
                  <a:lnTo>
                    <a:pt x="286512" y="0"/>
                  </a:lnTo>
                  <a:lnTo>
                    <a:pt x="286512" y="172212"/>
                  </a:lnTo>
                  <a:lnTo>
                    <a:pt x="445008" y="172212"/>
                  </a:lnTo>
                  <a:lnTo>
                    <a:pt x="445008" y="0"/>
                  </a:lnTo>
                  <a:close/>
                </a:path>
                <a:path w="7576184" h="568960">
                  <a:moveTo>
                    <a:pt x="729996" y="0"/>
                  </a:moveTo>
                  <a:lnTo>
                    <a:pt x="571500" y="0"/>
                  </a:lnTo>
                  <a:lnTo>
                    <a:pt x="571500" y="300228"/>
                  </a:lnTo>
                  <a:lnTo>
                    <a:pt x="729996" y="300228"/>
                  </a:lnTo>
                  <a:lnTo>
                    <a:pt x="729996" y="0"/>
                  </a:lnTo>
                  <a:close/>
                </a:path>
                <a:path w="7576184" h="568960">
                  <a:moveTo>
                    <a:pt x="1014984" y="0"/>
                  </a:moveTo>
                  <a:lnTo>
                    <a:pt x="856488" y="0"/>
                  </a:lnTo>
                  <a:lnTo>
                    <a:pt x="856488" y="256032"/>
                  </a:lnTo>
                  <a:lnTo>
                    <a:pt x="1014984" y="256032"/>
                  </a:lnTo>
                  <a:lnTo>
                    <a:pt x="1014984" y="0"/>
                  </a:lnTo>
                  <a:close/>
                </a:path>
                <a:path w="7576184" h="568960">
                  <a:moveTo>
                    <a:pt x="1299972" y="0"/>
                  </a:moveTo>
                  <a:lnTo>
                    <a:pt x="1141476" y="0"/>
                  </a:lnTo>
                  <a:lnTo>
                    <a:pt x="1141476" y="204216"/>
                  </a:lnTo>
                  <a:lnTo>
                    <a:pt x="1299972" y="204216"/>
                  </a:lnTo>
                  <a:lnTo>
                    <a:pt x="1299972" y="0"/>
                  </a:lnTo>
                  <a:close/>
                </a:path>
                <a:path w="7576184" h="568960">
                  <a:moveTo>
                    <a:pt x="1584960" y="0"/>
                  </a:moveTo>
                  <a:lnTo>
                    <a:pt x="1426464" y="0"/>
                  </a:lnTo>
                  <a:lnTo>
                    <a:pt x="1426464" y="160020"/>
                  </a:lnTo>
                  <a:lnTo>
                    <a:pt x="1584960" y="160020"/>
                  </a:lnTo>
                  <a:lnTo>
                    <a:pt x="1584960" y="0"/>
                  </a:lnTo>
                  <a:close/>
                </a:path>
                <a:path w="7576184" h="568960">
                  <a:moveTo>
                    <a:pt x="1871472" y="0"/>
                  </a:moveTo>
                  <a:lnTo>
                    <a:pt x="1712976" y="0"/>
                  </a:lnTo>
                  <a:lnTo>
                    <a:pt x="1712976" y="160020"/>
                  </a:lnTo>
                  <a:lnTo>
                    <a:pt x="1871472" y="160020"/>
                  </a:lnTo>
                  <a:lnTo>
                    <a:pt x="1871472" y="0"/>
                  </a:lnTo>
                  <a:close/>
                </a:path>
                <a:path w="7576184" h="568960">
                  <a:moveTo>
                    <a:pt x="2156460" y="0"/>
                  </a:moveTo>
                  <a:lnTo>
                    <a:pt x="1997964" y="0"/>
                  </a:lnTo>
                  <a:lnTo>
                    <a:pt x="1997964" y="358140"/>
                  </a:lnTo>
                  <a:lnTo>
                    <a:pt x="2156460" y="358140"/>
                  </a:lnTo>
                  <a:lnTo>
                    <a:pt x="2156460" y="0"/>
                  </a:lnTo>
                  <a:close/>
                </a:path>
                <a:path w="7576184" h="568960">
                  <a:moveTo>
                    <a:pt x="2441448" y="0"/>
                  </a:moveTo>
                  <a:lnTo>
                    <a:pt x="2282952" y="0"/>
                  </a:lnTo>
                  <a:lnTo>
                    <a:pt x="2282952" y="269748"/>
                  </a:lnTo>
                  <a:lnTo>
                    <a:pt x="2441448" y="269748"/>
                  </a:lnTo>
                  <a:lnTo>
                    <a:pt x="2441448" y="0"/>
                  </a:lnTo>
                  <a:close/>
                </a:path>
                <a:path w="7576184" h="568960">
                  <a:moveTo>
                    <a:pt x="2726436" y="0"/>
                  </a:moveTo>
                  <a:lnTo>
                    <a:pt x="2567940" y="0"/>
                  </a:lnTo>
                  <a:lnTo>
                    <a:pt x="2567940" y="140208"/>
                  </a:lnTo>
                  <a:lnTo>
                    <a:pt x="2726436" y="140208"/>
                  </a:lnTo>
                  <a:lnTo>
                    <a:pt x="2726436" y="0"/>
                  </a:lnTo>
                  <a:close/>
                </a:path>
                <a:path w="7576184" h="568960">
                  <a:moveTo>
                    <a:pt x="3011424" y="0"/>
                  </a:moveTo>
                  <a:lnTo>
                    <a:pt x="2852928" y="0"/>
                  </a:lnTo>
                  <a:lnTo>
                    <a:pt x="2852928" y="278892"/>
                  </a:lnTo>
                  <a:lnTo>
                    <a:pt x="3011424" y="278892"/>
                  </a:lnTo>
                  <a:lnTo>
                    <a:pt x="3011424" y="0"/>
                  </a:lnTo>
                  <a:close/>
                </a:path>
                <a:path w="7576184" h="568960">
                  <a:moveTo>
                    <a:pt x="3297936" y="0"/>
                  </a:moveTo>
                  <a:lnTo>
                    <a:pt x="3139440" y="0"/>
                  </a:lnTo>
                  <a:lnTo>
                    <a:pt x="3139440" y="251460"/>
                  </a:lnTo>
                  <a:lnTo>
                    <a:pt x="3297936" y="251460"/>
                  </a:lnTo>
                  <a:lnTo>
                    <a:pt x="3297936" y="0"/>
                  </a:lnTo>
                  <a:close/>
                </a:path>
                <a:path w="7576184" h="568960">
                  <a:moveTo>
                    <a:pt x="3582924" y="0"/>
                  </a:moveTo>
                  <a:lnTo>
                    <a:pt x="3424428" y="0"/>
                  </a:lnTo>
                  <a:lnTo>
                    <a:pt x="3424428" y="175260"/>
                  </a:lnTo>
                  <a:lnTo>
                    <a:pt x="3582924" y="175260"/>
                  </a:lnTo>
                  <a:lnTo>
                    <a:pt x="3582924" y="0"/>
                  </a:lnTo>
                  <a:close/>
                </a:path>
                <a:path w="7576184" h="568960">
                  <a:moveTo>
                    <a:pt x="3867912" y="0"/>
                  </a:moveTo>
                  <a:lnTo>
                    <a:pt x="3709416" y="0"/>
                  </a:lnTo>
                  <a:lnTo>
                    <a:pt x="3709416" y="185928"/>
                  </a:lnTo>
                  <a:lnTo>
                    <a:pt x="3867912" y="185928"/>
                  </a:lnTo>
                  <a:lnTo>
                    <a:pt x="3867912" y="0"/>
                  </a:lnTo>
                  <a:close/>
                </a:path>
                <a:path w="7576184" h="568960">
                  <a:moveTo>
                    <a:pt x="4152900" y="0"/>
                  </a:moveTo>
                  <a:lnTo>
                    <a:pt x="3994404" y="0"/>
                  </a:lnTo>
                  <a:lnTo>
                    <a:pt x="3994404" y="254508"/>
                  </a:lnTo>
                  <a:lnTo>
                    <a:pt x="4152900" y="254508"/>
                  </a:lnTo>
                  <a:lnTo>
                    <a:pt x="4152900" y="0"/>
                  </a:lnTo>
                  <a:close/>
                </a:path>
                <a:path w="7576184" h="568960">
                  <a:moveTo>
                    <a:pt x="4437888" y="0"/>
                  </a:moveTo>
                  <a:lnTo>
                    <a:pt x="4279392" y="0"/>
                  </a:lnTo>
                  <a:lnTo>
                    <a:pt x="4279392" y="172212"/>
                  </a:lnTo>
                  <a:lnTo>
                    <a:pt x="4437888" y="172212"/>
                  </a:lnTo>
                  <a:lnTo>
                    <a:pt x="4437888" y="0"/>
                  </a:lnTo>
                  <a:close/>
                </a:path>
                <a:path w="7576184" h="568960">
                  <a:moveTo>
                    <a:pt x="4722876" y="0"/>
                  </a:moveTo>
                  <a:lnTo>
                    <a:pt x="4564380" y="0"/>
                  </a:lnTo>
                  <a:lnTo>
                    <a:pt x="4564380" y="233172"/>
                  </a:lnTo>
                  <a:lnTo>
                    <a:pt x="4722876" y="233172"/>
                  </a:lnTo>
                  <a:lnTo>
                    <a:pt x="4722876" y="0"/>
                  </a:lnTo>
                  <a:close/>
                </a:path>
                <a:path w="7576184" h="568960">
                  <a:moveTo>
                    <a:pt x="5009388" y="0"/>
                  </a:moveTo>
                  <a:lnTo>
                    <a:pt x="4850892" y="0"/>
                  </a:lnTo>
                  <a:lnTo>
                    <a:pt x="4850892" y="160020"/>
                  </a:lnTo>
                  <a:lnTo>
                    <a:pt x="5009388" y="160020"/>
                  </a:lnTo>
                  <a:lnTo>
                    <a:pt x="5009388" y="0"/>
                  </a:lnTo>
                  <a:close/>
                </a:path>
                <a:path w="7576184" h="568960">
                  <a:moveTo>
                    <a:pt x="5294376" y="0"/>
                  </a:moveTo>
                  <a:lnTo>
                    <a:pt x="5135880" y="0"/>
                  </a:lnTo>
                  <a:lnTo>
                    <a:pt x="5135880" y="262128"/>
                  </a:lnTo>
                  <a:lnTo>
                    <a:pt x="5294376" y="262128"/>
                  </a:lnTo>
                  <a:lnTo>
                    <a:pt x="5294376" y="0"/>
                  </a:lnTo>
                  <a:close/>
                </a:path>
                <a:path w="7576184" h="568960">
                  <a:moveTo>
                    <a:pt x="5579364" y="0"/>
                  </a:moveTo>
                  <a:lnTo>
                    <a:pt x="5420868" y="0"/>
                  </a:lnTo>
                  <a:lnTo>
                    <a:pt x="5420868" y="239268"/>
                  </a:lnTo>
                  <a:lnTo>
                    <a:pt x="5579364" y="239268"/>
                  </a:lnTo>
                  <a:lnTo>
                    <a:pt x="5579364" y="0"/>
                  </a:lnTo>
                  <a:close/>
                </a:path>
                <a:path w="7576184" h="568960">
                  <a:moveTo>
                    <a:pt x="5864352" y="0"/>
                  </a:moveTo>
                  <a:lnTo>
                    <a:pt x="5705856" y="0"/>
                  </a:lnTo>
                  <a:lnTo>
                    <a:pt x="5705856" y="144780"/>
                  </a:lnTo>
                  <a:lnTo>
                    <a:pt x="5864352" y="144780"/>
                  </a:lnTo>
                  <a:lnTo>
                    <a:pt x="5864352" y="0"/>
                  </a:lnTo>
                  <a:close/>
                </a:path>
                <a:path w="7576184" h="568960">
                  <a:moveTo>
                    <a:pt x="6149340" y="0"/>
                  </a:moveTo>
                  <a:lnTo>
                    <a:pt x="5990831" y="0"/>
                  </a:lnTo>
                  <a:lnTo>
                    <a:pt x="5990831" y="88392"/>
                  </a:lnTo>
                  <a:lnTo>
                    <a:pt x="6149340" y="88392"/>
                  </a:lnTo>
                  <a:lnTo>
                    <a:pt x="6149340" y="0"/>
                  </a:lnTo>
                  <a:close/>
                </a:path>
                <a:path w="7576184" h="568960">
                  <a:moveTo>
                    <a:pt x="6435852" y="0"/>
                  </a:moveTo>
                  <a:lnTo>
                    <a:pt x="6277356" y="0"/>
                  </a:lnTo>
                  <a:lnTo>
                    <a:pt x="6277356" y="298704"/>
                  </a:lnTo>
                  <a:lnTo>
                    <a:pt x="6435852" y="298704"/>
                  </a:lnTo>
                  <a:lnTo>
                    <a:pt x="6435852" y="0"/>
                  </a:lnTo>
                  <a:close/>
                </a:path>
                <a:path w="7576184" h="568960">
                  <a:moveTo>
                    <a:pt x="6720840" y="0"/>
                  </a:moveTo>
                  <a:lnTo>
                    <a:pt x="6562344" y="0"/>
                  </a:lnTo>
                  <a:lnTo>
                    <a:pt x="6562344" y="373380"/>
                  </a:lnTo>
                  <a:lnTo>
                    <a:pt x="6720840" y="373380"/>
                  </a:lnTo>
                  <a:lnTo>
                    <a:pt x="6720840" y="0"/>
                  </a:lnTo>
                  <a:close/>
                </a:path>
                <a:path w="7576184" h="568960">
                  <a:moveTo>
                    <a:pt x="7005828" y="0"/>
                  </a:moveTo>
                  <a:lnTo>
                    <a:pt x="6847332" y="0"/>
                  </a:lnTo>
                  <a:lnTo>
                    <a:pt x="6847332" y="568452"/>
                  </a:lnTo>
                  <a:lnTo>
                    <a:pt x="7005828" y="568452"/>
                  </a:lnTo>
                  <a:lnTo>
                    <a:pt x="7005828" y="0"/>
                  </a:lnTo>
                  <a:close/>
                </a:path>
                <a:path w="7576184" h="568960">
                  <a:moveTo>
                    <a:pt x="7290816" y="0"/>
                  </a:moveTo>
                  <a:lnTo>
                    <a:pt x="7132320" y="0"/>
                  </a:lnTo>
                  <a:lnTo>
                    <a:pt x="7132320" y="441960"/>
                  </a:lnTo>
                  <a:lnTo>
                    <a:pt x="7290816" y="441960"/>
                  </a:lnTo>
                  <a:lnTo>
                    <a:pt x="7290816" y="0"/>
                  </a:lnTo>
                  <a:close/>
                </a:path>
                <a:path w="7576184" h="568960">
                  <a:moveTo>
                    <a:pt x="7575804" y="0"/>
                  </a:moveTo>
                  <a:lnTo>
                    <a:pt x="7417308" y="0"/>
                  </a:lnTo>
                  <a:lnTo>
                    <a:pt x="7417308" y="448056"/>
                  </a:lnTo>
                  <a:lnTo>
                    <a:pt x="7575804" y="448056"/>
                  </a:lnTo>
                  <a:lnTo>
                    <a:pt x="757580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57783" y="2871215"/>
              <a:ext cx="7748270" cy="2514600"/>
            </a:xfrm>
            <a:custGeom>
              <a:avLst/>
              <a:gdLst/>
              <a:ahLst/>
              <a:cxnLst/>
              <a:rect l="l" t="t" r="r" b="b"/>
              <a:pathLst>
                <a:path w="7748270" h="2514600">
                  <a:moveTo>
                    <a:pt x="45720" y="2514600"/>
                  </a:moveTo>
                  <a:lnTo>
                    <a:pt x="45720" y="0"/>
                  </a:lnTo>
                </a:path>
                <a:path w="7748270" h="2514600">
                  <a:moveTo>
                    <a:pt x="0" y="2514600"/>
                  </a:moveTo>
                  <a:lnTo>
                    <a:pt x="45720" y="2514600"/>
                  </a:lnTo>
                </a:path>
                <a:path w="7748270" h="2514600">
                  <a:moveTo>
                    <a:pt x="0" y="2235708"/>
                  </a:moveTo>
                  <a:lnTo>
                    <a:pt x="45720" y="2235708"/>
                  </a:lnTo>
                </a:path>
                <a:path w="7748270" h="2514600">
                  <a:moveTo>
                    <a:pt x="0" y="1956816"/>
                  </a:moveTo>
                  <a:lnTo>
                    <a:pt x="45720" y="1956816"/>
                  </a:lnTo>
                </a:path>
                <a:path w="7748270" h="2514600">
                  <a:moveTo>
                    <a:pt x="0" y="1676400"/>
                  </a:moveTo>
                  <a:lnTo>
                    <a:pt x="45720" y="1676400"/>
                  </a:lnTo>
                </a:path>
                <a:path w="7748270" h="2514600">
                  <a:moveTo>
                    <a:pt x="0" y="1397508"/>
                  </a:moveTo>
                  <a:lnTo>
                    <a:pt x="45720" y="1397508"/>
                  </a:lnTo>
                </a:path>
                <a:path w="7748270" h="2514600">
                  <a:moveTo>
                    <a:pt x="0" y="1118616"/>
                  </a:moveTo>
                  <a:lnTo>
                    <a:pt x="45720" y="1118616"/>
                  </a:lnTo>
                </a:path>
                <a:path w="7748270" h="2514600">
                  <a:moveTo>
                    <a:pt x="0" y="838200"/>
                  </a:moveTo>
                  <a:lnTo>
                    <a:pt x="45720" y="838200"/>
                  </a:lnTo>
                </a:path>
                <a:path w="7748270" h="2514600">
                  <a:moveTo>
                    <a:pt x="0" y="559308"/>
                  </a:moveTo>
                  <a:lnTo>
                    <a:pt x="45720" y="559308"/>
                  </a:lnTo>
                </a:path>
                <a:path w="7748270" h="2514600">
                  <a:moveTo>
                    <a:pt x="0" y="280416"/>
                  </a:moveTo>
                  <a:lnTo>
                    <a:pt x="45720" y="280416"/>
                  </a:lnTo>
                </a:path>
                <a:path w="7748270" h="2514600">
                  <a:moveTo>
                    <a:pt x="0" y="0"/>
                  </a:moveTo>
                  <a:lnTo>
                    <a:pt x="45720" y="0"/>
                  </a:lnTo>
                </a:path>
                <a:path w="7748270" h="2514600">
                  <a:moveTo>
                    <a:pt x="45720" y="1676400"/>
                  </a:moveTo>
                  <a:lnTo>
                    <a:pt x="7748016" y="16764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45997" y="3330701"/>
              <a:ext cx="7417434" cy="744220"/>
            </a:xfrm>
            <a:custGeom>
              <a:avLst/>
              <a:gdLst/>
              <a:ahLst/>
              <a:cxnLst/>
              <a:rect l="l" t="t" r="r" b="b"/>
              <a:pathLst>
                <a:path w="7417434" h="744220">
                  <a:moveTo>
                    <a:pt x="0" y="434340"/>
                  </a:moveTo>
                  <a:lnTo>
                    <a:pt x="284988" y="417575"/>
                  </a:lnTo>
                  <a:lnTo>
                    <a:pt x="569976" y="480060"/>
                  </a:lnTo>
                  <a:lnTo>
                    <a:pt x="856488" y="743712"/>
                  </a:lnTo>
                  <a:lnTo>
                    <a:pt x="1141476" y="583692"/>
                  </a:lnTo>
                  <a:lnTo>
                    <a:pt x="1426464" y="496824"/>
                  </a:lnTo>
                  <a:lnTo>
                    <a:pt x="1711452" y="376428"/>
                  </a:lnTo>
                  <a:lnTo>
                    <a:pt x="1996439" y="470916"/>
                  </a:lnTo>
                  <a:lnTo>
                    <a:pt x="2281428" y="356616"/>
                  </a:lnTo>
                  <a:lnTo>
                    <a:pt x="2567940" y="265175"/>
                  </a:lnTo>
                  <a:lnTo>
                    <a:pt x="2852928" y="318516"/>
                  </a:lnTo>
                  <a:lnTo>
                    <a:pt x="3137916" y="263651"/>
                  </a:lnTo>
                  <a:lnTo>
                    <a:pt x="3422904" y="362712"/>
                  </a:lnTo>
                  <a:lnTo>
                    <a:pt x="3707891" y="335280"/>
                  </a:lnTo>
                  <a:lnTo>
                    <a:pt x="3994404" y="202692"/>
                  </a:lnTo>
                  <a:lnTo>
                    <a:pt x="4279392" y="204215"/>
                  </a:lnTo>
                  <a:lnTo>
                    <a:pt x="4564380" y="181356"/>
                  </a:lnTo>
                  <a:lnTo>
                    <a:pt x="4849368" y="152400"/>
                  </a:lnTo>
                  <a:lnTo>
                    <a:pt x="5134356" y="158496"/>
                  </a:lnTo>
                  <a:lnTo>
                    <a:pt x="5420868" y="173736"/>
                  </a:lnTo>
                  <a:lnTo>
                    <a:pt x="5705856" y="99060"/>
                  </a:lnTo>
                  <a:lnTo>
                    <a:pt x="5990844" y="39624"/>
                  </a:lnTo>
                  <a:lnTo>
                    <a:pt x="6275832" y="56387"/>
                  </a:lnTo>
                  <a:lnTo>
                    <a:pt x="6560820" y="24384"/>
                  </a:lnTo>
                  <a:lnTo>
                    <a:pt x="6847332" y="220980"/>
                  </a:lnTo>
                  <a:lnTo>
                    <a:pt x="7132320" y="114300"/>
                  </a:lnTo>
                  <a:lnTo>
                    <a:pt x="7417308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45997" y="2882645"/>
              <a:ext cx="7417434" cy="937260"/>
            </a:xfrm>
            <a:custGeom>
              <a:avLst/>
              <a:gdLst/>
              <a:ahLst/>
              <a:cxnLst/>
              <a:rect l="l" t="t" r="r" b="b"/>
              <a:pathLst>
                <a:path w="7417434" h="937260">
                  <a:moveTo>
                    <a:pt x="0" y="632459"/>
                  </a:moveTo>
                  <a:lnTo>
                    <a:pt x="284988" y="693419"/>
                  </a:lnTo>
                  <a:lnTo>
                    <a:pt x="569976" y="627888"/>
                  </a:lnTo>
                  <a:lnTo>
                    <a:pt x="856488" y="937259"/>
                  </a:lnTo>
                  <a:lnTo>
                    <a:pt x="1141476" y="827531"/>
                  </a:lnTo>
                  <a:lnTo>
                    <a:pt x="1426464" y="786383"/>
                  </a:lnTo>
                  <a:lnTo>
                    <a:pt x="1711452" y="665988"/>
                  </a:lnTo>
                  <a:lnTo>
                    <a:pt x="1996439" y="562355"/>
                  </a:lnTo>
                  <a:lnTo>
                    <a:pt x="2281428" y="534924"/>
                  </a:lnTo>
                  <a:lnTo>
                    <a:pt x="2567940" y="573024"/>
                  </a:lnTo>
                  <a:lnTo>
                    <a:pt x="2852928" y="489203"/>
                  </a:lnTo>
                  <a:lnTo>
                    <a:pt x="3137916" y="461771"/>
                  </a:lnTo>
                  <a:lnTo>
                    <a:pt x="3422904" y="635507"/>
                  </a:lnTo>
                  <a:lnTo>
                    <a:pt x="3707891" y="597407"/>
                  </a:lnTo>
                  <a:lnTo>
                    <a:pt x="3994404" y="397763"/>
                  </a:lnTo>
                  <a:lnTo>
                    <a:pt x="4279392" y="481583"/>
                  </a:lnTo>
                  <a:lnTo>
                    <a:pt x="4564380" y="397763"/>
                  </a:lnTo>
                  <a:lnTo>
                    <a:pt x="4849368" y="441959"/>
                  </a:lnTo>
                  <a:lnTo>
                    <a:pt x="5134356" y="345948"/>
                  </a:lnTo>
                  <a:lnTo>
                    <a:pt x="5420868" y="382524"/>
                  </a:lnTo>
                  <a:lnTo>
                    <a:pt x="5705856" y="403859"/>
                  </a:lnTo>
                  <a:lnTo>
                    <a:pt x="5990844" y="399288"/>
                  </a:lnTo>
                  <a:lnTo>
                    <a:pt x="6275832" y="207263"/>
                  </a:lnTo>
                  <a:lnTo>
                    <a:pt x="6560820" y="99059"/>
                  </a:lnTo>
                  <a:lnTo>
                    <a:pt x="6847332" y="102107"/>
                  </a:lnTo>
                  <a:lnTo>
                    <a:pt x="7132320" y="121919"/>
                  </a:lnTo>
                  <a:lnTo>
                    <a:pt x="7417308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9064" y="2659761"/>
            <a:ext cx="247015" cy="282067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63500">
              <a:spcBef>
                <a:spcPts val="8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3500">
              <a:spcBef>
                <a:spcPts val="7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3500">
              <a:spcBef>
                <a:spcPts val="7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3500">
              <a:spcBef>
                <a:spcPts val="7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3500">
              <a:spcBef>
                <a:spcPts val="7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7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76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-5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2789" y="5426759"/>
            <a:ext cx="761365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02269" y="3075559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A30000"/>
                </a:solidFill>
                <a:latin typeface="Arial"/>
                <a:cs typeface="Arial"/>
              </a:rPr>
              <a:t>21</a:t>
            </a:r>
            <a:r>
              <a:rPr sz="1200" b="1" dirty="0">
                <a:solidFill>
                  <a:srgbClr val="A30000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02269" y="2627757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13306C"/>
                </a:solidFill>
                <a:latin typeface="Arial"/>
                <a:cs typeface="Arial"/>
              </a:rPr>
              <a:t>29</a:t>
            </a:r>
            <a:r>
              <a:rPr sz="1200" b="1" dirty="0">
                <a:solidFill>
                  <a:srgbClr val="13306C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010143" y="4681728"/>
            <a:ext cx="306705" cy="182880"/>
          </a:xfrm>
          <a:custGeom>
            <a:avLst/>
            <a:gdLst/>
            <a:ahLst/>
            <a:cxnLst/>
            <a:rect l="l" t="t" r="r" b="b"/>
            <a:pathLst>
              <a:path w="306704" h="182879">
                <a:moveTo>
                  <a:pt x="306324" y="0"/>
                </a:moveTo>
                <a:lnTo>
                  <a:pt x="0" y="0"/>
                </a:lnTo>
                <a:lnTo>
                  <a:pt x="0" y="182880"/>
                </a:lnTo>
                <a:lnTo>
                  <a:pt x="306324" y="182880"/>
                </a:lnTo>
                <a:lnTo>
                  <a:pt x="306324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21193" y="4664786"/>
            <a:ext cx="2889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8,0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69870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601973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363211" y="62910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34510" y="6270447"/>
            <a:ext cx="4419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602" y="6613882"/>
            <a:ext cx="256032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02407" y="6270447"/>
            <a:ext cx="4927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racat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15688" y="6270447"/>
            <a:ext cx="1363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Dış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Ticaret</a:t>
            </a:r>
            <a:r>
              <a:rPr sz="1200" spc="-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08224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9625"/>
            <a:ext cx="823658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Mevsim </a:t>
            </a:r>
            <a:r>
              <a:rPr dirty="0"/>
              <a:t>ve </a:t>
            </a:r>
            <a:r>
              <a:rPr spc="-5" dirty="0"/>
              <a:t>takvim etkilerinden arındırılmış verilerde </a:t>
            </a:r>
            <a:r>
              <a:rPr dirty="0"/>
              <a:t>son </a:t>
            </a:r>
            <a:r>
              <a:rPr spc="-5" dirty="0"/>
              <a:t>iki ayda ithalat  gerilerken, </a:t>
            </a:r>
            <a:r>
              <a:rPr dirty="0"/>
              <a:t>ihracat</a:t>
            </a:r>
            <a:r>
              <a:rPr spc="-10" dirty="0"/>
              <a:t> </a:t>
            </a:r>
            <a:r>
              <a:rPr spc="-5" dirty="0"/>
              <a:t>artmıştır.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Ancak, </a:t>
            </a:r>
            <a:r>
              <a:rPr b="0" spc="-5" dirty="0">
                <a:latin typeface="Tahoma"/>
                <a:cs typeface="Tahoma"/>
              </a:rPr>
              <a:t>ilk çeyrek verilerine </a:t>
            </a:r>
            <a:r>
              <a:rPr b="0" dirty="0">
                <a:latin typeface="Tahoma"/>
                <a:cs typeface="Tahoma"/>
              </a:rPr>
              <a:t>göre </a:t>
            </a:r>
            <a:r>
              <a:rPr b="0" spc="-5" dirty="0">
                <a:latin typeface="Tahoma"/>
                <a:cs typeface="Tahoma"/>
              </a:rPr>
              <a:t>dış ticaret açığındaki </a:t>
            </a:r>
            <a:r>
              <a:rPr b="0" dirty="0">
                <a:latin typeface="Tahoma"/>
                <a:cs typeface="Tahoma"/>
              </a:rPr>
              <a:t>artış</a:t>
            </a:r>
            <a:r>
              <a:rPr b="0" spc="9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%137,8’dir.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34895"/>
            <a:ext cx="9144000" cy="584200"/>
          </a:xfrm>
          <a:custGeom>
            <a:avLst/>
            <a:gdLst/>
            <a:ahLst/>
            <a:cxnLst/>
            <a:rect l="l" t="t" r="r" b="b"/>
            <a:pathLst>
              <a:path w="9144000" h="584200">
                <a:moveTo>
                  <a:pt x="9144000" y="0"/>
                </a:moveTo>
                <a:lnTo>
                  <a:pt x="0" y="0"/>
                </a:lnTo>
                <a:lnTo>
                  <a:pt x="0" y="583691"/>
                </a:lnTo>
                <a:lnTo>
                  <a:pt x="9144000" y="583691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8918" y="1866137"/>
            <a:ext cx="70408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59990" marR="5080" indent="-2447925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 ve ithalat (mevsim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takvim etkisinden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arındırılmış, milyar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dolar 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%) 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– Mart</a:t>
            </a:r>
            <a:r>
              <a:rPr sz="16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02791" y="2790444"/>
            <a:ext cx="3360420" cy="2673350"/>
            <a:chOff x="1002791" y="2790444"/>
            <a:chExt cx="3360420" cy="2673350"/>
          </a:xfrm>
        </p:grpSpPr>
        <p:sp>
          <p:nvSpPr>
            <p:cNvPr id="6" name="object 6"/>
            <p:cNvSpPr/>
            <p:nvPr/>
          </p:nvSpPr>
          <p:spPr>
            <a:xfrm>
              <a:off x="1002791" y="2798064"/>
              <a:ext cx="3340735" cy="2661285"/>
            </a:xfrm>
            <a:custGeom>
              <a:avLst/>
              <a:gdLst/>
              <a:ahLst/>
              <a:cxnLst/>
              <a:rect l="l" t="t" r="r" b="b"/>
              <a:pathLst>
                <a:path w="3340735" h="2661285">
                  <a:moveTo>
                    <a:pt x="47244" y="2660904"/>
                  </a:moveTo>
                  <a:lnTo>
                    <a:pt x="47244" y="0"/>
                  </a:lnTo>
                </a:path>
                <a:path w="3340735" h="2661285">
                  <a:moveTo>
                    <a:pt x="0" y="2660904"/>
                  </a:moveTo>
                  <a:lnTo>
                    <a:pt x="47244" y="2660904"/>
                  </a:lnTo>
                </a:path>
                <a:path w="3340735" h="2661285">
                  <a:moveTo>
                    <a:pt x="0" y="2129028"/>
                  </a:moveTo>
                  <a:lnTo>
                    <a:pt x="47244" y="2129028"/>
                  </a:lnTo>
                </a:path>
                <a:path w="3340735" h="2661285">
                  <a:moveTo>
                    <a:pt x="0" y="1597152"/>
                  </a:moveTo>
                  <a:lnTo>
                    <a:pt x="47244" y="1597152"/>
                  </a:lnTo>
                </a:path>
                <a:path w="3340735" h="2661285">
                  <a:moveTo>
                    <a:pt x="0" y="1065276"/>
                  </a:moveTo>
                  <a:lnTo>
                    <a:pt x="47244" y="1065276"/>
                  </a:lnTo>
                </a:path>
                <a:path w="3340735" h="2661285">
                  <a:moveTo>
                    <a:pt x="0" y="533400"/>
                  </a:moveTo>
                  <a:lnTo>
                    <a:pt x="47244" y="533400"/>
                  </a:lnTo>
                </a:path>
                <a:path w="3340735" h="2661285">
                  <a:moveTo>
                    <a:pt x="0" y="0"/>
                  </a:moveTo>
                  <a:lnTo>
                    <a:pt x="47244" y="0"/>
                  </a:lnTo>
                </a:path>
                <a:path w="3340735" h="2661285">
                  <a:moveTo>
                    <a:pt x="47244" y="2660904"/>
                  </a:moveTo>
                  <a:lnTo>
                    <a:pt x="3340608" y="26609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49273" y="3755897"/>
              <a:ext cx="3295015" cy="1320165"/>
            </a:xfrm>
            <a:custGeom>
              <a:avLst/>
              <a:gdLst/>
              <a:ahLst/>
              <a:cxnLst/>
              <a:rect l="l" t="t" r="r" b="b"/>
              <a:pathLst>
                <a:path w="3295015" h="1320164">
                  <a:moveTo>
                    <a:pt x="0" y="565403"/>
                  </a:moveTo>
                  <a:lnTo>
                    <a:pt x="126491" y="617219"/>
                  </a:lnTo>
                  <a:lnTo>
                    <a:pt x="252984" y="905256"/>
                  </a:lnTo>
                  <a:lnTo>
                    <a:pt x="379475" y="1319783"/>
                  </a:lnTo>
                  <a:lnTo>
                    <a:pt x="507491" y="1033271"/>
                  </a:lnTo>
                  <a:lnTo>
                    <a:pt x="633983" y="883919"/>
                  </a:lnTo>
                  <a:lnTo>
                    <a:pt x="760476" y="681227"/>
                  </a:lnTo>
                  <a:lnTo>
                    <a:pt x="886968" y="734568"/>
                  </a:lnTo>
                  <a:lnTo>
                    <a:pt x="1013459" y="627888"/>
                  </a:lnTo>
                  <a:lnTo>
                    <a:pt x="1139952" y="522731"/>
                  </a:lnTo>
                  <a:lnTo>
                    <a:pt x="1266444" y="576071"/>
                  </a:lnTo>
                  <a:lnTo>
                    <a:pt x="1394459" y="448056"/>
                  </a:lnTo>
                  <a:lnTo>
                    <a:pt x="1520952" y="405383"/>
                  </a:lnTo>
                  <a:lnTo>
                    <a:pt x="1647444" y="458724"/>
                  </a:lnTo>
                  <a:lnTo>
                    <a:pt x="1773936" y="373379"/>
                  </a:lnTo>
                  <a:lnTo>
                    <a:pt x="1900427" y="298703"/>
                  </a:lnTo>
                  <a:lnTo>
                    <a:pt x="2026920" y="277368"/>
                  </a:lnTo>
                  <a:lnTo>
                    <a:pt x="2153412" y="245363"/>
                  </a:lnTo>
                  <a:lnTo>
                    <a:pt x="2279904" y="266700"/>
                  </a:lnTo>
                  <a:lnTo>
                    <a:pt x="2407920" y="160019"/>
                  </a:lnTo>
                  <a:lnTo>
                    <a:pt x="2534412" y="149351"/>
                  </a:lnTo>
                  <a:lnTo>
                    <a:pt x="2660904" y="106679"/>
                  </a:lnTo>
                  <a:lnTo>
                    <a:pt x="2787396" y="74675"/>
                  </a:lnTo>
                  <a:lnTo>
                    <a:pt x="2913888" y="0"/>
                  </a:lnTo>
                  <a:lnTo>
                    <a:pt x="3040379" y="106679"/>
                  </a:lnTo>
                  <a:lnTo>
                    <a:pt x="3166872" y="21335"/>
                  </a:lnTo>
                  <a:lnTo>
                    <a:pt x="3294888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49273" y="2809494"/>
              <a:ext cx="3295015" cy="1798320"/>
            </a:xfrm>
            <a:custGeom>
              <a:avLst/>
              <a:gdLst/>
              <a:ahLst/>
              <a:cxnLst/>
              <a:rect l="l" t="t" r="r" b="b"/>
              <a:pathLst>
                <a:path w="3295015" h="1798320">
                  <a:moveTo>
                    <a:pt x="0" y="1042415"/>
                  </a:moveTo>
                  <a:lnTo>
                    <a:pt x="126491" y="1202435"/>
                  </a:lnTo>
                  <a:lnTo>
                    <a:pt x="252984" y="1287779"/>
                  </a:lnTo>
                  <a:lnTo>
                    <a:pt x="379475" y="1798319"/>
                  </a:lnTo>
                  <a:lnTo>
                    <a:pt x="507491" y="1659635"/>
                  </a:lnTo>
                  <a:lnTo>
                    <a:pt x="633983" y="1533143"/>
                  </a:lnTo>
                  <a:lnTo>
                    <a:pt x="760476" y="1362455"/>
                  </a:lnTo>
                  <a:lnTo>
                    <a:pt x="886968" y="1031747"/>
                  </a:lnTo>
                  <a:lnTo>
                    <a:pt x="1013459" y="1021079"/>
                  </a:lnTo>
                  <a:lnTo>
                    <a:pt x="1139952" y="1074419"/>
                  </a:lnTo>
                  <a:lnTo>
                    <a:pt x="1266444" y="935735"/>
                  </a:lnTo>
                  <a:lnTo>
                    <a:pt x="1394459" y="978407"/>
                  </a:lnTo>
                  <a:lnTo>
                    <a:pt x="1520952" y="1042415"/>
                  </a:lnTo>
                  <a:lnTo>
                    <a:pt x="1647444" y="1010411"/>
                  </a:lnTo>
                  <a:lnTo>
                    <a:pt x="1773936" y="862583"/>
                  </a:lnTo>
                  <a:lnTo>
                    <a:pt x="1900427" y="946403"/>
                  </a:lnTo>
                  <a:lnTo>
                    <a:pt x="2026920" y="894587"/>
                  </a:lnTo>
                  <a:lnTo>
                    <a:pt x="2153412" y="894587"/>
                  </a:lnTo>
                  <a:lnTo>
                    <a:pt x="2279904" y="777239"/>
                  </a:lnTo>
                  <a:lnTo>
                    <a:pt x="2407920" y="681227"/>
                  </a:lnTo>
                  <a:lnTo>
                    <a:pt x="2534412" y="766571"/>
                  </a:lnTo>
                  <a:lnTo>
                    <a:pt x="2660904" y="723900"/>
                  </a:lnTo>
                  <a:lnTo>
                    <a:pt x="2787396" y="382523"/>
                  </a:lnTo>
                  <a:lnTo>
                    <a:pt x="2913888" y="286511"/>
                  </a:lnTo>
                  <a:lnTo>
                    <a:pt x="3040379" y="0"/>
                  </a:lnTo>
                  <a:lnTo>
                    <a:pt x="3166872" y="96011"/>
                  </a:lnTo>
                  <a:lnTo>
                    <a:pt x="3294888" y="117347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20927" y="5344795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6193" y="481228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6193" y="4280154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6193" y="3747896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6193" y="3215766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6193" y="2682951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6065" y="5499608"/>
            <a:ext cx="3490595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82236" y="2670809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28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96062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3004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94305" y="6270447"/>
            <a:ext cx="4419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62202" y="6270447"/>
            <a:ext cx="4927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racat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983479" y="2793492"/>
            <a:ext cx="3342640" cy="2670175"/>
            <a:chOff x="4983479" y="2793492"/>
            <a:chExt cx="3342640" cy="2670175"/>
          </a:xfrm>
        </p:grpSpPr>
        <p:sp>
          <p:nvSpPr>
            <p:cNvPr id="22" name="object 22"/>
            <p:cNvSpPr/>
            <p:nvPr/>
          </p:nvSpPr>
          <p:spPr>
            <a:xfrm>
              <a:off x="4983479" y="2798064"/>
              <a:ext cx="3322320" cy="2661285"/>
            </a:xfrm>
            <a:custGeom>
              <a:avLst/>
              <a:gdLst/>
              <a:ahLst/>
              <a:cxnLst/>
              <a:rect l="l" t="t" r="r" b="b"/>
              <a:pathLst>
                <a:path w="3322320" h="2661285">
                  <a:moveTo>
                    <a:pt x="45720" y="2660904"/>
                  </a:moveTo>
                  <a:lnTo>
                    <a:pt x="45720" y="0"/>
                  </a:lnTo>
                </a:path>
                <a:path w="3322320" h="2661285">
                  <a:moveTo>
                    <a:pt x="0" y="2660904"/>
                  </a:moveTo>
                  <a:lnTo>
                    <a:pt x="45720" y="2660904"/>
                  </a:lnTo>
                </a:path>
                <a:path w="3322320" h="2661285">
                  <a:moveTo>
                    <a:pt x="0" y="2328672"/>
                  </a:moveTo>
                  <a:lnTo>
                    <a:pt x="45720" y="2328672"/>
                  </a:lnTo>
                </a:path>
                <a:path w="3322320" h="2661285">
                  <a:moveTo>
                    <a:pt x="0" y="1996440"/>
                  </a:moveTo>
                  <a:lnTo>
                    <a:pt x="45720" y="1996440"/>
                  </a:lnTo>
                </a:path>
                <a:path w="3322320" h="2661285">
                  <a:moveTo>
                    <a:pt x="0" y="1664208"/>
                  </a:moveTo>
                  <a:lnTo>
                    <a:pt x="45720" y="1664208"/>
                  </a:lnTo>
                </a:path>
                <a:path w="3322320" h="2661285">
                  <a:moveTo>
                    <a:pt x="0" y="1330452"/>
                  </a:moveTo>
                  <a:lnTo>
                    <a:pt x="45720" y="1330452"/>
                  </a:lnTo>
                </a:path>
                <a:path w="3322320" h="2661285">
                  <a:moveTo>
                    <a:pt x="0" y="998219"/>
                  </a:moveTo>
                  <a:lnTo>
                    <a:pt x="45720" y="998219"/>
                  </a:lnTo>
                </a:path>
                <a:path w="3322320" h="2661285">
                  <a:moveTo>
                    <a:pt x="0" y="665988"/>
                  </a:moveTo>
                  <a:lnTo>
                    <a:pt x="45720" y="665988"/>
                  </a:lnTo>
                </a:path>
                <a:path w="3322320" h="2661285">
                  <a:moveTo>
                    <a:pt x="0" y="333756"/>
                  </a:moveTo>
                  <a:lnTo>
                    <a:pt x="45720" y="333756"/>
                  </a:lnTo>
                </a:path>
                <a:path w="3322320" h="2661285">
                  <a:moveTo>
                    <a:pt x="0" y="0"/>
                  </a:moveTo>
                  <a:lnTo>
                    <a:pt x="45720" y="0"/>
                  </a:lnTo>
                </a:path>
                <a:path w="3322320" h="2661285">
                  <a:moveTo>
                    <a:pt x="45720" y="1330452"/>
                  </a:moveTo>
                  <a:lnTo>
                    <a:pt x="3322320" y="13304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029961" y="3094482"/>
              <a:ext cx="3276600" cy="2072639"/>
            </a:xfrm>
            <a:custGeom>
              <a:avLst/>
              <a:gdLst/>
              <a:ahLst/>
              <a:cxnLst/>
              <a:rect l="l" t="t" r="r" b="b"/>
              <a:pathLst>
                <a:path w="3276600" h="2072639">
                  <a:moveTo>
                    <a:pt x="0" y="868679"/>
                  </a:moveTo>
                  <a:lnTo>
                    <a:pt x="124967" y="1147571"/>
                  </a:lnTo>
                  <a:lnTo>
                    <a:pt x="251460" y="1623059"/>
                  </a:lnTo>
                  <a:lnTo>
                    <a:pt x="377951" y="2072639"/>
                  </a:lnTo>
                  <a:lnTo>
                    <a:pt x="502920" y="0"/>
                  </a:lnTo>
                  <a:lnTo>
                    <a:pt x="629412" y="621791"/>
                  </a:lnTo>
                  <a:lnTo>
                    <a:pt x="755903" y="539495"/>
                  </a:lnTo>
                  <a:lnTo>
                    <a:pt x="880872" y="1153667"/>
                  </a:lnTo>
                  <a:lnTo>
                    <a:pt x="1007363" y="798575"/>
                  </a:lnTo>
                  <a:lnTo>
                    <a:pt x="1133855" y="795527"/>
                  </a:lnTo>
                  <a:lnTo>
                    <a:pt x="1258824" y="1147571"/>
                  </a:lnTo>
                  <a:lnTo>
                    <a:pt x="1385315" y="781811"/>
                  </a:lnTo>
                  <a:lnTo>
                    <a:pt x="1511808" y="955547"/>
                  </a:lnTo>
                  <a:lnTo>
                    <a:pt x="1638299" y="1117091"/>
                  </a:lnTo>
                  <a:lnTo>
                    <a:pt x="1763267" y="888491"/>
                  </a:lnTo>
                  <a:lnTo>
                    <a:pt x="1889760" y="894587"/>
                  </a:lnTo>
                  <a:lnTo>
                    <a:pt x="2016252" y="998219"/>
                  </a:lnTo>
                  <a:lnTo>
                    <a:pt x="2141219" y="978407"/>
                  </a:lnTo>
                  <a:lnTo>
                    <a:pt x="2267712" y="1074419"/>
                  </a:lnTo>
                  <a:lnTo>
                    <a:pt x="2394204" y="854963"/>
                  </a:lnTo>
                  <a:lnTo>
                    <a:pt x="2519171" y="1021079"/>
                  </a:lnTo>
                  <a:lnTo>
                    <a:pt x="2645664" y="958595"/>
                  </a:lnTo>
                  <a:lnTo>
                    <a:pt x="2772156" y="995171"/>
                  </a:lnTo>
                  <a:lnTo>
                    <a:pt x="2897123" y="911351"/>
                  </a:lnTo>
                  <a:lnTo>
                    <a:pt x="3023616" y="1197863"/>
                  </a:lnTo>
                  <a:lnTo>
                    <a:pt x="3150108" y="902207"/>
                  </a:lnTo>
                  <a:lnTo>
                    <a:pt x="3276599" y="995171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029961" y="3510534"/>
              <a:ext cx="3276600" cy="1519555"/>
            </a:xfrm>
            <a:custGeom>
              <a:avLst/>
              <a:gdLst/>
              <a:ahLst/>
              <a:cxnLst/>
              <a:rect l="l" t="t" r="r" b="b"/>
              <a:pathLst>
                <a:path w="3276600" h="1519554">
                  <a:moveTo>
                    <a:pt x="0" y="428243"/>
                  </a:moveTo>
                  <a:lnTo>
                    <a:pt x="124967" y="868679"/>
                  </a:lnTo>
                  <a:lnTo>
                    <a:pt x="251460" y="754379"/>
                  </a:lnTo>
                  <a:lnTo>
                    <a:pt x="377951" y="1519427"/>
                  </a:lnTo>
                  <a:lnTo>
                    <a:pt x="502920" y="286511"/>
                  </a:lnTo>
                  <a:lnTo>
                    <a:pt x="629412" y="345947"/>
                  </a:lnTo>
                  <a:lnTo>
                    <a:pt x="755903" y="272795"/>
                  </a:lnTo>
                  <a:lnTo>
                    <a:pt x="880872" y="0"/>
                  </a:lnTo>
                  <a:lnTo>
                    <a:pt x="1007363" y="615695"/>
                  </a:lnTo>
                  <a:lnTo>
                    <a:pt x="1133855" y="694943"/>
                  </a:lnTo>
                  <a:lnTo>
                    <a:pt x="1258824" y="399288"/>
                  </a:lnTo>
                  <a:lnTo>
                    <a:pt x="1385315" y="678179"/>
                  </a:lnTo>
                  <a:lnTo>
                    <a:pt x="1511808" y="714755"/>
                  </a:lnTo>
                  <a:lnTo>
                    <a:pt x="1638299" y="579119"/>
                  </a:lnTo>
                  <a:lnTo>
                    <a:pt x="1763267" y="388619"/>
                  </a:lnTo>
                  <a:lnTo>
                    <a:pt x="1889760" y="742188"/>
                  </a:lnTo>
                  <a:lnTo>
                    <a:pt x="2016252" y="531876"/>
                  </a:lnTo>
                  <a:lnTo>
                    <a:pt x="2141219" y="615695"/>
                  </a:lnTo>
                  <a:lnTo>
                    <a:pt x="2267712" y="452627"/>
                  </a:lnTo>
                  <a:lnTo>
                    <a:pt x="2394204" y="478535"/>
                  </a:lnTo>
                  <a:lnTo>
                    <a:pt x="2519171" y="731519"/>
                  </a:lnTo>
                  <a:lnTo>
                    <a:pt x="2645664" y="559307"/>
                  </a:lnTo>
                  <a:lnTo>
                    <a:pt x="2772156" y="169163"/>
                  </a:lnTo>
                  <a:lnTo>
                    <a:pt x="2897123" y="495299"/>
                  </a:lnTo>
                  <a:lnTo>
                    <a:pt x="3023616" y="292607"/>
                  </a:lnTo>
                  <a:lnTo>
                    <a:pt x="3150108" y="717803"/>
                  </a:lnTo>
                  <a:lnTo>
                    <a:pt x="3276599" y="649223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665979" y="5344795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65979" y="5011928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65979" y="4679442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65979" y="4346270"/>
            <a:ext cx="2457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01361" y="401396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16526" y="3681476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182236" y="3348609"/>
            <a:ext cx="73088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735">
              <a:lnSpc>
                <a:spcPts val="132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132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21,0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16526" y="301612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16526" y="2682951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936448" y="5499608"/>
            <a:ext cx="3473450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54694" y="3838321"/>
            <a:ext cx="307340" cy="42290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spcBef>
                <a:spcPts val="22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1,2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31750">
              <a:spcBef>
                <a:spcPts val="125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-0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272278" y="6291834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272278" y="6525006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506339" y="6140602"/>
            <a:ext cx="254762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 - önceki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aya göre değişim</a:t>
            </a:r>
            <a:r>
              <a:rPr sz="1200" spc="-8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önceki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aya göre değişim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602" y="6613882"/>
            <a:ext cx="256032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47433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4494"/>
            <a:ext cx="88341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İhracatın ithalatı karşılama oranı düşük </a:t>
            </a:r>
            <a:r>
              <a:rPr dirty="0"/>
              <a:t>düzeyini</a:t>
            </a:r>
            <a:r>
              <a:rPr spc="-50" dirty="0"/>
              <a:t> </a:t>
            </a:r>
            <a:r>
              <a:rPr spc="-5" dirty="0"/>
              <a:t>korumaktadır.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Enerji hariç </a:t>
            </a:r>
            <a:r>
              <a:rPr b="0" dirty="0">
                <a:latin typeface="Tahoma"/>
                <a:cs typeface="Tahoma"/>
              </a:rPr>
              <a:t>kalemlerde </a:t>
            </a:r>
            <a:r>
              <a:rPr b="0" spc="-5" dirty="0">
                <a:latin typeface="Tahoma"/>
                <a:cs typeface="Tahoma"/>
              </a:rPr>
              <a:t>karşılama oranı </a:t>
            </a:r>
            <a:r>
              <a:rPr b="0" dirty="0">
                <a:latin typeface="Tahoma"/>
                <a:cs typeface="Tahoma"/>
              </a:rPr>
              <a:t>2021 </a:t>
            </a:r>
            <a:r>
              <a:rPr b="0" spc="-5" dirty="0">
                <a:latin typeface="Tahoma"/>
                <a:cs typeface="Tahoma"/>
              </a:rPr>
              <a:t>yılı Ekim </a:t>
            </a:r>
            <a:r>
              <a:rPr b="0" dirty="0">
                <a:latin typeface="Tahoma"/>
                <a:cs typeface="Tahoma"/>
              </a:rPr>
              <a:t>ayında </a:t>
            </a:r>
            <a:r>
              <a:rPr b="0" spc="-5" dirty="0">
                <a:latin typeface="Tahoma"/>
                <a:cs typeface="Tahoma"/>
              </a:rPr>
              <a:t>%118,3 iken, </a:t>
            </a:r>
            <a:r>
              <a:rPr b="0" dirty="0">
                <a:latin typeface="Tahoma"/>
                <a:cs typeface="Tahoma"/>
              </a:rPr>
              <a:t>Mart</a:t>
            </a:r>
            <a:r>
              <a:rPr b="0" spc="180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ayında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78307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353692"/>
            <a:ext cx="7239000" cy="728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%95,1</a:t>
            </a:r>
            <a:r>
              <a:rPr spc="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seviyesindedir.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760855">
              <a:spcBef>
                <a:spcPts val="145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İhracatın ithalatı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karşılama oranı (%)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– Mart</a:t>
            </a:r>
            <a:r>
              <a:rPr sz="160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602" y="6613956"/>
            <a:ext cx="3197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2769" y="2573845"/>
            <a:ext cx="7503159" cy="2981325"/>
            <a:chOff x="822769" y="2573845"/>
            <a:chExt cx="7503159" cy="2981325"/>
          </a:xfrm>
        </p:grpSpPr>
        <p:sp>
          <p:nvSpPr>
            <p:cNvPr id="7" name="object 7"/>
            <p:cNvSpPr/>
            <p:nvPr/>
          </p:nvSpPr>
          <p:spPr>
            <a:xfrm>
              <a:off x="827532" y="2578607"/>
              <a:ext cx="7478395" cy="2971800"/>
            </a:xfrm>
            <a:custGeom>
              <a:avLst/>
              <a:gdLst/>
              <a:ahLst/>
              <a:cxnLst/>
              <a:rect l="l" t="t" r="r" b="b"/>
              <a:pathLst>
                <a:path w="7478395" h="2971800">
                  <a:moveTo>
                    <a:pt x="50800" y="1981199"/>
                  </a:moveTo>
                  <a:lnTo>
                    <a:pt x="0" y="1981199"/>
                  </a:lnTo>
                </a:path>
                <a:path w="7478395" h="2971800">
                  <a:moveTo>
                    <a:pt x="50800" y="2971800"/>
                  </a:moveTo>
                  <a:lnTo>
                    <a:pt x="0" y="2971800"/>
                  </a:lnTo>
                </a:path>
                <a:path w="7478395" h="2971800">
                  <a:moveTo>
                    <a:pt x="50800" y="495300"/>
                  </a:moveTo>
                  <a:lnTo>
                    <a:pt x="0" y="495300"/>
                  </a:lnTo>
                </a:path>
                <a:path w="7478395" h="2971800">
                  <a:moveTo>
                    <a:pt x="50800" y="1485899"/>
                  </a:moveTo>
                  <a:lnTo>
                    <a:pt x="0" y="1485899"/>
                  </a:lnTo>
                </a:path>
                <a:path w="7478395" h="2971800">
                  <a:moveTo>
                    <a:pt x="50800" y="0"/>
                  </a:moveTo>
                  <a:lnTo>
                    <a:pt x="0" y="0"/>
                  </a:lnTo>
                </a:path>
                <a:path w="7478395" h="2971800">
                  <a:moveTo>
                    <a:pt x="50800" y="2476499"/>
                  </a:moveTo>
                  <a:lnTo>
                    <a:pt x="0" y="2476499"/>
                  </a:lnTo>
                </a:path>
                <a:path w="7478395" h="2971800">
                  <a:moveTo>
                    <a:pt x="50292" y="2971800"/>
                  </a:moveTo>
                  <a:lnTo>
                    <a:pt x="50292" y="0"/>
                  </a:lnTo>
                </a:path>
                <a:path w="7478395" h="2971800">
                  <a:moveTo>
                    <a:pt x="50292" y="2971800"/>
                  </a:moveTo>
                  <a:lnTo>
                    <a:pt x="7478268" y="2971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78586" y="3905249"/>
              <a:ext cx="7428230" cy="1490980"/>
            </a:xfrm>
            <a:custGeom>
              <a:avLst/>
              <a:gdLst/>
              <a:ahLst/>
              <a:cxnLst/>
              <a:rect l="l" t="t" r="r" b="b"/>
              <a:pathLst>
                <a:path w="7428230" h="1490979">
                  <a:moveTo>
                    <a:pt x="0" y="827532"/>
                  </a:moveTo>
                  <a:lnTo>
                    <a:pt x="284988" y="515112"/>
                  </a:lnTo>
                  <a:lnTo>
                    <a:pt x="569976" y="1104900"/>
                  </a:lnTo>
                  <a:lnTo>
                    <a:pt x="856488" y="1338072"/>
                  </a:lnTo>
                  <a:lnTo>
                    <a:pt x="1141476" y="935736"/>
                  </a:lnTo>
                  <a:lnTo>
                    <a:pt x="1427988" y="530351"/>
                  </a:lnTo>
                  <a:lnTo>
                    <a:pt x="1712976" y="455675"/>
                  </a:lnTo>
                  <a:lnTo>
                    <a:pt x="1999488" y="1327404"/>
                  </a:lnTo>
                  <a:lnTo>
                    <a:pt x="2284476" y="816863"/>
                  </a:lnTo>
                  <a:lnTo>
                    <a:pt x="2570988" y="268224"/>
                  </a:lnTo>
                  <a:lnTo>
                    <a:pt x="2855976" y="847344"/>
                  </a:lnTo>
                  <a:lnTo>
                    <a:pt x="3142488" y="669036"/>
                  </a:lnTo>
                  <a:lnTo>
                    <a:pt x="3427476" y="499872"/>
                  </a:lnTo>
                  <a:lnTo>
                    <a:pt x="3713988" y="519683"/>
                  </a:lnTo>
                  <a:lnTo>
                    <a:pt x="3998976" y="644651"/>
                  </a:lnTo>
                  <a:lnTo>
                    <a:pt x="4283964" y="361188"/>
                  </a:lnTo>
                  <a:lnTo>
                    <a:pt x="4570476" y="658368"/>
                  </a:lnTo>
                  <a:lnTo>
                    <a:pt x="4855464" y="292607"/>
                  </a:lnTo>
                  <a:lnTo>
                    <a:pt x="5141976" y="697992"/>
                  </a:lnTo>
                  <a:lnTo>
                    <a:pt x="5426964" y="585216"/>
                  </a:lnTo>
                  <a:lnTo>
                    <a:pt x="5713475" y="217931"/>
                  </a:lnTo>
                  <a:lnTo>
                    <a:pt x="5998464" y="0"/>
                  </a:lnTo>
                  <a:lnTo>
                    <a:pt x="6284975" y="664463"/>
                  </a:lnTo>
                  <a:lnTo>
                    <a:pt x="6569963" y="827532"/>
                  </a:lnTo>
                  <a:lnTo>
                    <a:pt x="6856475" y="1490472"/>
                  </a:lnTo>
                  <a:lnTo>
                    <a:pt x="7141463" y="1074420"/>
                  </a:lnTo>
                  <a:lnTo>
                    <a:pt x="7427975" y="97536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78586" y="2661665"/>
              <a:ext cx="7428230" cy="2298700"/>
            </a:xfrm>
            <a:custGeom>
              <a:avLst/>
              <a:gdLst/>
              <a:ahLst/>
              <a:cxnLst/>
              <a:rect l="l" t="t" r="r" b="b"/>
              <a:pathLst>
                <a:path w="7428230" h="2298700">
                  <a:moveTo>
                    <a:pt x="0" y="1263396"/>
                  </a:moveTo>
                  <a:lnTo>
                    <a:pt x="284988" y="1040892"/>
                  </a:lnTo>
                  <a:lnTo>
                    <a:pt x="569976" y="1877568"/>
                  </a:lnTo>
                  <a:lnTo>
                    <a:pt x="856488" y="2298192"/>
                  </a:lnTo>
                  <a:lnTo>
                    <a:pt x="1141476" y="1888236"/>
                  </a:lnTo>
                  <a:lnTo>
                    <a:pt x="1427988" y="1432560"/>
                  </a:lnTo>
                  <a:lnTo>
                    <a:pt x="1712976" y="1129284"/>
                  </a:lnTo>
                  <a:lnTo>
                    <a:pt x="1999488" y="2249424"/>
                  </a:lnTo>
                  <a:lnTo>
                    <a:pt x="2284476" y="1595628"/>
                  </a:lnTo>
                  <a:lnTo>
                    <a:pt x="2570988" y="1124712"/>
                  </a:lnTo>
                  <a:lnTo>
                    <a:pt x="2855976" y="1679448"/>
                  </a:lnTo>
                  <a:lnTo>
                    <a:pt x="3142488" y="1481328"/>
                  </a:lnTo>
                  <a:lnTo>
                    <a:pt x="3427476" y="1208532"/>
                  </a:lnTo>
                  <a:lnTo>
                    <a:pt x="3713988" y="1248156"/>
                  </a:lnTo>
                  <a:lnTo>
                    <a:pt x="3998976" y="1377696"/>
                  </a:lnTo>
                  <a:lnTo>
                    <a:pt x="4283964" y="1021080"/>
                  </a:lnTo>
                  <a:lnTo>
                    <a:pt x="4570476" y="1421892"/>
                  </a:lnTo>
                  <a:lnTo>
                    <a:pt x="4855464" y="886968"/>
                  </a:lnTo>
                  <a:lnTo>
                    <a:pt x="5141976" y="1203960"/>
                  </a:lnTo>
                  <a:lnTo>
                    <a:pt x="5426964" y="1075944"/>
                  </a:lnTo>
                  <a:lnTo>
                    <a:pt x="5713475" y="624839"/>
                  </a:lnTo>
                  <a:lnTo>
                    <a:pt x="5998464" y="0"/>
                  </a:lnTo>
                  <a:lnTo>
                    <a:pt x="6284975" y="842772"/>
                  </a:lnTo>
                  <a:lnTo>
                    <a:pt x="6569963" y="1045464"/>
                  </a:lnTo>
                  <a:lnTo>
                    <a:pt x="6856475" y="1481328"/>
                  </a:lnTo>
                  <a:lnTo>
                    <a:pt x="7141463" y="1149096"/>
                  </a:lnTo>
                  <a:lnTo>
                    <a:pt x="7427975" y="1149096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78586" y="3568445"/>
              <a:ext cx="7428230" cy="0"/>
            </a:xfrm>
            <a:custGeom>
              <a:avLst/>
              <a:gdLst/>
              <a:ahLst/>
              <a:cxnLst/>
              <a:rect l="l" t="t" r="r" b="b"/>
              <a:pathLst>
                <a:path w="7428230">
                  <a:moveTo>
                    <a:pt x="0" y="0"/>
                  </a:moveTo>
                  <a:lnTo>
                    <a:pt x="0" y="0"/>
                  </a:lnTo>
                  <a:lnTo>
                    <a:pt x="7141463" y="0"/>
                  </a:lnTo>
                  <a:lnTo>
                    <a:pt x="7427975" y="0"/>
                  </a:lnTo>
                </a:path>
              </a:pathLst>
            </a:custGeom>
            <a:ln w="19812">
              <a:solidFill>
                <a:srgbClr val="A3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4591" y="4939665"/>
            <a:ext cx="196215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3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96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4591" y="3948506"/>
            <a:ext cx="196215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90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3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97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9856" y="3453510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9856" y="2958210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9856" y="2462529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4462" y="5590132"/>
            <a:ext cx="7625080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45271" y="4626991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73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45271" y="3556761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95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267205" y="2703576"/>
            <a:ext cx="176530" cy="273050"/>
            <a:chOff x="1267205" y="2703576"/>
            <a:chExt cx="176530" cy="273050"/>
          </a:xfrm>
        </p:grpSpPr>
        <p:sp>
          <p:nvSpPr>
            <p:cNvPr id="20" name="object 20"/>
            <p:cNvSpPr/>
            <p:nvPr/>
          </p:nvSpPr>
          <p:spPr>
            <a:xfrm>
              <a:off x="1267205" y="272262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267205" y="295732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500377" y="2570987"/>
            <a:ext cx="2019300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Karşılama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Karşılama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(enerji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hariç)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36557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9625"/>
            <a:ext cx="88468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İhracat miktar </a:t>
            </a:r>
            <a:r>
              <a:rPr dirty="0"/>
              <a:t>olarak </a:t>
            </a:r>
            <a:r>
              <a:rPr spc="-5" dirty="0"/>
              <a:t>daha </a:t>
            </a:r>
            <a:r>
              <a:rPr dirty="0"/>
              <a:t>hızlı </a:t>
            </a:r>
            <a:r>
              <a:rPr spc="-5" dirty="0"/>
              <a:t>artarken, dış ticaret fiyatları </a:t>
            </a:r>
            <a:r>
              <a:rPr dirty="0"/>
              <a:t>ihracat </a:t>
            </a:r>
            <a:r>
              <a:rPr spc="-5" dirty="0"/>
              <a:t>aleyhine  gelişmektedir.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Dış ticaret </a:t>
            </a:r>
            <a:r>
              <a:rPr b="0" dirty="0">
                <a:latin typeface="Tahoma"/>
                <a:cs typeface="Tahoma"/>
              </a:rPr>
              <a:t>hadleri 2022 </a:t>
            </a:r>
            <a:r>
              <a:rPr b="0" spc="-5" dirty="0">
                <a:latin typeface="Tahoma"/>
                <a:cs typeface="Tahoma"/>
              </a:rPr>
              <a:t>yılında tarihi </a:t>
            </a:r>
            <a:r>
              <a:rPr b="0" dirty="0">
                <a:latin typeface="Tahoma"/>
                <a:cs typeface="Tahoma"/>
              </a:rPr>
              <a:t>en düşük </a:t>
            </a:r>
            <a:r>
              <a:rPr b="0" spc="-5" dirty="0">
                <a:latin typeface="Tahoma"/>
                <a:cs typeface="Tahoma"/>
              </a:rPr>
              <a:t>seviyelerine</a:t>
            </a:r>
            <a:r>
              <a:rPr b="0" spc="7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gerilemiştir.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34895"/>
            <a:ext cx="9144000" cy="584200"/>
          </a:xfrm>
          <a:custGeom>
            <a:avLst/>
            <a:gdLst/>
            <a:ahLst/>
            <a:cxnLst/>
            <a:rect l="l" t="t" r="r" b="b"/>
            <a:pathLst>
              <a:path w="9144000" h="584200">
                <a:moveTo>
                  <a:pt x="9144000" y="0"/>
                </a:moveTo>
                <a:lnTo>
                  <a:pt x="0" y="0"/>
                </a:lnTo>
                <a:lnTo>
                  <a:pt x="0" y="583691"/>
                </a:lnTo>
                <a:lnTo>
                  <a:pt x="9144000" y="583691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02791" y="2930651"/>
            <a:ext cx="3360420" cy="2533015"/>
            <a:chOff x="1002791" y="2930651"/>
            <a:chExt cx="3360420" cy="2533015"/>
          </a:xfrm>
        </p:grpSpPr>
        <p:sp>
          <p:nvSpPr>
            <p:cNvPr id="5" name="object 5"/>
            <p:cNvSpPr/>
            <p:nvPr/>
          </p:nvSpPr>
          <p:spPr>
            <a:xfrm>
              <a:off x="1002791" y="2935223"/>
              <a:ext cx="3340735" cy="2524125"/>
            </a:xfrm>
            <a:custGeom>
              <a:avLst/>
              <a:gdLst/>
              <a:ahLst/>
              <a:cxnLst/>
              <a:rect l="l" t="t" r="r" b="b"/>
              <a:pathLst>
                <a:path w="3340735" h="2524125">
                  <a:moveTo>
                    <a:pt x="47244" y="2523744"/>
                  </a:moveTo>
                  <a:lnTo>
                    <a:pt x="47244" y="0"/>
                  </a:lnTo>
                </a:path>
                <a:path w="3340735" h="2524125">
                  <a:moveTo>
                    <a:pt x="0" y="2523744"/>
                  </a:moveTo>
                  <a:lnTo>
                    <a:pt x="47244" y="2523744"/>
                  </a:lnTo>
                </a:path>
                <a:path w="3340735" h="2524125">
                  <a:moveTo>
                    <a:pt x="0" y="1892808"/>
                  </a:moveTo>
                  <a:lnTo>
                    <a:pt x="47244" y="1892808"/>
                  </a:lnTo>
                </a:path>
                <a:path w="3340735" h="2524125">
                  <a:moveTo>
                    <a:pt x="0" y="1261871"/>
                  </a:moveTo>
                  <a:lnTo>
                    <a:pt x="47244" y="1261871"/>
                  </a:lnTo>
                </a:path>
                <a:path w="3340735" h="2524125">
                  <a:moveTo>
                    <a:pt x="0" y="630936"/>
                  </a:moveTo>
                  <a:lnTo>
                    <a:pt x="47244" y="630936"/>
                  </a:lnTo>
                </a:path>
                <a:path w="3340735" h="2524125">
                  <a:moveTo>
                    <a:pt x="0" y="0"/>
                  </a:moveTo>
                  <a:lnTo>
                    <a:pt x="47244" y="0"/>
                  </a:lnTo>
                </a:path>
                <a:path w="3340735" h="2524125">
                  <a:moveTo>
                    <a:pt x="47244" y="2523744"/>
                  </a:moveTo>
                  <a:lnTo>
                    <a:pt x="3340608" y="25237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49273" y="3131057"/>
              <a:ext cx="3295015" cy="1949450"/>
            </a:xfrm>
            <a:custGeom>
              <a:avLst/>
              <a:gdLst/>
              <a:ahLst/>
              <a:cxnLst/>
              <a:rect l="l" t="t" r="r" b="b"/>
              <a:pathLst>
                <a:path w="3295015" h="1949450">
                  <a:moveTo>
                    <a:pt x="0" y="801623"/>
                  </a:moveTo>
                  <a:lnTo>
                    <a:pt x="126491" y="822959"/>
                  </a:lnTo>
                  <a:lnTo>
                    <a:pt x="252984" y="1028699"/>
                  </a:lnTo>
                  <a:lnTo>
                    <a:pt x="379475" y="1615439"/>
                  </a:lnTo>
                  <a:lnTo>
                    <a:pt x="507491" y="1949195"/>
                  </a:lnTo>
                  <a:lnTo>
                    <a:pt x="633983" y="1883664"/>
                  </a:lnTo>
                  <a:lnTo>
                    <a:pt x="760476" y="1331975"/>
                  </a:lnTo>
                  <a:lnTo>
                    <a:pt x="886968" y="1117091"/>
                  </a:lnTo>
                  <a:lnTo>
                    <a:pt x="1013459" y="949451"/>
                  </a:lnTo>
                  <a:lnTo>
                    <a:pt x="1139952" y="870203"/>
                  </a:lnTo>
                  <a:lnTo>
                    <a:pt x="1266444" y="743711"/>
                  </a:lnTo>
                  <a:lnTo>
                    <a:pt x="1394459" y="659891"/>
                  </a:lnTo>
                  <a:lnTo>
                    <a:pt x="1520952" y="615695"/>
                  </a:lnTo>
                  <a:lnTo>
                    <a:pt x="1647444" y="589787"/>
                  </a:lnTo>
                  <a:lnTo>
                    <a:pt x="1773936" y="608075"/>
                  </a:lnTo>
                  <a:lnTo>
                    <a:pt x="1900427" y="568451"/>
                  </a:lnTo>
                  <a:lnTo>
                    <a:pt x="2026920" y="435863"/>
                  </a:lnTo>
                  <a:lnTo>
                    <a:pt x="2153412" y="292607"/>
                  </a:lnTo>
                  <a:lnTo>
                    <a:pt x="2279904" y="289559"/>
                  </a:lnTo>
                  <a:lnTo>
                    <a:pt x="2407920" y="239267"/>
                  </a:lnTo>
                  <a:lnTo>
                    <a:pt x="2534412" y="233171"/>
                  </a:lnTo>
                  <a:lnTo>
                    <a:pt x="2660904" y="164591"/>
                  </a:lnTo>
                  <a:lnTo>
                    <a:pt x="2787396" y="144779"/>
                  </a:lnTo>
                  <a:lnTo>
                    <a:pt x="2913888" y="32003"/>
                  </a:lnTo>
                  <a:lnTo>
                    <a:pt x="3040379" y="0"/>
                  </a:lnTo>
                  <a:lnTo>
                    <a:pt x="3166872" y="3047"/>
                  </a:lnTo>
                  <a:lnTo>
                    <a:pt x="3294888" y="147827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49273" y="4239005"/>
              <a:ext cx="3295015" cy="870585"/>
            </a:xfrm>
            <a:custGeom>
              <a:avLst/>
              <a:gdLst/>
              <a:ahLst/>
              <a:cxnLst/>
              <a:rect l="l" t="t" r="r" b="b"/>
              <a:pathLst>
                <a:path w="3295015" h="870585">
                  <a:moveTo>
                    <a:pt x="0" y="352044"/>
                  </a:moveTo>
                  <a:lnTo>
                    <a:pt x="126491" y="298704"/>
                  </a:lnTo>
                  <a:lnTo>
                    <a:pt x="252984" y="307848"/>
                  </a:lnTo>
                  <a:lnTo>
                    <a:pt x="379475" y="598932"/>
                  </a:lnTo>
                  <a:lnTo>
                    <a:pt x="507491" y="787908"/>
                  </a:lnTo>
                  <a:lnTo>
                    <a:pt x="633983" y="870204"/>
                  </a:lnTo>
                  <a:lnTo>
                    <a:pt x="760476" y="655320"/>
                  </a:lnTo>
                  <a:lnTo>
                    <a:pt x="886968" y="371856"/>
                  </a:lnTo>
                  <a:lnTo>
                    <a:pt x="1013459" y="166116"/>
                  </a:lnTo>
                  <a:lnTo>
                    <a:pt x="1139952" y="9144"/>
                  </a:lnTo>
                  <a:lnTo>
                    <a:pt x="1266444" y="0"/>
                  </a:lnTo>
                  <a:lnTo>
                    <a:pt x="1394459" y="56388"/>
                  </a:lnTo>
                  <a:lnTo>
                    <a:pt x="1520952" y="179832"/>
                  </a:lnTo>
                  <a:lnTo>
                    <a:pt x="1647444" y="295656"/>
                  </a:lnTo>
                  <a:lnTo>
                    <a:pt x="1773936" y="289560"/>
                  </a:lnTo>
                  <a:lnTo>
                    <a:pt x="1900427" y="263652"/>
                  </a:lnTo>
                  <a:lnTo>
                    <a:pt x="2026920" y="239268"/>
                  </a:lnTo>
                  <a:lnTo>
                    <a:pt x="2153412" y="271272"/>
                  </a:lnTo>
                  <a:lnTo>
                    <a:pt x="2279904" y="298704"/>
                  </a:lnTo>
                  <a:lnTo>
                    <a:pt x="2407920" y="330708"/>
                  </a:lnTo>
                  <a:lnTo>
                    <a:pt x="2534412" y="356616"/>
                  </a:lnTo>
                  <a:lnTo>
                    <a:pt x="2660904" y="422148"/>
                  </a:lnTo>
                  <a:lnTo>
                    <a:pt x="2787396" y="365760"/>
                  </a:lnTo>
                  <a:lnTo>
                    <a:pt x="2913888" y="280416"/>
                  </a:lnTo>
                  <a:lnTo>
                    <a:pt x="3040379" y="128016"/>
                  </a:lnTo>
                  <a:lnTo>
                    <a:pt x="3166872" y="115824"/>
                  </a:lnTo>
                  <a:lnTo>
                    <a:pt x="3294888" y="166116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36193" y="534479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1154" y="4713478"/>
            <a:ext cx="3743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98780" algn="l"/>
                <a:tab pos="3730625" algn="l"/>
              </a:tabLst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100	</a:t>
            </a:r>
            <a:r>
              <a:rPr sz="1200" u="dash" spc="-5" dirty="0">
                <a:solidFill>
                  <a:prstClr val="black"/>
                </a:solidFill>
                <a:uFill>
                  <a:solidFill>
                    <a:srgbClr val="333399"/>
                  </a:solidFill>
                </a:uFill>
                <a:latin typeface="Arial"/>
                <a:cs typeface="Arial"/>
              </a:rPr>
              <a:t> 	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1154" y="4082288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1154" y="3451097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1154" y="2819476"/>
            <a:ext cx="2800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6065" y="5499608"/>
            <a:ext cx="3490595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6062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3004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602" y="6270447"/>
            <a:ext cx="259207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9690">
              <a:spcBef>
                <a:spcPts val="100"/>
              </a:spcBef>
              <a:tabLst>
                <a:tab pos="2162175" algn="l"/>
              </a:tabLst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	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05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983479" y="2930651"/>
            <a:ext cx="3342640" cy="2533015"/>
            <a:chOff x="4983479" y="2930651"/>
            <a:chExt cx="3342640" cy="2533015"/>
          </a:xfrm>
        </p:grpSpPr>
        <p:sp>
          <p:nvSpPr>
            <p:cNvPr id="18" name="object 18"/>
            <p:cNvSpPr/>
            <p:nvPr/>
          </p:nvSpPr>
          <p:spPr>
            <a:xfrm>
              <a:off x="4983479" y="2935223"/>
              <a:ext cx="3322320" cy="2524125"/>
            </a:xfrm>
            <a:custGeom>
              <a:avLst/>
              <a:gdLst/>
              <a:ahLst/>
              <a:cxnLst/>
              <a:rect l="l" t="t" r="r" b="b"/>
              <a:pathLst>
                <a:path w="3322320" h="2524125">
                  <a:moveTo>
                    <a:pt x="45720" y="2523744"/>
                  </a:moveTo>
                  <a:lnTo>
                    <a:pt x="45720" y="0"/>
                  </a:lnTo>
                </a:path>
                <a:path w="3322320" h="2524125">
                  <a:moveTo>
                    <a:pt x="0" y="2523744"/>
                  </a:moveTo>
                  <a:lnTo>
                    <a:pt x="45720" y="2523744"/>
                  </a:lnTo>
                </a:path>
                <a:path w="3322320" h="2524125">
                  <a:moveTo>
                    <a:pt x="0" y="2164080"/>
                  </a:moveTo>
                  <a:lnTo>
                    <a:pt x="45720" y="2164080"/>
                  </a:lnTo>
                </a:path>
                <a:path w="3322320" h="2524125">
                  <a:moveTo>
                    <a:pt x="0" y="1802892"/>
                  </a:moveTo>
                  <a:lnTo>
                    <a:pt x="45720" y="1802892"/>
                  </a:lnTo>
                </a:path>
                <a:path w="3322320" h="2524125">
                  <a:moveTo>
                    <a:pt x="0" y="1441703"/>
                  </a:moveTo>
                  <a:lnTo>
                    <a:pt x="45720" y="1441703"/>
                  </a:lnTo>
                </a:path>
                <a:path w="3322320" h="2524125">
                  <a:moveTo>
                    <a:pt x="0" y="1082039"/>
                  </a:moveTo>
                  <a:lnTo>
                    <a:pt x="45720" y="1082039"/>
                  </a:lnTo>
                </a:path>
                <a:path w="3322320" h="2524125">
                  <a:moveTo>
                    <a:pt x="0" y="720851"/>
                  </a:moveTo>
                  <a:lnTo>
                    <a:pt x="45720" y="720851"/>
                  </a:lnTo>
                </a:path>
                <a:path w="3322320" h="2524125">
                  <a:moveTo>
                    <a:pt x="0" y="361188"/>
                  </a:moveTo>
                  <a:lnTo>
                    <a:pt x="45720" y="361188"/>
                  </a:lnTo>
                </a:path>
                <a:path w="3322320" h="2524125">
                  <a:moveTo>
                    <a:pt x="0" y="0"/>
                  </a:moveTo>
                  <a:lnTo>
                    <a:pt x="45720" y="0"/>
                  </a:lnTo>
                </a:path>
                <a:path w="3322320" h="2524125">
                  <a:moveTo>
                    <a:pt x="45720" y="2523744"/>
                  </a:moveTo>
                  <a:lnTo>
                    <a:pt x="3322320" y="25237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029961" y="3031997"/>
              <a:ext cx="3276600" cy="2082164"/>
            </a:xfrm>
            <a:custGeom>
              <a:avLst/>
              <a:gdLst/>
              <a:ahLst/>
              <a:cxnLst/>
              <a:rect l="l" t="t" r="r" b="b"/>
              <a:pathLst>
                <a:path w="3276600" h="2082164">
                  <a:moveTo>
                    <a:pt x="0" y="483107"/>
                  </a:moveTo>
                  <a:lnTo>
                    <a:pt x="124967" y="435863"/>
                  </a:lnTo>
                  <a:lnTo>
                    <a:pt x="251460" y="451103"/>
                  </a:lnTo>
                  <a:lnTo>
                    <a:pt x="377951" y="306324"/>
                  </a:lnTo>
                  <a:lnTo>
                    <a:pt x="502920" y="149351"/>
                  </a:lnTo>
                  <a:lnTo>
                    <a:pt x="629412" y="12191"/>
                  </a:lnTo>
                  <a:lnTo>
                    <a:pt x="755903" y="0"/>
                  </a:lnTo>
                  <a:lnTo>
                    <a:pt x="880872" y="100584"/>
                  </a:lnTo>
                  <a:lnTo>
                    <a:pt x="1007363" y="216407"/>
                  </a:lnTo>
                  <a:lnTo>
                    <a:pt x="1133855" y="355091"/>
                  </a:lnTo>
                  <a:lnTo>
                    <a:pt x="1258824" y="457200"/>
                  </a:lnTo>
                  <a:lnTo>
                    <a:pt x="1385315" y="454151"/>
                  </a:lnTo>
                  <a:lnTo>
                    <a:pt x="1511808" y="472439"/>
                  </a:lnTo>
                  <a:lnTo>
                    <a:pt x="1638299" y="498348"/>
                  </a:lnTo>
                  <a:lnTo>
                    <a:pt x="1763267" y="659891"/>
                  </a:lnTo>
                  <a:lnTo>
                    <a:pt x="1889760" y="809244"/>
                  </a:lnTo>
                  <a:lnTo>
                    <a:pt x="2016252" y="893063"/>
                  </a:lnTo>
                  <a:lnTo>
                    <a:pt x="2141219" y="879347"/>
                  </a:lnTo>
                  <a:lnTo>
                    <a:pt x="2267712" y="870203"/>
                  </a:lnTo>
                  <a:lnTo>
                    <a:pt x="2394204" y="986027"/>
                  </a:lnTo>
                  <a:lnTo>
                    <a:pt x="2519171" y="1062227"/>
                  </a:lnTo>
                  <a:lnTo>
                    <a:pt x="2645664" y="1360932"/>
                  </a:lnTo>
                  <a:lnTo>
                    <a:pt x="2772156" y="1485900"/>
                  </a:lnTo>
                  <a:lnTo>
                    <a:pt x="2897123" y="1620012"/>
                  </a:lnTo>
                  <a:lnTo>
                    <a:pt x="3023616" y="1773935"/>
                  </a:lnTo>
                  <a:lnTo>
                    <a:pt x="3150108" y="1901952"/>
                  </a:lnTo>
                  <a:lnTo>
                    <a:pt x="3276599" y="2081783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029199" y="3296411"/>
              <a:ext cx="3276600" cy="0"/>
            </a:xfrm>
            <a:custGeom>
              <a:avLst/>
              <a:gdLst/>
              <a:ahLst/>
              <a:cxnLst/>
              <a:rect l="l" t="t" r="r" b="b"/>
              <a:pathLst>
                <a:path w="3276600">
                  <a:moveTo>
                    <a:pt x="0" y="0"/>
                  </a:moveTo>
                  <a:lnTo>
                    <a:pt x="0" y="0"/>
                  </a:lnTo>
                  <a:lnTo>
                    <a:pt x="3150107" y="0"/>
                  </a:lnTo>
                  <a:lnTo>
                    <a:pt x="3276600" y="0"/>
                  </a:lnTo>
                </a:path>
              </a:pathLst>
            </a:custGeom>
            <a:ln w="6096">
              <a:solidFill>
                <a:srgbClr val="3333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716526" y="534479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16526" y="4983860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16526" y="462330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16526" y="4262754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16526" y="3901820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16526" y="35412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31816" y="3180715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31816" y="2819476"/>
            <a:ext cx="2800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8482" y="1866137"/>
            <a:ext cx="7929245" cy="986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00680" marR="5080" indent="-2888615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 ve ithalat miktar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birim değer endeksleri (2015=100, 3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aylık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hareketli ortalama)  Ocak 2020 – Mart</a:t>
            </a:r>
            <a:r>
              <a:rPr sz="16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750">
              <a:solidFill>
                <a:prstClr val="black"/>
              </a:solidFill>
              <a:latin typeface="Arial"/>
              <a:cs typeface="Arial"/>
            </a:endParaRPr>
          </a:p>
          <a:p>
            <a:pPr marL="1616075">
              <a:tabLst>
                <a:tab pos="5378450" algn="l"/>
              </a:tabLst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Miktar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Endeksi	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Birim Değer</a:t>
            </a:r>
            <a:r>
              <a:rPr sz="14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36448" y="5499608"/>
            <a:ext cx="3473450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73871" y="5006720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74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272278" y="6291834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506339" y="6191199"/>
            <a:ext cx="951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İhracat/İthalat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77315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36701"/>
            <a:ext cx="864870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Ocak-Mart döneminde </a:t>
            </a:r>
            <a:r>
              <a:rPr dirty="0"/>
              <a:t>turizm </a:t>
            </a:r>
            <a:r>
              <a:rPr spc="-5" dirty="0"/>
              <a:t>gelirleri </a:t>
            </a:r>
            <a:r>
              <a:rPr dirty="0"/>
              <a:t>son </a:t>
            </a:r>
            <a:r>
              <a:rPr spc="-5" dirty="0"/>
              <a:t>üç yılın </a:t>
            </a:r>
            <a:r>
              <a:rPr dirty="0"/>
              <a:t>üzerinde</a:t>
            </a:r>
            <a:r>
              <a:rPr spc="20" dirty="0"/>
              <a:t> </a:t>
            </a:r>
            <a:r>
              <a:rPr spc="-5" dirty="0"/>
              <a:t>seyretmektedir.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Yabancı ziyaretçi sayıları </a:t>
            </a:r>
            <a:r>
              <a:rPr b="0" dirty="0">
                <a:latin typeface="Tahoma"/>
                <a:cs typeface="Tahoma"/>
              </a:rPr>
              <a:t>ise 2019 </a:t>
            </a:r>
            <a:r>
              <a:rPr b="0" spc="-5" dirty="0">
                <a:latin typeface="Tahoma"/>
                <a:cs typeface="Tahoma"/>
              </a:rPr>
              <a:t>yılı</a:t>
            </a:r>
            <a:r>
              <a:rPr b="0" spc="6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düzeyindedir.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028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0945" y="1833117"/>
            <a:ext cx="51841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Turizm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geliri 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ziyaretçi sayısı* (Ocak 2019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Mart</a:t>
            </a:r>
            <a:r>
              <a:rPr sz="1600" spc="2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5027" y="2662427"/>
            <a:ext cx="3667125" cy="2882265"/>
            <a:chOff x="605027" y="2662427"/>
            <a:chExt cx="3667125" cy="2882265"/>
          </a:xfrm>
        </p:grpSpPr>
        <p:sp>
          <p:nvSpPr>
            <p:cNvPr id="6" name="object 6"/>
            <p:cNvSpPr/>
            <p:nvPr/>
          </p:nvSpPr>
          <p:spPr>
            <a:xfrm>
              <a:off x="605027" y="2666999"/>
              <a:ext cx="3648710" cy="2857500"/>
            </a:xfrm>
            <a:custGeom>
              <a:avLst/>
              <a:gdLst/>
              <a:ahLst/>
              <a:cxnLst/>
              <a:rect l="l" t="t" r="r" b="b"/>
              <a:pathLst>
                <a:path w="3648710" h="2857500">
                  <a:moveTo>
                    <a:pt x="50292" y="2857500"/>
                  </a:moveTo>
                  <a:lnTo>
                    <a:pt x="50292" y="0"/>
                  </a:lnTo>
                </a:path>
                <a:path w="3648710" h="2857500">
                  <a:moveTo>
                    <a:pt x="0" y="2857500"/>
                  </a:moveTo>
                  <a:lnTo>
                    <a:pt x="50292" y="2857500"/>
                  </a:lnTo>
                </a:path>
                <a:path w="3648710" h="2857500">
                  <a:moveTo>
                    <a:pt x="0" y="2572512"/>
                  </a:moveTo>
                  <a:lnTo>
                    <a:pt x="50292" y="2572512"/>
                  </a:lnTo>
                </a:path>
                <a:path w="3648710" h="2857500">
                  <a:moveTo>
                    <a:pt x="0" y="2286000"/>
                  </a:moveTo>
                  <a:lnTo>
                    <a:pt x="50292" y="2286000"/>
                  </a:lnTo>
                </a:path>
                <a:path w="3648710" h="2857500">
                  <a:moveTo>
                    <a:pt x="0" y="2001012"/>
                  </a:moveTo>
                  <a:lnTo>
                    <a:pt x="50292" y="2001012"/>
                  </a:lnTo>
                </a:path>
                <a:path w="3648710" h="2857500">
                  <a:moveTo>
                    <a:pt x="0" y="1714500"/>
                  </a:moveTo>
                  <a:lnTo>
                    <a:pt x="50292" y="1714500"/>
                  </a:lnTo>
                </a:path>
                <a:path w="3648710" h="2857500">
                  <a:moveTo>
                    <a:pt x="0" y="1429512"/>
                  </a:moveTo>
                  <a:lnTo>
                    <a:pt x="50292" y="1429512"/>
                  </a:lnTo>
                </a:path>
                <a:path w="3648710" h="2857500">
                  <a:moveTo>
                    <a:pt x="0" y="1143000"/>
                  </a:moveTo>
                  <a:lnTo>
                    <a:pt x="50292" y="1143000"/>
                  </a:lnTo>
                </a:path>
                <a:path w="3648710" h="2857500">
                  <a:moveTo>
                    <a:pt x="0" y="858012"/>
                  </a:moveTo>
                  <a:lnTo>
                    <a:pt x="50292" y="858012"/>
                  </a:lnTo>
                </a:path>
                <a:path w="3648710" h="2857500">
                  <a:moveTo>
                    <a:pt x="0" y="571500"/>
                  </a:moveTo>
                  <a:lnTo>
                    <a:pt x="50292" y="571500"/>
                  </a:lnTo>
                </a:path>
                <a:path w="3648710" h="2857500">
                  <a:moveTo>
                    <a:pt x="0" y="286512"/>
                  </a:moveTo>
                  <a:lnTo>
                    <a:pt x="50292" y="286512"/>
                  </a:lnTo>
                </a:path>
                <a:path w="3648710" h="2857500">
                  <a:moveTo>
                    <a:pt x="0" y="0"/>
                  </a:moveTo>
                  <a:lnTo>
                    <a:pt x="50292" y="0"/>
                  </a:lnTo>
                </a:path>
                <a:path w="3648710" h="2857500">
                  <a:moveTo>
                    <a:pt x="50292" y="2857500"/>
                  </a:moveTo>
                  <a:lnTo>
                    <a:pt x="3648456" y="28575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56081" y="2919221"/>
              <a:ext cx="3596640" cy="1961514"/>
            </a:xfrm>
            <a:custGeom>
              <a:avLst/>
              <a:gdLst/>
              <a:ahLst/>
              <a:cxnLst/>
              <a:rect l="l" t="t" r="r" b="b"/>
              <a:pathLst>
                <a:path w="3596640" h="1961514">
                  <a:moveTo>
                    <a:pt x="0" y="1856232"/>
                  </a:moveTo>
                  <a:lnTo>
                    <a:pt x="326136" y="1961388"/>
                  </a:lnTo>
                  <a:lnTo>
                    <a:pt x="653796" y="1802891"/>
                  </a:lnTo>
                  <a:lnTo>
                    <a:pt x="979932" y="1615439"/>
                  </a:lnTo>
                  <a:lnTo>
                    <a:pt x="1307592" y="1286255"/>
                  </a:lnTo>
                  <a:lnTo>
                    <a:pt x="1635252" y="934211"/>
                  </a:lnTo>
                  <a:lnTo>
                    <a:pt x="1961388" y="432815"/>
                  </a:lnTo>
                  <a:lnTo>
                    <a:pt x="2289048" y="0"/>
                  </a:lnTo>
                  <a:lnTo>
                    <a:pt x="2615184" y="431291"/>
                  </a:lnTo>
                  <a:lnTo>
                    <a:pt x="2942844" y="556260"/>
                  </a:lnTo>
                  <a:lnTo>
                    <a:pt x="3270504" y="1548383"/>
                  </a:lnTo>
                  <a:lnTo>
                    <a:pt x="3596640" y="1793747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56081" y="4527042"/>
              <a:ext cx="3596640" cy="998219"/>
            </a:xfrm>
            <a:custGeom>
              <a:avLst/>
              <a:gdLst/>
              <a:ahLst/>
              <a:cxnLst/>
              <a:rect l="l" t="t" r="r" b="b"/>
              <a:pathLst>
                <a:path w="3596640" h="998220">
                  <a:moveTo>
                    <a:pt x="0" y="126491"/>
                  </a:moveTo>
                  <a:lnTo>
                    <a:pt x="326136" y="295655"/>
                  </a:lnTo>
                  <a:lnTo>
                    <a:pt x="653796" y="623315"/>
                  </a:lnTo>
                  <a:lnTo>
                    <a:pt x="979932" y="998219"/>
                  </a:lnTo>
                  <a:lnTo>
                    <a:pt x="1307592" y="998219"/>
                  </a:lnTo>
                  <a:lnTo>
                    <a:pt x="1635252" y="944879"/>
                  </a:lnTo>
                  <a:lnTo>
                    <a:pt x="1961388" y="729995"/>
                  </a:lnTo>
                  <a:lnTo>
                    <a:pt x="2289048" y="216407"/>
                  </a:lnTo>
                  <a:lnTo>
                    <a:pt x="2615184" y="94487"/>
                  </a:lnTo>
                  <a:lnTo>
                    <a:pt x="2942844" y="0"/>
                  </a:lnTo>
                  <a:lnTo>
                    <a:pt x="3270504" y="490727"/>
                  </a:lnTo>
                  <a:lnTo>
                    <a:pt x="3596640" y="614171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56081" y="3303269"/>
              <a:ext cx="3596640" cy="1902460"/>
            </a:xfrm>
            <a:custGeom>
              <a:avLst/>
              <a:gdLst/>
              <a:ahLst/>
              <a:cxnLst/>
              <a:rect l="l" t="t" r="r" b="b"/>
              <a:pathLst>
                <a:path w="3596640" h="1902460">
                  <a:moveTo>
                    <a:pt x="0" y="1842515"/>
                  </a:moveTo>
                  <a:lnTo>
                    <a:pt x="326136" y="1901952"/>
                  </a:lnTo>
                  <a:lnTo>
                    <a:pt x="653796" y="1749552"/>
                  </a:lnTo>
                  <a:lnTo>
                    <a:pt x="979932" y="1801367"/>
                  </a:lnTo>
                  <a:lnTo>
                    <a:pt x="1307592" y="1859279"/>
                  </a:lnTo>
                  <a:lnTo>
                    <a:pt x="1635252" y="1557527"/>
                  </a:lnTo>
                  <a:lnTo>
                    <a:pt x="1961388" y="705611"/>
                  </a:lnTo>
                  <a:lnTo>
                    <a:pt x="2289048" y="0"/>
                  </a:lnTo>
                  <a:lnTo>
                    <a:pt x="2615184" y="406907"/>
                  </a:lnTo>
                  <a:lnTo>
                    <a:pt x="2942844" y="339851"/>
                  </a:lnTo>
                  <a:lnTo>
                    <a:pt x="3270504" y="1211579"/>
                  </a:lnTo>
                  <a:lnTo>
                    <a:pt x="3596640" y="1379219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56081" y="4563617"/>
              <a:ext cx="654050" cy="227329"/>
            </a:xfrm>
            <a:custGeom>
              <a:avLst/>
              <a:gdLst/>
              <a:ahLst/>
              <a:cxnLst/>
              <a:rect l="l" t="t" r="r" b="b"/>
              <a:pathLst>
                <a:path w="654050" h="227329">
                  <a:moveTo>
                    <a:pt x="0" y="79247"/>
                  </a:moveTo>
                  <a:lnTo>
                    <a:pt x="326136" y="227075"/>
                  </a:lnTo>
                  <a:lnTo>
                    <a:pt x="653796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53845" y="3045713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53845" y="28125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053845" y="327888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053845" y="3512058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87527" y="2451539"/>
            <a:ext cx="238760" cy="317055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spcBef>
                <a:spcPts val="9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3274" y="5463284"/>
            <a:ext cx="3769622" cy="712897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</a:p>
          <a:p>
            <a:pPr marL="12700" marR="5080" indent="193675" algn="r">
              <a:lnSpc>
                <a:spcPct val="17890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rt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Mayıs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az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Temmuz  Ağus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os</a:t>
            </a:r>
          </a:p>
          <a:p>
            <a:pPr marL="190500" marR="5715" indent="82550" algn="just">
              <a:lnSpc>
                <a:spcPct val="17880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Eylül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Ekim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Kasım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Aralık</a:t>
            </a:r>
            <a:endParaRPr sz="1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061203" y="2773679"/>
            <a:ext cx="3712845" cy="2771140"/>
            <a:chOff x="5061203" y="2773679"/>
            <a:chExt cx="3712845" cy="2771140"/>
          </a:xfrm>
        </p:grpSpPr>
        <p:sp>
          <p:nvSpPr>
            <p:cNvPr id="18" name="object 18"/>
            <p:cNvSpPr/>
            <p:nvPr/>
          </p:nvSpPr>
          <p:spPr>
            <a:xfrm>
              <a:off x="5061203" y="2778251"/>
              <a:ext cx="3694429" cy="2746375"/>
            </a:xfrm>
            <a:custGeom>
              <a:avLst/>
              <a:gdLst/>
              <a:ahLst/>
              <a:cxnLst/>
              <a:rect l="l" t="t" r="r" b="b"/>
              <a:pathLst>
                <a:path w="3694429" h="2746375">
                  <a:moveTo>
                    <a:pt x="50292" y="2746248"/>
                  </a:moveTo>
                  <a:lnTo>
                    <a:pt x="50292" y="0"/>
                  </a:lnTo>
                </a:path>
                <a:path w="3694429" h="2746375">
                  <a:moveTo>
                    <a:pt x="0" y="2746248"/>
                  </a:moveTo>
                  <a:lnTo>
                    <a:pt x="50292" y="2746248"/>
                  </a:lnTo>
                </a:path>
                <a:path w="3694429" h="2746375">
                  <a:moveTo>
                    <a:pt x="0" y="2441448"/>
                  </a:moveTo>
                  <a:lnTo>
                    <a:pt x="50292" y="2441448"/>
                  </a:lnTo>
                </a:path>
                <a:path w="3694429" h="2746375">
                  <a:moveTo>
                    <a:pt x="0" y="2136648"/>
                  </a:moveTo>
                  <a:lnTo>
                    <a:pt x="50292" y="2136648"/>
                  </a:lnTo>
                </a:path>
                <a:path w="3694429" h="2746375">
                  <a:moveTo>
                    <a:pt x="0" y="1830324"/>
                  </a:moveTo>
                  <a:lnTo>
                    <a:pt x="50292" y="1830324"/>
                  </a:lnTo>
                </a:path>
                <a:path w="3694429" h="2746375">
                  <a:moveTo>
                    <a:pt x="0" y="1525524"/>
                  </a:moveTo>
                  <a:lnTo>
                    <a:pt x="50292" y="1525524"/>
                  </a:lnTo>
                </a:path>
                <a:path w="3694429" h="2746375">
                  <a:moveTo>
                    <a:pt x="0" y="1220724"/>
                  </a:moveTo>
                  <a:lnTo>
                    <a:pt x="50292" y="1220724"/>
                  </a:lnTo>
                </a:path>
                <a:path w="3694429" h="2746375">
                  <a:moveTo>
                    <a:pt x="0" y="915924"/>
                  </a:moveTo>
                  <a:lnTo>
                    <a:pt x="50292" y="915924"/>
                  </a:lnTo>
                </a:path>
                <a:path w="3694429" h="2746375">
                  <a:moveTo>
                    <a:pt x="0" y="609600"/>
                  </a:moveTo>
                  <a:lnTo>
                    <a:pt x="50292" y="609600"/>
                  </a:lnTo>
                </a:path>
                <a:path w="3694429" h="2746375">
                  <a:moveTo>
                    <a:pt x="0" y="304800"/>
                  </a:moveTo>
                  <a:lnTo>
                    <a:pt x="50292" y="304800"/>
                  </a:lnTo>
                </a:path>
                <a:path w="3694429" h="2746375">
                  <a:moveTo>
                    <a:pt x="0" y="0"/>
                  </a:moveTo>
                  <a:lnTo>
                    <a:pt x="50292" y="0"/>
                  </a:lnTo>
                </a:path>
                <a:path w="3694429" h="2746375">
                  <a:moveTo>
                    <a:pt x="50292" y="2746248"/>
                  </a:moveTo>
                  <a:lnTo>
                    <a:pt x="3694176" y="27462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112257" y="3031997"/>
              <a:ext cx="3642360" cy="1900555"/>
            </a:xfrm>
            <a:custGeom>
              <a:avLst/>
              <a:gdLst/>
              <a:ahLst/>
              <a:cxnLst/>
              <a:rect l="l" t="t" r="r" b="b"/>
              <a:pathLst>
                <a:path w="3642359" h="1900554">
                  <a:moveTo>
                    <a:pt x="0" y="1812035"/>
                  </a:moveTo>
                  <a:lnTo>
                    <a:pt x="330707" y="1900427"/>
                  </a:lnTo>
                  <a:lnTo>
                    <a:pt x="661415" y="1738883"/>
                  </a:lnTo>
                  <a:lnTo>
                    <a:pt x="993647" y="1495044"/>
                  </a:lnTo>
                  <a:lnTo>
                    <a:pt x="1324355" y="1205483"/>
                  </a:lnTo>
                  <a:lnTo>
                    <a:pt x="1655064" y="880871"/>
                  </a:lnTo>
                  <a:lnTo>
                    <a:pt x="1987295" y="448055"/>
                  </a:lnTo>
                  <a:lnTo>
                    <a:pt x="2318003" y="0"/>
                  </a:lnTo>
                  <a:lnTo>
                    <a:pt x="2648712" y="435863"/>
                  </a:lnTo>
                  <a:lnTo>
                    <a:pt x="2980943" y="832103"/>
                  </a:lnTo>
                  <a:lnTo>
                    <a:pt x="3311651" y="1574291"/>
                  </a:lnTo>
                  <a:lnTo>
                    <a:pt x="3642360" y="176022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112257" y="4722113"/>
              <a:ext cx="3642360" cy="803275"/>
            </a:xfrm>
            <a:custGeom>
              <a:avLst/>
              <a:gdLst/>
              <a:ahLst/>
              <a:cxnLst/>
              <a:rect l="l" t="t" r="r" b="b"/>
              <a:pathLst>
                <a:path w="3642359" h="803275">
                  <a:moveTo>
                    <a:pt x="0" y="30480"/>
                  </a:moveTo>
                  <a:lnTo>
                    <a:pt x="330707" y="176784"/>
                  </a:lnTo>
                  <a:lnTo>
                    <a:pt x="661415" y="478536"/>
                  </a:lnTo>
                  <a:lnTo>
                    <a:pt x="993647" y="803148"/>
                  </a:lnTo>
                  <a:lnTo>
                    <a:pt x="1324355" y="803148"/>
                  </a:lnTo>
                  <a:lnTo>
                    <a:pt x="1655064" y="803148"/>
                  </a:lnTo>
                  <a:lnTo>
                    <a:pt x="1987295" y="563880"/>
                  </a:lnTo>
                  <a:lnTo>
                    <a:pt x="2318003" y="134112"/>
                  </a:lnTo>
                  <a:lnTo>
                    <a:pt x="2648712" y="0"/>
                  </a:lnTo>
                  <a:lnTo>
                    <a:pt x="2980943" y="82296"/>
                  </a:lnTo>
                  <a:lnTo>
                    <a:pt x="3311651" y="417575"/>
                  </a:lnTo>
                  <a:lnTo>
                    <a:pt x="3642360" y="509016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112257" y="3845813"/>
              <a:ext cx="3642360" cy="1455420"/>
            </a:xfrm>
            <a:custGeom>
              <a:avLst/>
              <a:gdLst/>
              <a:ahLst/>
              <a:cxnLst/>
              <a:rect l="l" t="t" r="r" b="b"/>
              <a:pathLst>
                <a:path w="3642359" h="1455420">
                  <a:moveTo>
                    <a:pt x="0" y="1424940"/>
                  </a:moveTo>
                  <a:lnTo>
                    <a:pt x="330707" y="1455420"/>
                  </a:lnTo>
                  <a:lnTo>
                    <a:pt x="661415" y="1360932"/>
                  </a:lnTo>
                  <a:lnTo>
                    <a:pt x="993647" y="1318260"/>
                  </a:lnTo>
                  <a:lnTo>
                    <a:pt x="1324355" y="1363980"/>
                  </a:lnTo>
                  <a:lnTo>
                    <a:pt x="1655064" y="1110996"/>
                  </a:lnTo>
                  <a:lnTo>
                    <a:pt x="1987295" y="537972"/>
                  </a:lnTo>
                  <a:lnTo>
                    <a:pt x="2318003" y="0"/>
                  </a:lnTo>
                  <a:lnTo>
                    <a:pt x="2648712" y="332231"/>
                  </a:lnTo>
                  <a:lnTo>
                    <a:pt x="2980943" y="332231"/>
                  </a:lnTo>
                  <a:lnTo>
                    <a:pt x="3311651" y="925068"/>
                  </a:lnTo>
                  <a:lnTo>
                    <a:pt x="3642360" y="101346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112257" y="4780025"/>
              <a:ext cx="661670" cy="180340"/>
            </a:xfrm>
            <a:custGeom>
              <a:avLst/>
              <a:gdLst/>
              <a:ahLst/>
              <a:cxnLst/>
              <a:rect l="l" t="t" r="r" b="b"/>
              <a:pathLst>
                <a:path w="661670" h="180339">
                  <a:moveTo>
                    <a:pt x="0" y="85343"/>
                  </a:moveTo>
                  <a:lnTo>
                    <a:pt x="330707" y="179831"/>
                  </a:lnTo>
                  <a:lnTo>
                    <a:pt x="66141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481065" y="30411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481065" y="280796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5481065" y="3274313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5481065" y="35074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873878" y="2666238"/>
            <a:ext cx="109220" cy="2955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07535" y="5562603"/>
            <a:ext cx="3861506" cy="713024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</a:p>
          <a:p>
            <a:pPr marL="12700" marR="5080" indent="177165" algn="r">
              <a:lnSpc>
                <a:spcPct val="181000"/>
              </a:lnSpc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  M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rt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ıs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az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emmuz  Ağus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os</a:t>
            </a:r>
          </a:p>
          <a:p>
            <a:pPr marL="175895" marR="5715" indent="80645" algn="just">
              <a:lnSpc>
                <a:spcPct val="181200"/>
              </a:lnSpc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Eylül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Ekim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sım 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Aralık</a:t>
            </a:r>
            <a:endParaRPr sz="1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14491" y="2344293"/>
            <a:ext cx="2498725" cy="1273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6865">
              <a:spcBef>
                <a:spcPts val="10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Ziyaretçi Sayısı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(milyon</a:t>
            </a:r>
            <a:r>
              <a:rPr sz="14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kişi)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85"/>
              </a:spcBef>
            </a:pPr>
            <a:r>
              <a:rPr sz="1200" b="1" dirty="0">
                <a:solidFill>
                  <a:srgbClr val="A30000"/>
                </a:solidFill>
                <a:latin typeface="Tahoma"/>
                <a:cs typeface="Tahoma"/>
              </a:rPr>
              <a:t>2019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b="1" dirty="0">
                <a:solidFill>
                  <a:srgbClr val="EBA30D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17828" y="2347087"/>
            <a:ext cx="3040380" cy="1275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Seyahat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Gelirleri (milyar</a:t>
            </a:r>
            <a:r>
              <a:rPr sz="14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dolar)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12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2019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395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4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4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6146" y="6373164"/>
            <a:ext cx="6640830" cy="36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8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2020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yılı Nisan-Haziran döneminde salgının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kontrolüne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yönelik seyahat</a:t>
            </a:r>
            <a:r>
              <a:rPr sz="1000" spc="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kısıtlamaları nedeniyle turist girişi olmamıştır.</a:t>
            </a:r>
            <a:endParaRPr sz="1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40535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78507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332" y="6516420"/>
            <a:ext cx="5153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Kültür ve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Turizm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Bakanlığı,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 ve</a:t>
            </a:r>
            <a:r>
              <a:rPr sz="1200" spc="229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03897" y="4960556"/>
            <a:ext cx="3735704" cy="649605"/>
            <a:chOff x="703897" y="4960556"/>
            <a:chExt cx="3735704" cy="649605"/>
          </a:xfrm>
        </p:grpSpPr>
        <p:sp>
          <p:nvSpPr>
            <p:cNvPr id="5" name="object 5"/>
            <p:cNvSpPr/>
            <p:nvPr/>
          </p:nvSpPr>
          <p:spPr>
            <a:xfrm>
              <a:off x="984504" y="5320283"/>
              <a:ext cx="690880" cy="285115"/>
            </a:xfrm>
            <a:custGeom>
              <a:avLst/>
              <a:gdLst/>
              <a:ahLst/>
              <a:cxnLst/>
              <a:rect l="l" t="t" r="r" b="b"/>
              <a:pathLst>
                <a:path w="690880" h="285114">
                  <a:moveTo>
                    <a:pt x="690372" y="0"/>
                  </a:moveTo>
                  <a:lnTo>
                    <a:pt x="0" y="0"/>
                  </a:lnTo>
                  <a:lnTo>
                    <a:pt x="0" y="51816"/>
                  </a:lnTo>
                  <a:lnTo>
                    <a:pt x="0" y="284988"/>
                  </a:lnTo>
                  <a:lnTo>
                    <a:pt x="690372" y="284988"/>
                  </a:lnTo>
                  <a:lnTo>
                    <a:pt x="690372" y="51816"/>
                  </a:lnTo>
                  <a:lnTo>
                    <a:pt x="690372" y="0"/>
                  </a:lnTo>
                  <a:close/>
                </a:path>
              </a:pathLst>
            </a:custGeom>
            <a:solidFill>
              <a:srgbClr val="DAECEE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984503" y="5239512"/>
              <a:ext cx="690880" cy="81280"/>
            </a:xfrm>
            <a:custGeom>
              <a:avLst/>
              <a:gdLst/>
              <a:ahLst/>
              <a:cxnLst/>
              <a:rect l="l" t="t" r="r" b="b"/>
              <a:pathLst>
                <a:path w="690880" h="81279">
                  <a:moveTo>
                    <a:pt x="690372" y="0"/>
                  </a:moveTo>
                  <a:lnTo>
                    <a:pt x="0" y="0"/>
                  </a:lnTo>
                  <a:lnTo>
                    <a:pt x="0" y="80772"/>
                  </a:lnTo>
                  <a:lnTo>
                    <a:pt x="690372" y="80772"/>
                  </a:lnTo>
                  <a:lnTo>
                    <a:pt x="6903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984503" y="5239512"/>
              <a:ext cx="690880" cy="81280"/>
            </a:xfrm>
            <a:custGeom>
              <a:avLst/>
              <a:gdLst/>
              <a:ahLst/>
              <a:cxnLst/>
              <a:rect l="l" t="t" r="r" b="b"/>
              <a:pathLst>
                <a:path w="690880" h="81279">
                  <a:moveTo>
                    <a:pt x="0" y="80772"/>
                  </a:moveTo>
                  <a:lnTo>
                    <a:pt x="690372" y="80772"/>
                  </a:lnTo>
                  <a:lnTo>
                    <a:pt x="690372" y="0"/>
                  </a:lnTo>
                  <a:lnTo>
                    <a:pt x="0" y="0"/>
                  </a:lnTo>
                  <a:lnTo>
                    <a:pt x="0" y="80772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84504" y="4968239"/>
              <a:ext cx="690880" cy="271780"/>
            </a:xfrm>
            <a:custGeom>
              <a:avLst/>
              <a:gdLst/>
              <a:ahLst/>
              <a:cxnLst/>
              <a:rect l="l" t="t" r="r" b="b"/>
              <a:pathLst>
                <a:path w="690880" h="271779">
                  <a:moveTo>
                    <a:pt x="690372" y="0"/>
                  </a:moveTo>
                  <a:lnTo>
                    <a:pt x="0" y="0"/>
                  </a:lnTo>
                  <a:lnTo>
                    <a:pt x="0" y="220980"/>
                  </a:lnTo>
                  <a:lnTo>
                    <a:pt x="0" y="271272"/>
                  </a:lnTo>
                  <a:lnTo>
                    <a:pt x="690372" y="271272"/>
                  </a:lnTo>
                  <a:lnTo>
                    <a:pt x="690372" y="220980"/>
                  </a:lnTo>
                  <a:lnTo>
                    <a:pt x="6903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984503" y="4968240"/>
              <a:ext cx="690880" cy="271780"/>
            </a:xfrm>
            <a:custGeom>
              <a:avLst/>
              <a:gdLst/>
              <a:ahLst/>
              <a:cxnLst/>
              <a:rect l="l" t="t" r="r" b="b"/>
              <a:pathLst>
                <a:path w="690880" h="271779">
                  <a:moveTo>
                    <a:pt x="0" y="271272"/>
                  </a:moveTo>
                  <a:lnTo>
                    <a:pt x="690372" y="271272"/>
                  </a:lnTo>
                  <a:lnTo>
                    <a:pt x="690372" y="0"/>
                  </a:lnTo>
                  <a:lnTo>
                    <a:pt x="0" y="0"/>
                  </a:lnTo>
                  <a:lnTo>
                    <a:pt x="0" y="271272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984503" y="4960620"/>
              <a:ext cx="690880" cy="7620"/>
            </a:xfrm>
            <a:custGeom>
              <a:avLst/>
              <a:gdLst/>
              <a:ahLst/>
              <a:cxnLst/>
              <a:rect l="l" t="t" r="r" b="b"/>
              <a:pathLst>
                <a:path w="690880" h="7620">
                  <a:moveTo>
                    <a:pt x="690372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690372" y="7619"/>
                  </a:lnTo>
                  <a:lnTo>
                    <a:pt x="69037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981455" y="4965954"/>
              <a:ext cx="696595" cy="0"/>
            </a:xfrm>
            <a:custGeom>
              <a:avLst/>
              <a:gdLst/>
              <a:ahLst/>
              <a:cxnLst/>
              <a:rect l="l" t="t" r="r" b="b"/>
              <a:pathLst>
                <a:path w="696594">
                  <a:moveTo>
                    <a:pt x="0" y="0"/>
                  </a:moveTo>
                  <a:lnTo>
                    <a:pt x="696468" y="0"/>
                  </a:lnTo>
                </a:path>
              </a:pathLst>
            </a:custGeom>
            <a:ln w="106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08659" y="5605272"/>
              <a:ext cx="3726179" cy="0"/>
            </a:xfrm>
            <a:custGeom>
              <a:avLst/>
              <a:gdLst/>
              <a:ahLst/>
              <a:cxnLst/>
              <a:rect l="l" t="t" r="r" b="b"/>
              <a:pathLst>
                <a:path w="3726179">
                  <a:moveTo>
                    <a:pt x="0" y="0"/>
                  </a:moveTo>
                  <a:lnTo>
                    <a:pt x="372617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223516" y="4738115"/>
            <a:ext cx="696595" cy="706120"/>
            <a:chOff x="2223516" y="4738115"/>
            <a:chExt cx="696595" cy="706120"/>
          </a:xfrm>
        </p:grpSpPr>
        <p:sp>
          <p:nvSpPr>
            <p:cNvPr id="14" name="object 14"/>
            <p:cNvSpPr/>
            <p:nvPr/>
          </p:nvSpPr>
          <p:spPr>
            <a:xfrm>
              <a:off x="2226564" y="5256275"/>
              <a:ext cx="690880" cy="184785"/>
            </a:xfrm>
            <a:custGeom>
              <a:avLst/>
              <a:gdLst/>
              <a:ahLst/>
              <a:cxnLst/>
              <a:rect l="l" t="t" r="r" b="b"/>
              <a:pathLst>
                <a:path w="690880" h="184785">
                  <a:moveTo>
                    <a:pt x="690372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690372" y="184404"/>
                  </a:lnTo>
                  <a:lnTo>
                    <a:pt x="6903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226564" y="5256275"/>
              <a:ext cx="690880" cy="184785"/>
            </a:xfrm>
            <a:custGeom>
              <a:avLst/>
              <a:gdLst/>
              <a:ahLst/>
              <a:cxnLst/>
              <a:rect l="l" t="t" r="r" b="b"/>
              <a:pathLst>
                <a:path w="690880" h="184785">
                  <a:moveTo>
                    <a:pt x="0" y="184404"/>
                  </a:moveTo>
                  <a:lnTo>
                    <a:pt x="690372" y="184404"/>
                  </a:lnTo>
                  <a:lnTo>
                    <a:pt x="690372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226564" y="5000243"/>
              <a:ext cx="690880" cy="256540"/>
            </a:xfrm>
            <a:custGeom>
              <a:avLst/>
              <a:gdLst/>
              <a:ahLst/>
              <a:cxnLst/>
              <a:rect l="l" t="t" r="r" b="b"/>
              <a:pathLst>
                <a:path w="690880" h="256539">
                  <a:moveTo>
                    <a:pt x="690372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690372" y="256031"/>
                  </a:lnTo>
                  <a:lnTo>
                    <a:pt x="6903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226564" y="5000243"/>
              <a:ext cx="690880" cy="256540"/>
            </a:xfrm>
            <a:custGeom>
              <a:avLst/>
              <a:gdLst/>
              <a:ahLst/>
              <a:cxnLst/>
              <a:rect l="l" t="t" r="r" b="b"/>
              <a:pathLst>
                <a:path w="690880" h="256539">
                  <a:moveTo>
                    <a:pt x="0" y="256031"/>
                  </a:moveTo>
                  <a:lnTo>
                    <a:pt x="690372" y="256031"/>
                  </a:lnTo>
                  <a:lnTo>
                    <a:pt x="690372" y="0"/>
                  </a:lnTo>
                  <a:lnTo>
                    <a:pt x="0" y="0"/>
                  </a:lnTo>
                  <a:lnTo>
                    <a:pt x="0" y="256031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226564" y="4741163"/>
              <a:ext cx="690880" cy="259079"/>
            </a:xfrm>
            <a:custGeom>
              <a:avLst/>
              <a:gdLst/>
              <a:ahLst/>
              <a:cxnLst/>
              <a:rect l="l" t="t" r="r" b="b"/>
              <a:pathLst>
                <a:path w="690880" h="259079">
                  <a:moveTo>
                    <a:pt x="690372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690372" y="259080"/>
                  </a:lnTo>
                  <a:lnTo>
                    <a:pt x="69037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226564" y="4741163"/>
              <a:ext cx="690880" cy="259079"/>
            </a:xfrm>
            <a:custGeom>
              <a:avLst/>
              <a:gdLst/>
              <a:ahLst/>
              <a:cxnLst/>
              <a:rect l="l" t="t" r="r" b="b"/>
              <a:pathLst>
                <a:path w="690880" h="259079">
                  <a:moveTo>
                    <a:pt x="0" y="259080"/>
                  </a:moveTo>
                  <a:lnTo>
                    <a:pt x="690372" y="259080"/>
                  </a:lnTo>
                  <a:lnTo>
                    <a:pt x="690372" y="0"/>
                  </a:lnTo>
                  <a:lnTo>
                    <a:pt x="0" y="0"/>
                  </a:lnTo>
                  <a:lnTo>
                    <a:pt x="0" y="25908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465576" y="3075432"/>
            <a:ext cx="696595" cy="1918970"/>
            <a:chOff x="3465576" y="3075432"/>
            <a:chExt cx="696595" cy="1918970"/>
          </a:xfrm>
        </p:grpSpPr>
        <p:sp>
          <p:nvSpPr>
            <p:cNvPr id="21" name="object 21"/>
            <p:cNvSpPr/>
            <p:nvPr/>
          </p:nvSpPr>
          <p:spPr>
            <a:xfrm>
              <a:off x="3468624" y="4751832"/>
              <a:ext cx="690880" cy="239395"/>
            </a:xfrm>
            <a:custGeom>
              <a:avLst/>
              <a:gdLst/>
              <a:ahLst/>
              <a:cxnLst/>
              <a:rect l="l" t="t" r="r" b="b"/>
              <a:pathLst>
                <a:path w="690879" h="239395">
                  <a:moveTo>
                    <a:pt x="690372" y="0"/>
                  </a:moveTo>
                  <a:lnTo>
                    <a:pt x="0" y="0"/>
                  </a:lnTo>
                  <a:lnTo>
                    <a:pt x="0" y="239268"/>
                  </a:lnTo>
                  <a:lnTo>
                    <a:pt x="690372" y="239268"/>
                  </a:lnTo>
                  <a:lnTo>
                    <a:pt x="6903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468624" y="4751832"/>
              <a:ext cx="690880" cy="239395"/>
            </a:xfrm>
            <a:custGeom>
              <a:avLst/>
              <a:gdLst/>
              <a:ahLst/>
              <a:cxnLst/>
              <a:rect l="l" t="t" r="r" b="b"/>
              <a:pathLst>
                <a:path w="690879" h="239395">
                  <a:moveTo>
                    <a:pt x="0" y="239268"/>
                  </a:moveTo>
                  <a:lnTo>
                    <a:pt x="690372" y="239268"/>
                  </a:lnTo>
                  <a:lnTo>
                    <a:pt x="690372" y="0"/>
                  </a:lnTo>
                  <a:lnTo>
                    <a:pt x="0" y="0"/>
                  </a:lnTo>
                  <a:lnTo>
                    <a:pt x="0" y="23926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468624" y="4073652"/>
              <a:ext cx="690880" cy="678180"/>
            </a:xfrm>
            <a:custGeom>
              <a:avLst/>
              <a:gdLst/>
              <a:ahLst/>
              <a:cxnLst/>
              <a:rect l="l" t="t" r="r" b="b"/>
              <a:pathLst>
                <a:path w="690879" h="678179">
                  <a:moveTo>
                    <a:pt x="690372" y="0"/>
                  </a:moveTo>
                  <a:lnTo>
                    <a:pt x="0" y="0"/>
                  </a:lnTo>
                  <a:lnTo>
                    <a:pt x="0" y="678180"/>
                  </a:lnTo>
                  <a:lnTo>
                    <a:pt x="690372" y="678180"/>
                  </a:lnTo>
                  <a:lnTo>
                    <a:pt x="6903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468624" y="4073652"/>
              <a:ext cx="690880" cy="678180"/>
            </a:xfrm>
            <a:custGeom>
              <a:avLst/>
              <a:gdLst/>
              <a:ahLst/>
              <a:cxnLst/>
              <a:rect l="l" t="t" r="r" b="b"/>
              <a:pathLst>
                <a:path w="690879" h="678179">
                  <a:moveTo>
                    <a:pt x="0" y="678180"/>
                  </a:moveTo>
                  <a:lnTo>
                    <a:pt x="690372" y="678180"/>
                  </a:lnTo>
                  <a:lnTo>
                    <a:pt x="690372" y="0"/>
                  </a:lnTo>
                  <a:lnTo>
                    <a:pt x="0" y="0"/>
                  </a:lnTo>
                  <a:lnTo>
                    <a:pt x="0" y="678180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468624" y="3078480"/>
              <a:ext cx="690880" cy="995680"/>
            </a:xfrm>
            <a:custGeom>
              <a:avLst/>
              <a:gdLst/>
              <a:ahLst/>
              <a:cxnLst/>
              <a:rect l="l" t="t" r="r" b="b"/>
              <a:pathLst>
                <a:path w="690879" h="995679">
                  <a:moveTo>
                    <a:pt x="690372" y="0"/>
                  </a:moveTo>
                  <a:lnTo>
                    <a:pt x="0" y="0"/>
                  </a:lnTo>
                  <a:lnTo>
                    <a:pt x="0" y="995172"/>
                  </a:lnTo>
                  <a:lnTo>
                    <a:pt x="690372" y="995172"/>
                  </a:lnTo>
                  <a:lnTo>
                    <a:pt x="69037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468624" y="3078480"/>
              <a:ext cx="690880" cy="995680"/>
            </a:xfrm>
            <a:custGeom>
              <a:avLst/>
              <a:gdLst/>
              <a:ahLst/>
              <a:cxnLst/>
              <a:rect l="l" t="t" r="r" b="b"/>
              <a:pathLst>
                <a:path w="690879" h="995679">
                  <a:moveTo>
                    <a:pt x="0" y="995172"/>
                  </a:moveTo>
                  <a:lnTo>
                    <a:pt x="690372" y="995172"/>
                  </a:lnTo>
                  <a:lnTo>
                    <a:pt x="690372" y="0"/>
                  </a:lnTo>
                  <a:lnTo>
                    <a:pt x="0" y="0"/>
                  </a:lnTo>
                  <a:lnTo>
                    <a:pt x="0" y="995172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984503" y="4677155"/>
            <a:ext cx="690880" cy="300990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50165" rIns="0" bIns="0" rtlCol="0">
            <a:spAutoFit/>
          </a:bodyPr>
          <a:lstStyle/>
          <a:p>
            <a:pPr marL="19685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78,4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26564" y="5263896"/>
            <a:ext cx="690880" cy="177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215">
              <a:lnSpc>
                <a:spcPts val="1390"/>
              </a:lnSpc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51,0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26564" y="4746497"/>
            <a:ext cx="690880" cy="24066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96215">
              <a:spcBef>
                <a:spcPts val="24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71,5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73327" y="5643473"/>
            <a:ext cx="2245995" cy="553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53490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Mart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2020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Mart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64845">
              <a:spcBef>
                <a:spcPts val="103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Ziyaretçi sayısı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(bin)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8704" y="499999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74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59763" y="5189220"/>
            <a:ext cx="338455" cy="182880"/>
          </a:xfrm>
          <a:custGeom>
            <a:avLst/>
            <a:gdLst/>
            <a:ahLst/>
            <a:cxnLst/>
            <a:rect l="l" t="t" r="r" b="b"/>
            <a:pathLst>
              <a:path w="338455" h="182879">
                <a:moveTo>
                  <a:pt x="338328" y="0"/>
                </a:moveTo>
                <a:lnTo>
                  <a:pt x="0" y="0"/>
                </a:lnTo>
                <a:lnTo>
                  <a:pt x="0" y="182879"/>
                </a:lnTo>
                <a:lnTo>
                  <a:pt x="338328" y="182879"/>
                </a:lnTo>
                <a:lnTo>
                  <a:pt x="3383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84503" y="5176520"/>
            <a:ext cx="690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>
              <a:lnSpc>
                <a:spcPts val="144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22,5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9685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78,7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26564" y="3945635"/>
            <a:ext cx="690880" cy="801370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6985" rIns="0" bIns="0" rtlCol="0">
            <a:spAutoFit/>
          </a:bodyPr>
          <a:lstStyle/>
          <a:p>
            <a:pPr>
              <a:spcBef>
                <a:spcPts val="55"/>
              </a:spcBef>
            </a:pPr>
            <a:endParaRPr sz="20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5494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219,5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26564" y="4987099"/>
            <a:ext cx="690880" cy="27686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96215">
              <a:spcBef>
                <a:spcPts val="39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71,0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26564" y="5440679"/>
            <a:ext cx="690880" cy="160020"/>
          </a:xfrm>
          <a:prstGeom prst="rect">
            <a:avLst/>
          </a:prstGeom>
          <a:solidFill>
            <a:srgbClr val="DAECEE"/>
          </a:solidFill>
        </p:spPr>
        <p:txBody>
          <a:bodyPr vert="horz" wrap="square" lIns="0" tIns="0" rIns="0" bIns="0" rtlCol="0">
            <a:spAutoFit/>
          </a:bodyPr>
          <a:lstStyle/>
          <a:p>
            <a:pPr marL="196215">
              <a:lnSpc>
                <a:spcPts val="126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45,3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68623" y="2663951"/>
            <a:ext cx="690880" cy="414655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114300" rIns="0" bIns="0" rtlCol="0">
            <a:spAutoFit/>
          </a:bodyPr>
          <a:lstStyle/>
          <a:p>
            <a:pPr marL="15621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114,4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468623" y="3078479"/>
            <a:ext cx="690880" cy="995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3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56210">
              <a:spcBef>
                <a:spcPts val="5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274,8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468623" y="4073652"/>
            <a:ext cx="690880" cy="6731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6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56210"/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187,2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468623" y="4746497"/>
            <a:ext cx="690880" cy="2406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97485">
              <a:spcBef>
                <a:spcPts val="254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66,2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68623" y="4987099"/>
            <a:ext cx="690880" cy="614045"/>
          </a:xfrm>
          <a:prstGeom prst="rect">
            <a:avLst/>
          </a:prstGeom>
          <a:solidFill>
            <a:srgbClr val="DAECEE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5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5621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169,6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458083" y="5643473"/>
            <a:ext cx="710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Mart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584704" y="234391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19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694176" y="2343911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19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338828" y="2343911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19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282184" y="234391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19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201155" y="234391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19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DAECE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13866" y="1808479"/>
            <a:ext cx="7115809" cy="724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Milliyetlerine göre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ziyaretçi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sayıları 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payları (2021 Mart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ayı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itibarıyla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ilk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600" spc="3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ülke)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1750">
              <a:solidFill>
                <a:prstClr val="black"/>
              </a:solidFill>
              <a:latin typeface="Tahoma"/>
              <a:cs typeface="Tahoma"/>
            </a:endParaRPr>
          </a:p>
          <a:p>
            <a:pPr marL="1835785">
              <a:tabLst>
                <a:tab pos="2945765" algn="l"/>
                <a:tab pos="3590290" algn="l"/>
                <a:tab pos="4533265" algn="l"/>
                <a:tab pos="545274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Rusya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Fed.	İran	Almanya	Ukrayna	Bulgaristan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861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Mart ayında Rusya’dan gelen gelen turist sayısı önemli </a:t>
            </a:r>
            <a:r>
              <a:rPr dirty="0"/>
              <a:t>oranda </a:t>
            </a:r>
            <a:r>
              <a:rPr spc="-5" dirty="0"/>
              <a:t>gerilemiştir.  </a:t>
            </a:r>
            <a:r>
              <a:rPr b="0" dirty="0">
                <a:latin typeface="Tahoma"/>
                <a:cs typeface="Tahoma"/>
              </a:rPr>
              <a:t>Rusya ve Ukrayna’dan </a:t>
            </a:r>
            <a:r>
              <a:rPr b="0" spc="-5" dirty="0">
                <a:latin typeface="Tahoma"/>
                <a:cs typeface="Tahoma"/>
              </a:rPr>
              <a:t>gelen ziyaretçilerin </a:t>
            </a:r>
            <a:r>
              <a:rPr b="0" dirty="0">
                <a:latin typeface="Tahoma"/>
                <a:cs typeface="Tahoma"/>
              </a:rPr>
              <a:t>payı </a:t>
            </a:r>
            <a:r>
              <a:rPr b="0" spc="-5" dirty="0">
                <a:latin typeface="Tahoma"/>
                <a:cs typeface="Tahoma"/>
              </a:rPr>
              <a:t>yaklaşık %30 </a:t>
            </a:r>
            <a:r>
              <a:rPr b="0" dirty="0">
                <a:latin typeface="Tahoma"/>
                <a:cs typeface="Tahoma"/>
              </a:rPr>
              <a:t>iken, 2022 </a:t>
            </a:r>
            <a:r>
              <a:rPr b="0" spc="-5" dirty="0">
                <a:latin typeface="Tahoma"/>
                <a:cs typeface="Tahoma"/>
              </a:rPr>
              <a:t>yılı </a:t>
            </a:r>
            <a:r>
              <a:rPr b="0" dirty="0">
                <a:latin typeface="Tahoma"/>
                <a:cs typeface="Tahoma"/>
              </a:rPr>
              <a:t>Mart </a:t>
            </a:r>
            <a:r>
              <a:rPr b="0" spc="-5" dirty="0">
                <a:latin typeface="Tahoma"/>
                <a:cs typeface="Tahoma"/>
              </a:rPr>
              <a:t>ayı  itibarıyla %8,7’ye</a:t>
            </a:r>
            <a:r>
              <a:rPr b="0" spc="50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düşmüştür.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746497" y="2649473"/>
            <a:ext cx="19050" cy="3232785"/>
          </a:xfrm>
          <a:custGeom>
            <a:avLst/>
            <a:gdLst/>
            <a:ahLst/>
            <a:cxnLst/>
            <a:rect l="l" t="t" r="r" b="b"/>
            <a:pathLst>
              <a:path w="19050" h="3232785">
                <a:moveTo>
                  <a:pt x="18796" y="0"/>
                </a:moveTo>
                <a:lnTo>
                  <a:pt x="0" y="3232480"/>
                </a:lnTo>
              </a:path>
            </a:pathLst>
          </a:custGeom>
          <a:ln w="19812">
            <a:solidFill>
              <a:srgbClr val="001F5F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317235" y="4165091"/>
            <a:ext cx="643255" cy="806450"/>
            <a:chOff x="5317235" y="4165091"/>
            <a:chExt cx="643255" cy="806450"/>
          </a:xfrm>
        </p:grpSpPr>
        <p:sp>
          <p:nvSpPr>
            <p:cNvPr id="53" name="object 53"/>
            <p:cNvSpPr/>
            <p:nvPr/>
          </p:nvSpPr>
          <p:spPr>
            <a:xfrm>
              <a:off x="5320283" y="4785359"/>
              <a:ext cx="637540" cy="182880"/>
            </a:xfrm>
            <a:custGeom>
              <a:avLst/>
              <a:gdLst/>
              <a:ahLst/>
              <a:cxnLst/>
              <a:rect l="l" t="t" r="r" b="b"/>
              <a:pathLst>
                <a:path w="637539" h="182879">
                  <a:moveTo>
                    <a:pt x="637032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637032" y="182880"/>
                  </a:lnTo>
                  <a:lnTo>
                    <a:pt x="6370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5320283" y="4785359"/>
              <a:ext cx="637540" cy="182880"/>
            </a:xfrm>
            <a:custGeom>
              <a:avLst/>
              <a:gdLst/>
              <a:ahLst/>
              <a:cxnLst/>
              <a:rect l="l" t="t" r="r" b="b"/>
              <a:pathLst>
                <a:path w="637539" h="182879">
                  <a:moveTo>
                    <a:pt x="0" y="182880"/>
                  </a:moveTo>
                  <a:lnTo>
                    <a:pt x="637032" y="182880"/>
                  </a:lnTo>
                  <a:lnTo>
                    <a:pt x="637032" y="0"/>
                  </a:lnTo>
                  <a:lnTo>
                    <a:pt x="0" y="0"/>
                  </a:lnTo>
                  <a:lnTo>
                    <a:pt x="0" y="18288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5320284" y="4181855"/>
              <a:ext cx="637540" cy="603885"/>
            </a:xfrm>
            <a:custGeom>
              <a:avLst/>
              <a:gdLst/>
              <a:ahLst/>
              <a:cxnLst/>
              <a:rect l="l" t="t" r="r" b="b"/>
              <a:pathLst>
                <a:path w="637539" h="603885">
                  <a:moveTo>
                    <a:pt x="637032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0" y="603504"/>
                  </a:lnTo>
                  <a:lnTo>
                    <a:pt x="637032" y="603504"/>
                  </a:lnTo>
                  <a:lnTo>
                    <a:pt x="637032" y="83820"/>
                  </a:lnTo>
                  <a:lnTo>
                    <a:pt x="6370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5320283" y="4181855"/>
              <a:ext cx="637540" cy="603885"/>
            </a:xfrm>
            <a:custGeom>
              <a:avLst/>
              <a:gdLst/>
              <a:ahLst/>
              <a:cxnLst/>
              <a:rect l="l" t="t" r="r" b="b"/>
              <a:pathLst>
                <a:path w="637539" h="603885">
                  <a:moveTo>
                    <a:pt x="0" y="603504"/>
                  </a:moveTo>
                  <a:lnTo>
                    <a:pt x="637032" y="603504"/>
                  </a:lnTo>
                  <a:lnTo>
                    <a:pt x="637032" y="0"/>
                  </a:lnTo>
                  <a:lnTo>
                    <a:pt x="0" y="0"/>
                  </a:lnTo>
                  <a:lnTo>
                    <a:pt x="0" y="60350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5320283" y="4165091"/>
              <a:ext cx="637540" cy="17145"/>
            </a:xfrm>
            <a:custGeom>
              <a:avLst/>
              <a:gdLst/>
              <a:ahLst/>
              <a:cxnLst/>
              <a:rect l="l" t="t" r="r" b="b"/>
              <a:pathLst>
                <a:path w="637539" h="17145">
                  <a:moveTo>
                    <a:pt x="637032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637032" y="16763"/>
                  </a:lnTo>
                  <a:lnTo>
                    <a:pt x="63703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5317235" y="4174997"/>
              <a:ext cx="643255" cy="0"/>
            </a:xfrm>
            <a:custGeom>
              <a:avLst/>
              <a:gdLst/>
              <a:ahLst/>
              <a:cxnLst/>
              <a:rect l="l" t="t" r="r" b="b"/>
              <a:pathLst>
                <a:path w="643254">
                  <a:moveTo>
                    <a:pt x="0" y="0"/>
                  </a:moveTo>
                  <a:lnTo>
                    <a:pt x="195072" y="0"/>
                  </a:lnTo>
                </a:path>
                <a:path w="643254">
                  <a:moveTo>
                    <a:pt x="449580" y="0"/>
                  </a:moveTo>
                  <a:lnTo>
                    <a:pt x="643128" y="0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6464808" y="4069079"/>
            <a:ext cx="643255" cy="1248410"/>
            <a:chOff x="6464808" y="4069079"/>
            <a:chExt cx="643255" cy="1248410"/>
          </a:xfrm>
        </p:grpSpPr>
        <p:sp>
          <p:nvSpPr>
            <p:cNvPr id="60" name="object 60"/>
            <p:cNvSpPr/>
            <p:nvPr/>
          </p:nvSpPr>
          <p:spPr>
            <a:xfrm>
              <a:off x="6467856" y="4986527"/>
              <a:ext cx="637540" cy="327660"/>
            </a:xfrm>
            <a:custGeom>
              <a:avLst/>
              <a:gdLst/>
              <a:ahLst/>
              <a:cxnLst/>
              <a:rect l="l" t="t" r="r" b="b"/>
              <a:pathLst>
                <a:path w="637540" h="327660">
                  <a:moveTo>
                    <a:pt x="637031" y="0"/>
                  </a:moveTo>
                  <a:lnTo>
                    <a:pt x="0" y="0"/>
                  </a:lnTo>
                  <a:lnTo>
                    <a:pt x="0" y="327660"/>
                  </a:lnTo>
                  <a:lnTo>
                    <a:pt x="637031" y="327660"/>
                  </a:lnTo>
                  <a:lnTo>
                    <a:pt x="6370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6467856" y="4986527"/>
              <a:ext cx="637540" cy="327660"/>
            </a:xfrm>
            <a:custGeom>
              <a:avLst/>
              <a:gdLst/>
              <a:ahLst/>
              <a:cxnLst/>
              <a:rect l="l" t="t" r="r" b="b"/>
              <a:pathLst>
                <a:path w="637540" h="327660">
                  <a:moveTo>
                    <a:pt x="0" y="327660"/>
                  </a:moveTo>
                  <a:lnTo>
                    <a:pt x="637031" y="327660"/>
                  </a:lnTo>
                  <a:lnTo>
                    <a:pt x="637031" y="0"/>
                  </a:lnTo>
                  <a:lnTo>
                    <a:pt x="0" y="0"/>
                  </a:lnTo>
                  <a:lnTo>
                    <a:pt x="0" y="32766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6467856" y="4530851"/>
              <a:ext cx="637540" cy="455930"/>
            </a:xfrm>
            <a:custGeom>
              <a:avLst/>
              <a:gdLst/>
              <a:ahLst/>
              <a:cxnLst/>
              <a:rect l="l" t="t" r="r" b="b"/>
              <a:pathLst>
                <a:path w="637540" h="455929">
                  <a:moveTo>
                    <a:pt x="637031" y="0"/>
                  </a:moveTo>
                  <a:lnTo>
                    <a:pt x="0" y="0"/>
                  </a:lnTo>
                  <a:lnTo>
                    <a:pt x="0" y="455675"/>
                  </a:lnTo>
                  <a:lnTo>
                    <a:pt x="637031" y="455675"/>
                  </a:lnTo>
                  <a:lnTo>
                    <a:pt x="63703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6467856" y="4530851"/>
              <a:ext cx="637540" cy="455930"/>
            </a:xfrm>
            <a:custGeom>
              <a:avLst/>
              <a:gdLst/>
              <a:ahLst/>
              <a:cxnLst/>
              <a:rect l="l" t="t" r="r" b="b"/>
              <a:pathLst>
                <a:path w="637540" h="455929">
                  <a:moveTo>
                    <a:pt x="0" y="455675"/>
                  </a:moveTo>
                  <a:lnTo>
                    <a:pt x="637031" y="455675"/>
                  </a:lnTo>
                  <a:lnTo>
                    <a:pt x="637031" y="0"/>
                  </a:lnTo>
                  <a:lnTo>
                    <a:pt x="0" y="0"/>
                  </a:lnTo>
                  <a:lnTo>
                    <a:pt x="0" y="45567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6467856" y="4072127"/>
              <a:ext cx="637540" cy="459105"/>
            </a:xfrm>
            <a:custGeom>
              <a:avLst/>
              <a:gdLst/>
              <a:ahLst/>
              <a:cxnLst/>
              <a:rect l="l" t="t" r="r" b="b"/>
              <a:pathLst>
                <a:path w="637540" h="459104">
                  <a:moveTo>
                    <a:pt x="637031" y="0"/>
                  </a:moveTo>
                  <a:lnTo>
                    <a:pt x="0" y="0"/>
                  </a:lnTo>
                  <a:lnTo>
                    <a:pt x="0" y="458724"/>
                  </a:lnTo>
                  <a:lnTo>
                    <a:pt x="637031" y="458724"/>
                  </a:lnTo>
                  <a:lnTo>
                    <a:pt x="63703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6467856" y="4072127"/>
              <a:ext cx="637540" cy="459105"/>
            </a:xfrm>
            <a:custGeom>
              <a:avLst/>
              <a:gdLst/>
              <a:ahLst/>
              <a:cxnLst/>
              <a:rect l="l" t="t" r="r" b="b"/>
              <a:pathLst>
                <a:path w="637540" h="459104">
                  <a:moveTo>
                    <a:pt x="0" y="458724"/>
                  </a:moveTo>
                  <a:lnTo>
                    <a:pt x="637031" y="458724"/>
                  </a:lnTo>
                  <a:lnTo>
                    <a:pt x="637031" y="0"/>
                  </a:lnTo>
                  <a:lnTo>
                    <a:pt x="0" y="0"/>
                  </a:lnTo>
                  <a:lnTo>
                    <a:pt x="0" y="45872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7612380" y="3651503"/>
            <a:ext cx="643255" cy="1483360"/>
            <a:chOff x="7612380" y="3651503"/>
            <a:chExt cx="643255" cy="1483360"/>
          </a:xfrm>
        </p:grpSpPr>
        <p:sp>
          <p:nvSpPr>
            <p:cNvPr id="67" name="object 67"/>
            <p:cNvSpPr/>
            <p:nvPr/>
          </p:nvSpPr>
          <p:spPr>
            <a:xfrm>
              <a:off x="7615428" y="4946903"/>
              <a:ext cx="637540" cy="184785"/>
            </a:xfrm>
            <a:custGeom>
              <a:avLst/>
              <a:gdLst/>
              <a:ahLst/>
              <a:cxnLst/>
              <a:rect l="l" t="t" r="r" b="b"/>
              <a:pathLst>
                <a:path w="637540" h="184785">
                  <a:moveTo>
                    <a:pt x="637031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637031" y="184404"/>
                  </a:lnTo>
                  <a:lnTo>
                    <a:pt x="6370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7615428" y="4946903"/>
              <a:ext cx="637540" cy="184785"/>
            </a:xfrm>
            <a:custGeom>
              <a:avLst/>
              <a:gdLst/>
              <a:ahLst/>
              <a:cxnLst/>
              <a:rect l="l" t="t" r="r" b="b"/>
              <a:pathLst>
                <a:path w="637540" h="184785">
                  <a:moveTo>
                    <a:pt x="0" y="184404"/>
                  </a:moveTo>
                  <a:lnTo>
                    <a:pt x="637031" y="184404"/>
                  </a:lnTo>
                  <a:lnTo>
                    <a:pt x="637031" y="0"/>
                  </a:lnTo>
                  <a:lnTo>
                    <a:pt x="0" y="0"/>
                  </a:lnTo>
                  <a:lnTo>
                    <a:pt x="0" y="18440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7615428" y="4424171"/>
              <a:ext cx="637540" cy="523240"/>
            </a:xfrm>
            <a:custGeom>
              <a:avLst/>
              <a:gdLst/>
              <a:ahLst/>
              <a:cxnLst/>
              <a:rect l="l" t="t" r="r" b="b"/>
              <a:pathLst>
                <a:path w="637540" h="523239">
                  <a:moveTo>
                    <a:pt x="637031" y="0"/>
                  </a:moveTo>
                  <a:lnTo>
                    <a:pt x="0" y="0"/>
                  </a:lnTo>
                  <a:lnTo>
                    <a:pt x="0" y="522731"/>
                  </a:lnTo>
                  <a:lnTo>
                    <a:pt x="637031" y="522731"/>
                  </a:lnTo>
                  <a:lnTo>
                    <a:pt x="63703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7615428" y="4424171"/>
              <a:ext cx="637540" cy="523240"/>
            </a:xfrm>
            <a:custGeom>
              <a:avLst/>
              <a:gdLst/>
              <a:ahLst/>
              <a:cxnLst/>
              <a:rect l="l" t="t" r="r" b="b"/>
              <a:pathLst>
                <a:path w="637540" h="523239">
                  <a:moveTo>
                    <a:pt x="0" y="522731"/>
                  </a:moveTo>
                  <a:lnTo>
                    <a:pt x="637031" y="522731"/>
                  </a:lnTo>
                  <a:lnTo>
                    <a:pt x="637031" y="0"/>
                  </a:lnTo>
                  <a:lnTo>
                    <a:pt x="0" y="0"/>
                  </a:lnTo>
                  <a:lnTo>
                    <a:pt x="0" y="522731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7615428" y="3654551"/>
              <a:ext cx="637540" cy="769620"/>
            </a:xfrm>
            <a:custGeom>
              <a:avLst/>
              <a:gdLst/>
              <a:ahLst/>
              <a:cxnLst/>
              <a:rect l="l" t="t" r="r" b="b"/>
              <a:pathLst>
                <a:path w="637540" h="769620">
                  <a:moveTo>
                    <a:pt x="637031" y="0"/>
                  </a:moveTo>
                  <a:lnTo>
                    <a:pt x="0" y="0"/>
                  </a:lnTo>
                  <a:lnTo>
                    <a:pt x="0" y="769620"/>
                  </a:lnTo>
                  <a:lnTo>
                    <a:pt x="637031" y="769620"/>
                  </a:lnTo>
                  <a:lnTo>
                    <a:pt x="63703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7615428" y="3654551"/>
              <a:ext cx="637540" cy="769620"/>
            </a:xfrm>
            <a:custGeom>
              <a:avLst/>
              <a:gdLst/>
              <a:ahLst/>
              <a:cxnLst/>
              <a:rect l="l" t="t" r="r" b="b"/>
              <a:pathLst>
                <a:path w="637540" h="769620">
                  <a:moveTo>
                    <a:pt x="0" y="769620"/>
                  </a:moveTo>
                  <a:lnTo>
                    <a:pt x="637031" y="769620"/>
                  </a:lnTo>
                  <a:lnTo>
                    <a:pt x="637031" y="0"/>
                  </a:lnTo>
                  <a:lnTo>
                    <a:pt x="0" y="0"/>
                  </a:lnTo>
                  <a:lnTo>
                    <a:pt x="0" y="76962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73" name="object 73"/>
          <p:cNvSpPr/>
          <p:nvPr/>
        </p:nvSpPr>
        <p:spPr>
          <a:xfrm>
            <a:off x="5065776" y="5605271"/>
            <a:ext cx="3441700" cy="0"/>
          </a:xfrm>
          <a:custGeom>
            <a:avLst/>
            <a:gdLst/>
            <a:ahLst/>
            <a:cxnLst/>
            <a:rect l="l" t="t" r="r" b="b"/>
            <a:pathLst>
              <a:path w="3441700">
                <a:moveTo>
                  <a:pt x="0" y="0"/>
                </a:moveTo>
                <a:lnTo>
                  <a:pt x="34411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320284" y="4379214"/>
            <a:ext cx="637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0"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10,4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320284" y="4785359"/>
            <a:ext cx="637540" cy="186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995"/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3,1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320284" y="3531108"/>
            <a:ext cx="637540" cy="634365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spcBef>
                <a:spcPts val="50"/>
              </a:spcBef>
            </a:pPr>
            <a:endParaRPr sz="15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7145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512308" y="4082796"/>
            <a:ext cx="254635" cy="182880"/>
          </a:xfrm>
          <a:prstGeom prst="rect">
            <a:avLst/>
          </a:prstGeom>
          <a:solidFill>
            <a:srgbClr val="A80000"/>
          </a:solidFill>
        </p:spPr>
        <p:txBody>
          <a:bodyPr vert="horz" wrap="square" lIns="0" tIns="0" rIns="0" bIns="0" rtlCol="0">
            <a:spAutoFit/>
          </a:bodyPr>
          <a:lstStyle/>
          <a:p>
            <a:pPr marL="22225">
              <a:lnSpc>
                <a:spcPts val="1435"/>
              </a:lnSpc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0,3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320284" y="4972050"/>
            <a:ext cx="637540" cy="628650"/>
          </a:xfrm>
          <a:prstGeom prst="rect">
            <a:avLst/>
          </a:prstGeom>
          <a:solidFill>
            <a:srgbClr val="DAECEE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5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7145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615428" y="3654552"/>
            <a:ext cx="637540" cy="76962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spcBef>
                <a:spcPts val="5"/>
              </a:spcBef>
            </a:pPr>
            <a:endParaRPr sz="2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70815"/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13,2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467855" y="2663951"/>
            <a:ext cx="637540" cy="1408430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3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72085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24,2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467855" y="4072128"/>
            <a:ext cx="637540" cy="45910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214629">
              <a:spcBef>
                <a:spcPts val="109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7,9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615428" y="3336035"/>
            <a:ext cx="637540" cy="318770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66675" rIns="0" bIns="0" rtlCol="0">
            <a:spAutoFit/>
          </a:bodyPr>
          <a:lstStyle/>
          <a:p>
            <a:pPr marL="21336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467855" y="4530852"/>
            <a:ext cx="637540" cy="441325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214629">
              <a:spcBef>
                <a:spcPts val="108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7,8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467855" y="4972050"/>
            <a:ext cx="637540" cy="34226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14629">
              <a:spcBef>
                <a:spcPts val="69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5,6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467855" y="5314188"/>
            <a:ext cx="637540" cy="287020"/>
          </a:xfrm>
          <a:prstGeom prst="rect">
            <a:avLst/>
          </a:prstGeom>
          <a:solidFill>
            <a:srgbClr val="DAECEE"/>
          </a:solidFill>
        </p:spPr>
        <p:txBody>
          <a:bodyPr vert="horz" wrap="square" lIns="0" tIns="53975" rIns="0" bIns="0" rtlCol="0">
            <a:spAutoFit/>
          </a:bodyPr>
          <a:lstStyle/>
          <a:p>
            <a:pPr marL="214629">
              <a:spcBef>
                <a:spcPts val="4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615428" y="4424171"/>
            <a:ext cx="637540" cy="53340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1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13360"/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9,0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615428" y="4957571"/>
            <a:ext cx="637540" cy="173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360">
              <a:lnSpc>
                <a:spcPts val="1365"/>
              </a:lnSpc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615428" y="5131308"/>
            <a:ext cx="637540" cy="469900"/>
          </a:xfrm>
          <a:prstGeom prst="rect">
            <a:avLst/>
          </a:prstGeom>
          <a:solidFill>
            <a:srgbClr val="DAECEE"/>
          </a:solidFill>
        </p:spPr>
        <p:txBody>
          <a:bodyPr vert="horz" wrap="square" lIns="0" tIns="144780" rIns="0" bIns="0" rtlCol="0">
            <a:spAutoFit/>
          </a:bodyPr>
          <a:lstStyle/>
          <a:p>
            <a:pPr marL="213360">
              <a:spcBef>
                <a:spcPts val="11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283834" y="5540049"/>
            <a:ext cx="3004820" cy="64706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algn="ctr">
              <a:spcBef>
                <a:spcPts val="915"/>
              </a:spcBef>
              <a:tabLst>
                <a:tab pos="1148080" algn="l"/>
                <a:tab pos="229425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Mart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2020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Mart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Mart</a:t>
            </a:r>
            <a:r>
              <a:rPr sz="12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8890" algn="ctr">
              <a:spcBef>
                <a:spcPts val="955"/>
              </a:spcBef>
            </a:pP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içindeki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pay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58084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55064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9144000" y="0"/>
                </a:moveTo>
                <a:lnTo>
                  <a:pt x="0" y="0"/>
                </a:lnTo>
                <a:lnTo>
                  <a:pt x="0" y="585215"/>
                </a:lnTo>
                <a:lnTo>
                  <a:pt x="9144000" y="58521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8363" y="6603898"/>
            <a:ext cx="3738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 ve</a:t>
            </a:r>
            <a:r>
              <a:rPr sz="1200" spc="1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37360" y="3427476"/>
            <a:ext cx="2723515" cy="2182495"/>
            <a:chOff x="1737360" y="3427476"/>
            <a:chExt cx="2723515" cy="2182495"/>
          </a:xfrm>
        </p:grpSpPr>
        <p:sp>
          <p:nvSpPr>
            <p:cNvPr id="5" name="object 5"/>
            <p:cNvSpPr/>
            <p:nvPr/>
          </p:nvSpPr>
          <p:spPr>
            <a:xfrm>
              <a:off x="1938528" y="5507736"/>
              <a:ext cx="504825" cy="97790"/>
            </a:xfrm>
            <a:custGeom>
              <a:avLst/>
              <a:gdLst/>
              <a:ahLst/>
              <a:cxnLst/>
              <a:rect l="l" t="t" r="r" b="b"/>
              <a:pathLst>
                <a:path w="504825" h="97789">
                  <a:moveTo>
                    <a:pt x="504444" y="0"/>
                  </a:moveTo>
                  <a:lnTo>
                    <a:pt x="0" y="0"/>
                  </a:lnTo>
                  <a:lnTo>
                    <a:pt x="0" y="97535"/>
                  </a:lnTo>
                  <a:lnTo>
                    <a:pt x="504444" y="97535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938528" y="5288280"/>
              <a:ext cx="504825" cy="219710"/>
            </a:xfrm>
            <a:custGeom>
              <a:avLst/>
              <a:gdLst/>
              <a:ahLst/>
              <a:cxnLst/>
              <a:rect l="l" t="t" r="r" b="b"/>
              <a:pathLst>
                <a:path w="504825" h="219710">
                  <a:moveTo>
                    <a:pt x="504444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504444" y="219456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2C2C89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938528" y="5288280"/>
              <a:ext cx="504825" cy="219710"/>
            </a:xfrm>
            <a:custGeom>
              <a:avLst/>
              <a:gdLst/>
              <a:ahLst/>
              <a:cxnLst/>
              <a:rect l="l" t="t" r="r" b="b"/>
              <a:pathLst>
                <a:path w="504825" h="219710">
                  <a:moveTo>
                    <a:pt x="0" y="219456"/>
                  </a:moveTo>
                  <a:lnTo>
                    <a:pt x="504444" y="219456"/>
                  </a:lnTo>
                  <a:lnTo>
                    <a:pt x="504444" y="0"/>
                  </a:lnTo>
                  <a:lnTo>
                    <a:pt x="0" y="0"/>
                  </a:lnTo>
                  <a:lnTo>
                    <a:pt x="0" y="21945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938528" y="4896612"/>
              <a:ext cx="504825" cy="391795"/>
            </a:xfrm>
            <a:custGeom>
              <a:avLst/>
              <a:gdLst/>
              <a:ahLst/>
              <a:cxnLst/>
              <a:rect l="l" t="t" r="r" b="b"/>
              <a:pathLst>
                <a:path w="504825" h="391795">
                  <a:moveTo>
                    <a:pt x="504444" y="0"/>
                  </a:moveTo>
                  <a:lnTo>
                    <a:pt x="0" y="0"/>
                  </a:lnTo>
                  <a:lnTo>
                    <a:pt x="0" y="391668"/>
                  </a:lnTo>
                  <a:lnTo>
                    <a:pt x="504444" y="391668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DAECEE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938528" y="4896612"/>
              <a:ext cx="504825" cy="391795"/>
            </a:xfrm>
            <a:custGeom>
              <a:avLst/>
              <a:gdLst/>
              <a:ahLst/>
              <a:cxnLst/>
              <a:rect l="l" t="t" r="r" b="b"/>
              <a:pathLst>
                <a:path w="504825" h="391795">
                  <a:moveTo>
                    <a:pt x="0" y="391668"/>
                  </a:moveTo>
                  <a:lnTo>
                    <a:pt x="504444" y="391668"/>
                  </a:lnTo>
                  <a:lnTo>
                    <a:pt x="504444" y="0"/>
                  </a:lnTo>
                  <a:lnTo>
                    <a:pt x="0" y="0"/>
                  </a:lnTo>
                  <a:lnTo>
                    <a:pt x="0" y="39166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938528" y="4456176"/>
              <a:ext cx="504825" cy="440690"/>
            </a:xfrm>
            <a:custGeom>
              <a:avLst/>
              <a:gdLst/>
              <a:ahLst/>
              <a:cxnLst/>
              <a:rect l="l" t="t" r="r" b="b"/>
              <a:pathLst>
                <a:path w="504825" h="440689">
                  <a:moveTo>
                    <a:pt x="504444" y="0"/>
                  </a:moveTo>
                  <a:lnTo>
                    <a:pt x="0" y="0"/>
                  </a:lnTo>
                  <a:lnTo>
                    <a:pt x="0" y="440436"/>
                  </a:lnTo>
                  <a:lnTo>
                    <a:pt x="504444" y="440436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938528" y="4456176"/>
              <a:ext cx="504825" cy="440690"/>
            </a:xfrm>
            <a:custGeom>
              <a:avLst/>
              <a:gdLst/>
              <a:ahLst/>
              <a:cxnLst/>
              <a:rect l="l" t="t" r="r" b="b"/>
              <a:pathLst>
                <a:path w="504825" h="440689">
                  <a:moveTo>
                    <a:pt x="0" y="440436"/>
                  </a:moveTo>
                  <a:lnTo>
                    <a:pt x="504444" y="440436"/>
                  </a:lnTo>
                  <a:lnTo>
                    <a:pt x="504444" y="0"/>
                  </a:lnTo>
                  <a:lnTo>
                    <a:pt x="0" y="0"/>
                  </a:lnTo>
                  <a:lnTo>
                    <a:pt x="0" y="440436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938528" y="3966972"/>
              <a:ext cx="504825" cy="489584"/>
            </a:xfrm>
            <a:custGeom>
              <a:avLst/>
              <a:gdLst/>
              <a:ahLst/>
              <a:cxnLst/>
              <a:rect l="l" t="t" r="r" b="b"/>
              <a:pathLst>
                <a:path w="504825" h="489585">
                  <a:moveTo>
                    <a:pt x="504444" y="0"/>
                  </a:moveTo>
                  <a:lnTo>
                    <a:pt x="0" y="0"/>
                  </a:lnTo>
                  <a:lnTo>
                    <a:pt x="0" y="489203"/>
                  </a:lnTo>
                  <a:lnTo>
                    <a:pt x="504444" y="489203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938528" y="3966972"/>
              <a:ext cx="504825" cy="489584"/>
            </a:xfrm>
            <a:custGeom>
              <a:avLst/>
              <a:gdLst/>
              <a:ahLst/>
              <a:cxnLst/>
              <a:rect l="l" t="t" r="r" b="b"/>
              <a:pathLst>
                <a:path w="504825" h="489585">
                  <a:moveTo>
                    <a:pt x="0" y="489203"/>
                  </a:moveTo>
                  <a:lnTo>
                    <a:pt x="504444" y="489203"/>
                  </a:lnTo>
                  <a:lnTo>
                    <a:pt x="504444" y="0"/>
                  </a:lnTo>
                  <a:lnTo>
                    <a:pt x="0" y="0"/>
                  </a:lnTo>
                  <a:lnTo>
                    <a:pt x="0" y="48920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938528" y="3430524"/>
              <a:ext cx="504825" cy="536575"/>
            </a:xfrm>
            <a:custGeom>
              <a:avLst/>
              <a:gdLst/>
              <a:ahLst/>
              <a:cxnLst/>
              <a:rect l="l" t="t" r="r" b="b"/>
              <a:pathLst>
                <a:path w="504825" h="536575">
                  <a:moveTo>
                    <a:pt x="504444" y="0"/>
                  </a:moveTo>
                  <a:lnTo>
                    <a:pt x="0" y="0"/>
                  </a:lnTo>
                  <a:lnTo>
                    <a:pt x="0" y="536448"/>
                  </a:lnTo>
                  <a:lnTo>
                    <a:pt x="504444" y="536448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938528" y="3430524"/>
              <a:ext cx="504825" cy="536575"/>
            </a:xfrm>
            <a:custGeom>
              <a:avLst/>
              <a:gdLst/>
              <a:ahLst/>
              <a:cxnLst/>
              <a:rect l="l" t="t" r="r" b="b"/>
              <a:pathLst>
                <a:path w="504825" h="536575">
                  <a:moveTo>
                    <a:pt x="0" y="536448"/>
                  </a:moveTo>
                  <a:lnTo>
                    <a:pt x="504444" y="536448"/>
                  </a:lnTo>
                  <a:lnTo>
                    <a:pt x="504444" y="0"/>
                  </a:lnTo>
                  <a:lnTo>
                    <a:pt x="0" y="0"/>
                  </a:lnTo>
                  <a:lnTo>
                    <a:pt x="0" y="53644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846832" y="5500116"/>
              <a:ext cx="504825" cy="105410"/>
            </a:xfrm>
            <a:custGeom>
              <a:avLst/>
              <a:gdLst/>
              <a:ahLst/>
              <a:cxnLst/>
              <a:rect l="l" t="t" r="r" b="b"/>
              <a:pathLst>
                <a:path w="504825" h="105410">
                  <a:moveTo>
                    <a:pt x="504444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504444" y="105156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846832" y="5288280"/>
              <a:ext cx="504825" cy="212090"/>
            </a:xfrm>
            <a:custGeom>
              <a:avLst/>
              <a:gdLst/>
              <a:ahLst/>
              <a:cxnLst/>
              <a:rect l="l" t="t" r="r" b="b"/>
              <a:pathLst>
                <a:path w="504825" h="212089">
                  <a:moveTo>
                    <a:pt x="504444" y="0"/>
                  </a:moveTo>
                  <a:lnTo>
                    <a:pt x="0" y="0"/>
                  </a:lnTo>
                  <a:lnTo>
                    <a:pt x="0" y="211836"/>
                  </a:lnTo>
                  <a:lnTo>
                    <a:pt x="504444" y="211836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2C2C89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846832" y="5288280"/>
              <a:ext cx="504825" cy="212090"/>
            </a:xfrm>
            <a:custGeom>
              <a:avLst/>
              <a:gdLst/>
              <a:ahLst/>
              <a:cxnLst/>
              <a:rect l="l" t="t" r="r" b="b"/>
              <a:pathLst>
                <a:path w="504825" h="212089">
                  <a:moveTo>
                    <a:pt x="0" y="211836"/>
                  </a:moveTo>
                  <a:lnTo>
                    <a:pt x="504444" y="211836"/>
                  </a:lnTo>
                  <a:lnTo>
                    <a:pt x="504444" y="0"/>
                  </a:lnTo>
                  <a:lnTo>
                    <a:pt x="0" y="0"/>
                  </a:lnTo>
                  <a:lnTo>
                    <a:pt x="0" y="21183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846832" y="4872228"/>
              <a:ext cx="504825" cy="416559"/>
            </a:xfrm>
            <a:custGeom>
              <a:avLst/>
              <a:gdLst/>
              <a:ahLst/>
              <a:cxnLst/>
              <a:rect l="l" t="t" r="r" b="b"/>
              <a:pathLst>
                <a:path w="504825" h="416560">
                  <a:moveTo>
                    <a:pt x="504444" y="0"/>
                  </a:moveTo>
                  <a:lnTo>
                    <a:pt x="0" y="0"/>
                  </a:lnTo>
                  <a:lnTo>
                    <a:pt x="0" y="416052"/>
                  </a:lnTo>
                  <a:lnTo>
                    <a:pt x="504444" y="416052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DAECEE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846832" y="4872228"/>
              <a:ext cx="504825" cy="416559"/>
            </a:xfrm>
            <a:custGeom>
              <a:avLst/>
              <a:gdLst/>
              <a:ahLst/>
              <a:cxnLst/>
              <a:rect l="l" t="t" r="r" b="b"/>
              <a:pathLst>
                <a:path w="504825" h="416560">
                  <a:moveTo>
                    <a:pt x="0" y="416052"/>
                  </a:moveTo>
                  <a:lnTo>
                    <a:pt x="504444" y="416052"/>
                  </a:lnTo>
                  <a:lnTo>
                    <a:pt x="504444" y="0"/>
                  </a:lnTo>
                  <a:lnTo>
                    <a:pt x="0" y="0"/>
                  </a:lnTo>
                  <a:lnTo>
                    <a:pt x="0" y="416052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846832" y="4472940"/>
              <a:ext cx="504825" cy="399415"/>
            </a:xfrm>
            <a:custGeom>
              <a:avLst/>
              <a:gdLst/>
              <a:ahLst/>
              <a:cxnLst/>
              <a:rect l="l" t="t" r="r" b="b"/>
              <a:pathLst>
                <a:path w="504825" h="399414">
                  <a:moveTo>
                    <a:pt x="504444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504444" y="399288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846832" y="4472940"/>
              <a:ext cx="504825" cy="399415"/>
            </a:xfrm>
            <a:custGeom>
              <a:avLst/>
              <a:gdLst/>
              <a:ahLst/>
              <a:cxnLst/>
              <a:rect l="l" t="t" r="r" b="b"/>
              <a:pathLst>
                <a:path w="504825" h="399414">
                  <a:moveTo>
                    <a:pt x="0" y="399288"/>
                  </a:moveTo>
                  <a:lnTo>
                    <a:pt x="504444" y="399288"/>
                  </a:lnTo>
                  <a:lnTo>
                    <a:pt x="504444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846832" y="3942588"/>
              <a:ext cx="504825" cy="530860"/>
            </a:xfrm>
            <a:custGeom>
              <a:avLst/>
              <a:gdLst/>
              <a:ahLst/>
              <a:cxnLst/>
              <a:rect l="l" t="t" r="r" b="b"/>
              <a:pathLst>
                <a:path w="504825" h="530860">
                  <a:moveTo>
                    <a:pt x="504444" y="0"/>
                  </a:moveTo>
                  <a:lnTo>
                    <a:pt x="0" y="0"/>
                  </a:lnTo>
                  <a:lnTo>
                    <a:pt x="0" y="530351"/>
                  </a:lnTo>
                  <a:lnTo>
                    <a:pt x="504444" y="530351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846832" y="3942588"/>
              <a:ext cx="504825" cy="530860"/>
            </a:xfrm>
            <a:custGeom>
              <a:avLst/>
              <a:gdLst/>
              <a:ahLst/>
              <a:cxnLst/>
              <a:rect l="l" t="t" r="r" b="b"/>
              <a:pathLst>
                <a:path w="504825" h="530860">
                  <a:moveTo>
                    <a:pt x="0" y="530351"/>
                  </a:moveTo>
                  <a:lnTo>
                    <a:pt x="504444" y="530351"/>
                  </a:lnTo>
                  <a:lnTo>
                    <a:pt x="504444" y="0"/>
                  </a:lnTo>
                  <a:lnTo>
                    <a:pt x="0" y="0"/>
                  </a:lnTo>
                  <a:lnTo>
                    <a:pt x="0" y="530351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846832" y="3445764"/>
              <a:ext cx="504825" cy="497205"/>
            </a:xfrm>
            <a:custGeom>
              <a:avLst/>
              <a:gdLst/>
              <a:ahLst/>
              <a:cxnLst/>
              <a:rect l="l" t="t" r="r" b="b"/>
              <a:pathLst>
                <a:path w="504825" h="497204">
                  <a:moveTo>
                    <a:pt x="504444" y="0"/>
                  </a:moveTo>
                  <a:lnTo>
                    <a:pt x="0" y="0"/>
                  </a:lnTo>
                  <a:lnTo>
                    <a:pt x="0" y="496824"/>
                  </a:lnTo>
                  <a:lnTo>
                    <a:pt x="504444" y="496824"/>
                  </a:lnTo>
                  <a:lnTo>
                    <a:pt x="504444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2846832" y="3445764"/>
              <a:ext cx="504825" cy="497205"/>
            </a:xfrm>
            <a:custGeom>
              <a:avLst/>
              <a:gdLst/>
              <a:ahLst/>
              <a:cxnLst/>
              <a:rect l="l" t="t" r="r" b="b"/>
              <a:pathLst>
                <a:path w="504825" h="497204">
                  <a:moveTo>
                    <a:pt x="0" y="496824"/>
                  </a:moveTo>
                  <a:lnTo>
                    <a:pt x="504444" y="496824"/>
                  </a:lnTo>
                  <a:lnTo>
                    <a:pt x="504444" y="0"/>
                  </a:lnTo>
                  <a:lnTo>
                    <a:pt x="0" y="0"/>
                  </a:lnTo>
                  <a:lnTo>
                    <a:pt x="0" y="49682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755136" y="5536692"/>
              <a:ext cx="504825" cy="68580"/>
            </a:xfrm>
            <a:custGeom>
              <a:avLst/>
              <a:gdLst/>
              <a:ahLst/>
              <a:cxnLst/>
              <a:rect l="l" t="t" r="r" b="b"/>
              <a:pathLst>
                <a:path w="504825" h="68579">
                  <a:moveTo>
                    <a:pt x="504443" y="0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504443" y="68580"/>
                  </a:lnTo>
                  <a:lnTo>
                    <a:pt x="504443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755136" y="5378196"/>
              <a:ext cx="504825" cy="158750"/>
            </a:xfrm>
            <a:custGeom>
              <a:avLst/>
              <a:gdLst/>
              <a:ahLst/>
              <a:cxnLst/>
              <a:rect l="l" t="t" r="r" b="b"/>
              <a:pathLst>
                <a:path w="504825" h="158750">
                  <a:moveTo>
                    <a:pt x="504443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504443" y="158495"/>
                  </a:lnTo>
                  <a:lnTo>
                    <a:pt x="504443" y="0"/>
                  </a:lnTo>
                  <a:close/>
                </a:path>
              </a:pathLst>
            </a:custGeom>
            <a:solidFill>
              <a:srgbClr val="2C2C89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755136" y="5378196"/>
              <a:ext cx="504825" cy="158750"/>
            </a:xfrm>
            <a:custGeom>
              <a:avLst/>
              <a:gdLst/>
              <a:ahLst/>
              <a:cxnLst/>
              <a:rect l="l" t="t" r="r" b="b"/>
              <a:pathLst>
                <a:path w="504825" h="158750">
                  <a:moveTo>
                    <a:pt x="0" y="158495"/>
                  </a:moveTo>
                  <a:lnTo>
                    <a:pt x="504443" y="158495"/>
                  </a:lnTo>
                  <a:lnTo>
                    <a:pt x="504443" y="0"/>
                  </a:lnTo>
                  <a:lnTo>
                    <a:pt x="0" y="0"/>
                  </a:lnTo>
                  <a:lnTo>
                    <a:pt x="0" y="158495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3755136" y="4920996"/>
              <a:ext cx="504825" cy="457200"/>
            </a:xfrm>
            <a:custGeom>
              <a:avLst/>
              <a:gdLst/>
              <a:ahLst/>
              <a:cxnLst/>
              <a:rect l="l" t="t" r="r" b="b"/>
              <a:pathLst>
                <a:path w="504825" h="457200">
                  <a:moveTo>
                    <a:pt x="504443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504443" y="457199"/>
                  </a:lnTo>
                  <a:lnTo>
                    <a:pt x="504443" y="0"/>
                  </a:lnTo>
                  <a:close/>
                </a:path>
              </a:pathLst>
            </a:custGeom>
            <a:solidFill>
              <a:srgbClr val="DAECEE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3755136" y="4920996"/>
              <a:ext cx="504825" cy="457200"/>
            </a:xfrm>
            <a:custGeom>
              <a:avLst/>
              <a:gdLst/>
              <a:ahLst/>
              <a:cxnLst/>
              <a:rect l="l" t="t" r="r" b="b"/>
              <a:pathLst>
                <a:path w="504825" h="457200">
                  <a:moveTo>
                    <a:pt x="0" y="457199"/>
                  </a:moveTo>
                  <a:lnTo>
                    <a:pt x="504443" y="457199"/>
                  </a:lnTo>
                  <a:lnTo>
                    <a:pt x="504443" y="0"/>
                  </a:lnTo>
                  <a:lnTo>
                    <a:pt x="0" y="0"/>
                  </a:lnTo>
                  <a:lnTo>
                    <a:pt x="0" y="457199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755136" y="4500372"/>
              <a:ext cx="504825" cy="421005"/>
            </a:xfrm>
            <a:custGeom>
              <a:avLst/>
              <a:gdLst/>
              <a:ahLst/>
              <a:cxnLst/>
              <a:rect l="l" t="t" r="r" b="b"/>
              <a:pathLst>
                <a:path w="504825" h="421004">
                  <a:moveTo>
                    <a:pt x="504443" y="0"/>
                  </a:moveTo>
                  <a:lnTo>
                    <a:pt x="0" y="0"/>
                  </a:lnTo>
                  <a:lnTo>
                    <a:pt x="0" y="420623"/>
                  </a:lnTo>
                  <a:lnTo>
                    <a:pt x="504443" y="420623"/>
                  </a:lnTo>
                  <a:lnTo>
                    <a:pt x="5044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3755136" y="4500372"/>
              <a:ext cx="504825" cy="421005"/>
            </a:xfrm>
            <a:custGeom>
              <a:avLst/>
              <a:gdLst/>
              <a:ahLst/>
              <a:cxnLst/>
              <a:rect l="l" t="t" r="r" b="b"/>
              <a:pathLst>
                <a:path w="504825" h="421004">
                  <a:moveTo>
                    <a:pt x="0" y="420623"/>
                  </a:moveTo>
                  <a:lnTo>
                    <a:pt x="504443" y="420623"/>
                  </a:lnTo>
                  <a:lnTo>
                    <a:pt x="504443" y="0"/>
                  </a:lnTo>
                  <a:lnTo>
                    <a:pt x="0" y="0"/>
                  </a:lnTo>
                  <a:lnTo>
                    <a:pt x="0" y="42062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3755136" y="3950208"/>
              <a:ext cx="504825" cy="550545"/>
            </a:xfrm>
            <a:custGeom>
              <a:avLst/>
              <a:gdLst/>
              <a:ahLst/>
              <a:cxnLst/>
              <a:rect l="l" t="t" r="r" b="b"/>
              <a:pathLst>
                <a:path w="504825" h="550545">
                  <a:moveTo>
                    <a:pt x="504443" y="0"/>
                  </a:moveTo>
                  <a:lnTo>
                    <a:pt x="0" y="0"/>
                  </a:lnTo>
                  <a:lnTo>
                    <a:pt x="0" y="550163"/>
                  </a:lnTo>
                  <a:lnTo>
                    <a:pt x="504443" y="550163"/>
                  </a:lnTo>
                  <a:lnTo>
                    <a:pt x="50444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3755136" y="3950208"/>
              <a:ext cx="504825" cy="550545"/>
            </a:xfrm>
            <a:custGeom>
              <a:avLst/>
              <a:gdLst/>
              <a:ahLst/>
              <a:cxnLst/>
              <a:rect l="l" t="t" r="r" b="b"/>
              <a:pathLst>
                <a:path w="504825" h="550545">
                  <a:moveTo>
                    <a:pt x="0" y="550163"/>
                  </a:moveTo>
                  <a:lnTo>
                    <a:pt x="504443" y="550163"/>
                  </a:lnTo>
                  <a:lnTo>
                    <a:pt x="504443" y="0"/>
                  </a:lnTo>
                  <a:lnTo>
                    <a:pt x="0" y="0"/>
                  </a:lnTo>
                  <a:lnTo>
                    <a:pt x="0" y="55016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3755136" y="3515868"/>
              <a:ext cx="504825" cy="434340"/>
            </a:xfrm>
            <a:custGeom>
              <a:avLst/>
              <a:gdLst/>
              <a:ahLst/>
              <a:cxnLst/>
              <a:rect l="l" t="t" r="r" b="b"/>
              <a:pathLst>
                <a:path w="504825" h="434339">
                  <a:moveTo>
                    <a:pt x="504443" y="0"/>
                  </a:moveTo>
                  <a:lnTo>
                    <a:pt x="0" y="0"/>
                  </a:lnTo>
                  <a:lnTo>
                    <a:pt x="0" y="434340"/>
                  </a:lnTo>
                  <a:lnTo>
                    <a:pt x="504443" y="434340"/>
                  </a:lnTo>
                  <a:lnTo>
                    <a:pt x="504443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3755136" y="3515868"/>
              <a:ext cx="504825" cy="434340"/>
            </a:xfrm>
            <a:custGeom>
              <a:avLst/>
              <a:gdLst/>
              <a:ahLst/>
              <a:cxnLst/>
              <a:rect l="l" t="t" r="r" b="b"/>
              <a:pathLst>
                <a:path w="504825" h="434339">
                  <a:moveTo>
                    <a:pt x="0" y="434340"/>
                  </a:moveTo>
                  <a:lnTo>
                    <a:pt x="504443" y="434340"/>
                  </a:lnTo>
                  <a:lnTo>
                    <a:pt x="504443" y="0"/>
                  </a:lnTo>
                  <a:lnTo>
                    <a:pt x="0" y="0"/>
                  </a:lnTo>
                  <a:lnTo>
                    <a:pt x="0" y="43434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737360" y="5605272"/>
              <a:ext cx="2723515" cy="0"/>
            </a:xfrm>
            <a:custGeom>
              <a:avLst/>
              <a:gdLst/>
              <a:ahLst/>
              <a:cxnLst/>
              <a:rect l="l" t="t" r="r" b="b"/>
              <a:pathLst>
                <a:path w="2723515">
                  <a:moveTo>
                    <a:pt x="0" y="0"/>
                  </a:moveTo>
                  <a:lnTo>
                    <a:pt x="272338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2378964" y="5487924"/>
              <a:ext cx="1899285" cy="82550"/>
            </a:xfrm>
            <a:custGeom>
              <a:avLst/>
              <a:gdLst/>
              <a:ahLst/>
              <a:cxnLst/>
              <a:rect l="l" t="t" r="r" b="b"/>
              <a:pathLst>
                <a:path w="1899285" h="82550">
                  <a:moveTo>
                    <a:pt x="1899158" y="0"/>
                  </a:moveTo>
                  <a:lnTo>
                    <a:pt x="1816608" y="82550"/>
                  </a:lnTo>
                </a:path>
                <a:path w="1899285" h="82550">
                  <a:moveTo>
                    <a:pt x="82550" y="0"/>
                  </a:moveTo>
                  <a:lnTo>
                    <a:pt x="0" y="68198"/>
                  </a:lnTo>
                </a:path>
                <a:path w="1899285" h="82550">
                  <a:moveTo>
                    <a:pt x="990853" y="0"/>
                  </a:moveTo>
                  <a:lnTo>
                    <a:pt x="908303" y="6350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938527" y="3438144"/>
            <a:ext cx="504825" cy="51689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spcBef>
                <a:spcPts val="55"/>
              </a:spcBef>
            </a:pPr>
            <a:endParaRPr sz="11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47320"/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6,6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938527" y="2663951"/>
            <a:ext cx="504825" cy="774700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9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47320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9,4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380359" y="5384419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938527" y="3954779"/>
            <a:ext cx="504825" cy="50990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spcBef>
                <a:spcPts val="40"/>
              </a:spcBef>
            </a:pPr>
            <a:endParaRPr sz="11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47320"/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6,0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938527" y="4464558"/>
            <a:ext cx="504825" cy="42037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47320">
              <a:spcBef>
                <a:spcPts val="94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5,4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472054" y="5384419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755135" y="2801111"/>
            <a:ext cx="504825" cy="715010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15"/>
              </a:spcBef>
            </a:pPr>
            <a:endParaRPr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4732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938527" y="5288279"/>
            <a:ext cx="504825" cy="2159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47320">
              <a:spcBef>
                <a:spcPts val="14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2,7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55135" y="3950208"/>
            <a:ext cx="504825" cy="550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endParaRPr sz="12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47320"/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6,7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938527" y="4884420"/>
            <a:ext cx="504825" cy="40386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47320">
              <a:spcBef>
                <a:spcPts val="9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918205" y="5643473"/>
            <a:ext cx="360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009901" y="5643473"/>
            <a:ext cx="360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846832" y="2744723"/>
            <a:ext cx="504825" cy="693420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17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47320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8,6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846832" y="3438144"/>
            <a:ext cx="504825" cy="51689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11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47320"/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6,1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846832" y="3954779"/>
            <a:ext cx="504825" cy="50990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1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47320">
              <a:spcBef>
                <a:spcPts val="5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6,5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846832" y="4464558"/>
            <a:ext cx="504825" cy="42037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47320">
              <a:spcBef>
                <a:spcPts val="915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4,9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846832" y="4884420"/>
            <a:ext cx="504825" cy="40386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4732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846832" y="5288279"/>
            <a:ext cx="504825" cy="215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7320">
              <a:spcBef>
                <a:spcPts val="10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755135" y="3515867"/>
            <a:ext cx="504825" cy="43434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47320">
              <a:spcBef>
                <a:spcPts val="98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5,3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755135" y="4500371"/>
            <a:ext cx="504825" cy="42100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47320">
              <a:spcBef>
                <a:spcPts val="93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5,2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755135" y="4920996"/>
            <a:ext cx="504825" cy="45720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47320">
              <a:spcBef>
                <a:spcPts val="10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890009" y="535419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288663" y="5384419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591305" y="5643473"/>
            <a:ext cx="832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algn="ct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(Oc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-M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xfrm>
            <a:off x="78739" y="744473"/>
            <a:ext cx="89192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Rusya, en </a:t>
            </a:r>
            <a:r>
              <a:rPr dirty="0"/>
              <a:t>fazla </a:t>
            </a:r>
            <a:r>
              <a:rPr spc="-5" dirty="0"/>
              <a:t>ithalat </a:t>
            </a:r>
            <a:r>
              <a:rPr dirty="0"/>
              <a:t>yapılan </a:t>
            </a:r>
            <a:r>
              <a:rPr spc="-5" dirty="0"/>
              <a:t>ülkeler içindeki </a:t>
            </a:r>
            <a:r>
              <a:rPr dirty="0"/>
              <a:t>konumunu</a:t>
            </a:r>
            <a:r>
              <a:rPr spc="-25" dirty="0"/>
              <a:t> </a:t>
            </a:r>
            <a:r>
              <a:rPr spc="-5" dirty="0"/>
              <a:t>korumaktadır.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2022 </a:t>
            </a:r>
            <a:r>
              <a:rPr b="0" spc="-5" dirty="0">
                <a:latin typeface="Tahoma"/>
                <a:cs typeface="Tahoma"/>
              </a:rPr>
              <a:t>yılı Ocak-Mart döneminde </a:t>
            </a:r>
            <a:r>
              <a:rPr b="0" dirty="0">
                <a:latin typeface="Tahoma"/>
                <a:cs typeface="Tahoma"/>
              </a:rPr>
              <a:t>Rusya ve Ukrayna’nın </a:t>
            </a:r>
            <a:r>
              <a:rPr b="0" spc="-5" dirty="0">
                <a:latin typeface="Tahoma"/>
                <a:cs typeface="Tahoma"/>
              </a:rPr>
              <a:t>toplam </a:t>
            </a:r>
            <a:r>
              <a:rPr b="0" dirty="0">
                <a:latin typeface="Tahoma"/>
                <a:cs typeface="Tahoma"/>
              </a:rPr>
              <a:t>ihracat </a:t>
            </a:r>
            <a:r>
              <a:rPr b="0" spc="-5" dirty="0">
                <a:latin typeface="Tahoma"/>
                <a:cs typeface="Tahoma"/>
              </a:rPr>
              <a:t>içindeki </a:t>
            </a:r>
            <a:r>
              <a:rPr b="0" dirty="0">
                <a:latin typeface="Tahoma"/>
                <a:cs typeface="Tahoma"/>
              </a:rPr>
              <a:t>payı</a:t>
            </a:r>
            <a:r>
              <a:rPr b="0" spc="10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%2,7,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78739" y="1153183"/>
            <a:ext cx="8361045" cy="1045844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spcBef>
                <a:spcPts val="1200"/>
              </a:spcBef>
            </a:pP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ithalattaki payı ise</a:t>
            </a:r>
            <a:r>
              <a:rPr spc="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%16,1’dir.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696970" marR="5080" indent="-3058160">
              <a:lnSpc>
                <a:spcPts val="1880"/>
              </a:lnSpc>
              <a:spcBef>
                <a:spcPts val="106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Ülkelere göre ihracat ve ithalat payları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(ilk 5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ülke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Rusya Federasyonu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Ukrayna,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 2020 –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r>
              <a:rPr sz="16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Mart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4896421" y="3468496"/>
            <a:ext cx="2344420" cy="2141855"/>
            <a:chOff x="4896421" y="3468496"/>
            <a:chExt cx="2344420" cy="2141855"/>
          </a:xfrm>
        </p:grpSpPr>
        <p:sp>
          <p:nvSpPr>
            <p:cNvPr id="68" name="object 68"/>
            <p:cNvSpPr/>
            <p:nvPr/>
          </p:nvSpPr>
          <p:spPr>
            <a:xfrm>
              <a:off x="5087112" y="5519927"/>
              <a:ext cx="467995" cy="85725"/>
            </a:xfrm>
            <a:custGeom>
              <a:avLst/>
              <a:gdLst/>
              <a:ahLst/>
              <a:cxnLst/>
              <a:rect l="l" t="t" r="r" b="b"/>
              <a:pathLst>
                <a:path w="467995" h="85725">
                  <a:moveTo>
                    <a:pt x="467867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467867" y="85344"/>
                  </a:lnTo>
                  <a:lnTo>
                    <a:pt x="467867" y="0"/>
                  </a:lnTo>
                  <a:close/>
                </a:path>
              </a:pathLst>
            </a:custGeom>
            <a:solidFill>
              <a:srgbClr val="2C2C89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5087112" y="5222747"/>
              <a:ext cx="467995" cy="250190"/>
            </a:xfrm>
            <a:custGeom>
              <a:avLst/>
              <a:gdLst/>
              <a:ahLst/>
              <a:cxnLst/>
              <a:rect l="l" t="t" r="r" b="b"/>
              <a:pathLst>
                <a:path w="467995" h="250189">
                  <a:moveTo>
                    <a:pt x="0" y="249935"/>
                  </a:moveTo>
                  <a:lnTo>
                    <a:pt x="467867" y="249935"/>
                  </a:lnTo>
                  <a:lnTo>
                    <a:pt x="467867" y="0"/>
                  </a:lnTo>
                  <a:lnTo>
                    <a:pt x="0" y="0"/>
                  </a:lnTo>
                  <a:lnTo>
                    <a:pt x="0" y="249935"/>
                  </a:lnTo>
                  <a:close/>
                </a:path>
              </a:pathLst>
            </a:custGeom>
            <a:solidFill>
              <a:srgbClr val="DAECEE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5087112" y="5222747"/>
              <a:ext cx="467995" cy="297180"/>
            </a:xfrm>
            <a:custGeom>
              <a:avLst/>
              <a:gdLst/>
              <a:ahLst/>
              <a:cxnLst/>
              <a:rect l="l" t="t" r="r" b="b"/>
              <a:pathLst>
                <a:path w="467995" h="297179">
                  <a:moveTo>
                    <a:pt x="0" y="297179"/>
                  </a:moveTo>
                  <a:lnTo>
                    <a:pt x="467867" y="297179"/>
                  </a:lnTo>
                  <a:lnTo>
                    <a:pt x="467867" y="0"/>
                  </a:lnTo>
                  <a:lnTo>
                    <a:pt x="0" y="0"/>
                  </a:lnTo>
                  <a:lnTo>
                    <a:pt x="0" y="297179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5087112" y="4846319"/>
              <a:ext cx="467995" cy="376555"/>
            </a:xfrm>
            <a:custGeom>
              <a:avLst/>
              <a:gdLst/>
              <a:ahLst/>
              <a:cxnLst/>
              <a:rect l="l" t="t" r="r" b="b"/>
              <a:pathLst>
                <a:path w="467995" h="376554">
                  <a:moveTo>
                    <a:pt x="467867" y="0"/>
                  </a:moveTo>
                  <a:lnTo>
                    <a:pt x="0" y="0"/>
                  </a:lnTo>
                  <a:lnTo>
                    <a:pt x="0" y="376427"/>
                  </a:lnTo>
                  <a:lnTo>
                    <a:pt x="467867" y="376427"/>
                  </a:lnTo>
                  <a:lnTo>
                    <a:pt x="4678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5087112" y="4846319"/>
              <a:ext cx="467995" cy="376555"/>
            </a:xfrm>
            <a:custGeom>
              <a:avLst/>
              <a:gdLst/>
              <a:ahLst/>
              <a:cxnLst/>
              <a:rect l="l" t="t" r="r" b="b"/>
              <a:pathLst>
                <a:path w="467995" h="376554">
                  <a:moveTo>
                    <a:pt x="0" y="376427"/>
                  </a:moveTo>
                  <a:lnTo>
                    <a:pt x="467867" y="376427"/>
                  </a:lnTo>
                  <a:lnTo>
                    <a:pt x="467867" y="0"/>
                  </a:lnTo>
                  <a:lnTo>
                    <a:pt x="0" y="0"/>
                  </a:lnTo>
                  <a:lnTo>
                    <a:pt x="0" y="376427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5087112" y="4273295"/>
              <a:ext cx="467995" cy="573405"/>
            </a:xfrm>
            <a:custGeom>
              <a:avLst/>
              <a:gdLst/>
              <a:ahLst/>
              <a:cxnLst/>
              <a:rect l="l" t="t" r="r" b="b"/>
              <a:pathLst>
                <a:path w="467995" h="573404">
                  <a:moveTo>
                    <a:pt x="467867" y="0"/>
                  </a:moveTo>
                  <a:lnTo>
                    <a:pt x="0" y="0"/>
                  </a:lnTo>
                  <a:lnTo>
                    <a:pt x="0" y="573023"/>
                  </a:lnTo>
                  <a:lnTo>
                    <a:pt x="467867" y="573023"/>
                  </a:lnTo>
                  <a:lnTo>
                    <a:pt x="46786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5087112" y="4273295"/>
              <a:ext cx="467995" cy="573405"/>
            </a:xfrm>
            <a:custGeom>
              <a:avLst/>
              <a:gdLst/>
              <a:ahLst/>
              <a:cxnLst/>
              <a:rect l="l" t="t" r="r" b="b"/>
              <a:pathLst>
                <a:path w="467995" h="573404">
                  <a:moveTo>
                    <a:pt x="0" y="573023"/>
                  </a:moveTo>
                  <a:lnTo>
                    <a:pt x="467867" y="573023"/>
                  </a:lnTo>
                  <a:lnTo>
                    <a:pt x="467867" y="0"/>
                  </a:lnTo>
                  <a:lnTo>
                    <a:pt x="0" y="0"/>
                  </a:lnTo>
                  <a:lnTo>
                    <a:pt x="0" y="57302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5087112" y="3570731"/>
              <a:ext cx="467995" cy="702945"/>
            </a:xfrm>
            <a:custGeom>
              <a:avLst/>
              <a:gdLst/>
              <a:ahLst/>
              <a:cxnLst/>
              <a:rect l="l" t="t" r="r" b="b"/>
              <a:pathLst>
                <a:path w="467995" h="702945">
                  <a:moveTo>
                    <a:pt x="467867" y="0"/>
                  </a:moveTo>
                  <a:lnTo>
                    <a:pt x="0" y="0"/>
                  </a:lnTo>
                  <a:lnTo>
                    <a:pt x="0" y="702564"/>
                  </a:lnTo>
                  <a:lnTo>
                    <a:pt x="467867" y="702564"/>
                  </a:lnTo>
                  <a:lnTo>
                    <a:pt x="467867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5087112" y="3570731"/>
              <a:ext cx="467995" cy="702945"/>
            </a:xfrm>
            <a:custGeom>
              <a:avLst/>
              <a:gdLst/>
              <a:ahLst/>
              <a:cxnLst/>
              <a:rect l="l" t="t" r="r" b="b"/>
              <a:pathLst>
                <a:path w="467995" h="702945">
                  <a:moveTo>
                    <a:pt x="0" y="702564"/>
                  </a:moveTo>
                  <a:lnTo>
                    <a:pt x="467867" y="702564"/>
                  </a:lnTo>
                  <a:lnTo>
                    <a:pt x="467867" y="0"/>
                  </a:lnTo>
                  <a:lnTo>
                    <a:pt x="0" y="0"/>
                  </a:lnTo>
                  <a:lnTo>
                    <a:pt x="0" y="70256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4901184" y="5605271"/>
              <a:ext cx="291465" cy="0"/>
            </a:xfrm>
            <a:custGeom>
              <a:avLst/>
              <a:gdLst/>
              <a:ahLst/>
              <a:cxnLst/>
              <a:rect l="l" t="t" r="r" b="b"/>
              <a:pathLst>
                <a:path w="291464">
                  <a:moveTo>
                    <a:pt x="0" y="0"/>
                  </a:moveTo>
                  <a:lnTo>
                    <a:pt x="291083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5928360" y="5484875"/>
              <a:ext cx="467995" cy="120650"/>
            </a:xfrm>
            <a:custGeom>
              <a:avLst/>
              <a:gdLst/>
              <a:ahLst/>
              <a:cxnLst/>
              <a:rect l="l" t="t" r="r" b="b"/>
              <a:pathLst>
                <a:path w="467995" h="120650">
                  <a:moveTo>
                    <a:pt x="467867" y="0"/>
                  </a:moveTo>
                  <a:lnTo>
                    <a:pt x="0" y="0"/>
                  </a:lnTo>
                  <a:lnTo>
                    <a:pt x="0" y="120396"/>
                  </a:lnTo>
                  <a:lnTo>
                    <a:pt x="467867" y="120396"/>
                  </a:lnTo>
                  <a:lnTo>
                    <a:pt x="467867" y="0"/>
                  </a:lnTo>
                  <a:close/>
                </a:path>
              </a:pathLst>
            </a:custGeom>
            <a:solidFill>
              <a:srgbClr val="2C2C89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5928360" y="5180075"/>
              <a:ext cx="467995" cy="274320"/>
            </a:xfrm>
            <a:custGeom>
              <a:avLst/>
              <a:gdLst/>
              <a:ahLst/>
              <a:cxnLst/>
              <a:rect l="l" t="t" r="r" b="b"/>
              <a:pathLst>
                <a:path w="467995" h="274320">
                  <a:moveTo>
                    <a:pt x="0" y="274319"/>
                  </a:moveTo>
                  <a:lnTo>
                    <a:pt x="467867" y="274319"/>
                  </a:lnTo>
                  <a:lnTo>
                    <a:pt x="467867" y="0"/>
                  </a:lnTo>
                  <a:lnTo>
                    <a:pt x="0" y="0"/>
                  </a:lnTo>
                  <a:lnTo>
                    <a:pt x="0" y="274319"/>
                  </a:lnTo>
                  <a:close/>
                </a:path>
              </a:pathLst>
            </a:custGeom>
            <a:solidFill>
              <a:srgbClr val="DAECEE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5928360" y="5180075"/>
              <a:ext cx="467995" cy="304800"/>
            </a:xfrm>
            <a:custGeom>
              <a:avLst/>
              <a:gdLst/>
              <a:ahLst/>
              <a:cxnLst/>
              <a:rect l="l" t="t" r="r" b="b"/>
              <a:pathLst>
                <a:path w="467995" h="304800">
                  <a:moveTo>
                    <a:pt x="0" y="304800"/>
                  </a:moveTo>
                  <a:lnTo>
                    <a:pt x="467867" y="304800"/>
                  </a:lnTo>
                  <a:lnTo>
                    <a:pt x="467867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5928360" y="4840223"/>
              <a:ext cx="467995" cy="340360"/>
            </a:xfrm>
            <a:custGeom>
              <a:avLst/>
              <a:gdLst/>
              <a:ahLst/>
              <a:cxnLst/>
              <a:rect l="l" t="t" r="r" b="b"/>
              <a:pathLst>
                <a:path w="467995" h="340360">
                  <a:moveTo>
                    <a:pt x="467867" y="0"/>
                  </a:moveTo>
                  <a:lnTo>
                    <a:pt x="0" y="0"/>
                  </a:lnTo>
                  <a:lnTo>
                    <a:pt x="0" y="339851"/>
                  </a:lnTo>
                  <a:lnTo>
                    <a:pt x="467867" y="339851"/>
                  </a:lnTo>
                  <a:lnTo>
                    <a:pt x="4678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5928360" y="4840223"/>
              <a:ext cx="467995" cy="340360"/>
            </a:xfrm>
            <a:custGeom>
              <a:avLst/>
              <a:gdLst/>
              <a:ahLst/>
              <a:cxnLst/>
              <a:rect l="l" t="t" r="r" b="b"/>
              <a:pathLst>
                <a:path w="467995" h="340360">
                  <a:moveTo>
                    <a:pt x="0" y="339851"/>
                  </a:moveTo>
                  <a:lnTo>
                    <a:pt x="467867" y="339851"/>
                  </a:lnTo>
                  <a:lnTo>
                    <a:pt x="467867" y="0"/>
                  </a:lnTo>
                  <a:lnTo>
                    <a:pt x="0" y="0"/>
                  </a:lnTo>
                  <a:lnTo>
                    <a:pt x="0" y="339851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3" name="object 83"/>
            <p:cNvSpPr/>
            <p:nvPr/>
          </p:nvSpPr>
          <p:spPr>
            <a:xfrm>
              <a:off x="5928360" y="4081271"/>
              <a:ext cx="467995" cy="759460"/>
            </a:xfrm>
            <a:custGeom>
              <a:avLst/>
              <a:gdLst/>
              <a:ahLst/>
              <a:cxnLst/>
              <a:rect l="l" t="t" r="r" b="b"/>
              <a:pathLst>
                <a:path w="467995" h="759460">
                  <a:moveTo>
                    <a:pt x="467867" y="0"/>
                  </a:moveTo>
                  <a:lnTo>
                    <a:pt x="0" y="0"/>
                  </a:lnTo>
                  <a:lnTo>
                    <a:pt x="0" y="758951"/>
                  </a:lnTo>
                  <a:lnTo>
                    <a:pt x="467867" y="758951"/>
                  </a:lnTo>
                  <a:lnTo>
                    <a:pt x="46786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5928360" y="4081271"/>
              <a:ext cx="467995" cy="759460"/>
            </a:xfrm>
            <a:custGeom>
              <a:avLst/>
              <a:gdLst/>
              <a:ahLst/>
              <a:cxnLst/>
              <a:rect l="l" t="t" r="r" b="b"/>
              <a:pathLst>
                <a:path w="467995" h="759460">
                  <a:moveTo>
                    <a:pt x="0" y="758951"/>
                  </a:moveTo>
                  <a:lnTo>
                    <a:pt x="467867" y="758951"/>
                  </a:lnTo>
                  <a:lnTo>
                    <a:pt x="467867" y="0"/>
                  </a:lnTo>
                  <a:lnTo>
                    <a:pt x="0" y="0"/>
                  </a:lnTo>
                  <a:lnTo>
                    <a:pt x="0" y="758951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5928360" y="3514343"/>
              <a:ext cx="467995" cy="567055"/>
            </a:xfrm>
            <a:custGeom>
              <a:avLst/>
              <a:gdLst/>
              <a:ahLst/>
              <a:cxnLst/>
              <a:rect l="l" t="t" r="r" b="b"/>
              <a:pathLst>
                <a:path w="467995" h="567054">
                  <a:moveTo>
                    <a:pt x="467867" y="0"/>
                  </a:moveTo>
                  <a:lnTo>
                    <a:pt x="0" y="0"/>
                  </a:lnTo>
                  <a:lnTo>
                    <a:pt x="0" y="566927"/>
                  </a:lnTo>
                  <a:lnTo>
                    <a:pt x="467867" y="566927"/>
                  </a:lnTo>
                  <a:lnTo>
                    <a:pt x="467867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5928360" y="3514343"/>
              <a:ext cx="467995" cy="567055"/>
            </a:xfrm>
            <a:custGeom>
              <a:avLst/>
              <a:gdLst/>
              <a:ahLst/>
              <a:cxnLst/>
              <a:rect l="l" t="t" r="r" b="b"/>
              <a:pathLst>
                <a:path w="467995" h="567054">
                  <a:moveTo>
                    <a:pt x="0" y="566927"/>
                  </a:moveTo>
                  <a:lnTo>
                    <a:pt x="467867" y="566927"/>
                  </a:lnTo>
                  <a:lnTo>
                    <a:pt x="467867" y="0"/>
                  </a:lnTo>
                  <a:lnTo>
                    <a:pt x="0" y="0"/>
                  </a:lnTo>
                  <a:lnTo>
                    <a:pt x="0" y="566927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5448300" y="5605271"/>
              <a:ext cx="585470" cy="0"/>
            </a:xfrm>
            <a:custGeom>
              <a:avLst/>
              <a:gdLst/>
              <a:ahLst/>
              <a:cxnLst/>
              <a:rect l="l" t="t" r="r" b="b"/>
              <a:pathLst>
                <a:path w="585470">
                  <a:moveTo>
                    <a:pt x="0" y="0"/>
                  </a:moveTo>
                  <a:lnTo>
                    <a:pt x="585215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6769608" y="5506211"/>
              <a:ext cx="467995" cy="99060"/>
            </a:xfrm>
            <a:custGeom>
              <a:avLst/>
              <a:gdLst/>
              <a:ahLst/>
              <a:cxnLst/>
              <a:rect l="l" t="t" r="r" b="b"/>
              <a:pathLst>
                <a:path w="467995" h="99060">
                  <a:moveTo>
                    <a:pt x="467868" y="0"/>
                  </a:moveTo>
                  <a:lnTo>
                    <a:pt x="0" y="0"/>
                  </a:lnTo>
                  <a:lnTo>
                    <a:pt x="0" y="99059"/>
                  </a:lnTo>
                  <a:lnTo>
                    <a:pt x="467868" y="99059"/>
                  </a:lnTo>
                  <a:lnTo>
                    <a:pt x="467868" y="0"/>
                  </a:lnTo>
                  <a:close/>
                </a:path>
              </a:pathLst>
            </a:custGeom>
            <a:solidFill>
              <a:srgbClr val="2C2C89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6769608" y="5265419"/>
              <a:ext cx="467995" cy="241300"/>
            </a:xfrm>
            <a:custGeom>
              <a:avLst/>
              <a:gdLst/>
              <a:ahLst/>
              <a:cxnLst/>
              <a:rect l="l" t="t" r="r" b="b"/>
              <a:pathLst>
                <a:path w="467995" h="241300">
                  <a:moveTo>
                    <a:pt x="467868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0" y="240792"/>
                  </a:lnTo>
                  <a:lnTo>
                    <a:pt x="467868" y="240792"/>
                  </a:lnTo>
                  <a:lnTo>
                    <a:pt x="467868" y="198120"/>
                  </a:lnTo>
                  <a:lnTo>
                    <a:pt x="467868" y="0"/>
                  </a:lnTo>
                  <a:close/>
                </a:path>
              </a:pathLst>
            </a:custGeom>
            <a:solidFill>
              <a:srgbClr val="DAECEE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0" name="object 90"/>
            <p:cNvSpPr/>
            <p:nvPr/>
          </p:nvSpPr>
          <p:spPr>
            <a:xfrm>
              <a:off x="6769608" y="5265419"/>
              <a:ext cx="467995" cy="241300"/>
            </a:xfrm>
            <a:custGeom>
              <a:avLst/>
              <a:gdLst/>
              <a:ahLst/>
              <a:cxnLst/>
              <a:rect l="l" t="t" r="r" b="b"/>
              <a:pathLst>
                <a:path w="467995" h="241300">
                  <a:moveTo>
                    <a:pt x="0" y="240791"/>
                  </a:moveTo>
                  <a:lnTo>
                    <a:pt x="467868" y="240791"/>
                  </a:lnTo>
                  <a:lnTo>
                    <a:pt x="467868" y="0"/>
                  </a:lnTo>
                  <a:lnTo>
                    <a:pt x="0" y="0"/>
                  </a:lnTo>
                  <a:lnTo>
                    <a:pt x="0" y="240791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6769608" y="4968239"/>
              <a:ext cx="467995" cy="297180"/>
            </a:xfrm>
            <a:custGeom>
              <a:avLst/>
              <a:gdLst/>
              <a:ahLst/>
              <a:cxnLst/>
              <a:rect l="l" t="t" r="r" b="b"/>
              <a:pathLst>
                <a:path w="467995" h="297179">
                  <a:moveTo>
                    <a:pt x="467868" y="0"/>
                  </a:moveTo>
                  <a:lnTo>
                    <a:pt x="0" y="0"/>
                  </a:lnTo>
                  <a:lnTo>
                    <a:pt x="0" y="297180"/>
                  </a:lnTo>
                  <a:lnTo>
                    <a:pt x="467868" y="297180"/>
                  </a:lnTo>
                  <a:lnTo>
                    <a:pt x="4678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6769608" y="4968239"/>
              <a:ext cx="467995" cy="297180"/>
            </a:xfrm>
            <a:custGeom>
              <a:avLst/>
              <a:gdLst/>
              <a:ahLst/>
              <a:cxnLst/>
              <a:rect l="l" t="t" r="r" b="b"/>
              <a:pathLst>
                <a:path w="467995" h="297179">
                  <a:moveTo>
                    <a:pt x="0" y="297180"/>
                  </a:moveTo>
                  <a:lnTo>
                    <a:pt x="467868" y="297180"/>
                  </a:lnTo>
                  <a:lnTo>
                    <a:pt x="467868" y="0"/>
                  </a:lnTo>
                  <a:lnTo>
                    <a:pt x="0" y="0"/>
                  </a:lnTo>
                  <a:lnTo>
                    <a:pt x="0" y="29718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3" name="object 93"/>
            <p:cNvSpPr/>
            <p:nvPr/>
          </p:nvSpPr>
          <p:spPr>
            <a:xfrm>
              <a:off x="6769608" y="3925823"/>
              <a:ext cx="467995" cy="1042669"/>
            </a:xfrm>
            <a:custGeom>
              <a:avLst/>
              <a:gdLst/>
              <a:ahLst/>
              <a:cxnLst/>
              <a:rect l="l" t="t" r="r" b="b"/>
              <a:pathLst>
                <a:path w="467995" h="1042670">
                  <a:moveTo>
                    <a:pt x="467868" y="0"/>
                  </a:moveTo>
                  <a:lnTo>
                    <a:pt x="0" y="0"/>
                  </a:lnTo>
                  <a:lnTo>
                    <a:pt x="0" y="1042415"/>
                  </a:lnTo>
                  <a:lnTo>
                    <a:pt x="467868" y="1042415"/>
                  </a:lnTo>
                  <a:lnTo>
                    <a:pt x="46786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4" name="object 94"/>
            <p:cNvSpPr/>
            <p:nvPr/>
          </p:nvSpPr>
          <p:spPr>
            <a:xfrm>
              <a:off x="6769608" y="3925823"/>
              <a:ext cx="467995" cy="1042669"/>
            </a:xfrm>
            <a:custGeom>
              <a:avLst/>
              <a:gdLst/>
              <a:ahLst/>
              <a:cxnLst/>
              <a:rect l="l" t="t" r="r" b="b"/>
              <a:pathLst>
                <a:path w="467995" h="1042670">
                  <a:moveTo>
                    <a:pt x="0" y="1042415"/>
                  </a:moveTo>
                  <a:lnTo>
                    <a:pt x="467868" y="1042415"/>
                  </a:lnTo>
                  <a:lnTo>
                    <a:pt x="467868" y="0"/>
                  </a:lnTo>
                  <a:lnTo>
                    <a:pt x="0" y="0"/>
                  </a:lnTo>
                  <a:lnTo>
                    <a:pt x="0" y="1042415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5" name="object 95"/>
            <p:cNvSpPr/>
            <p:nvPr/>
          </p:nvSpPr>
          <p:spPr>
            <a:xfrm>
              <a:off x="6769608" y="3471671"/>
              <a:ext cx="467995" cy="454659"/>
            </a:xfrm>
            <a:custGeom>
              <a:avLst/>
              <a:gdLst/>
              <a:ahLst/>
              <a:cxnLst/>
              <a:rect l="l" t="t" r="r" b="b"/>
              <a:pathLst>
                <a:path w="467995" h="454660">
                  <a:moveTo>
                    <a:pt x="467868" y="0"/>
                  </a:moveTo>
                  <a:lnTo>
                    <a:pt x="0" y="0"/>
                  </a:lnTo>
                  <a:lnTo>
                    <a:pt x="0" y="454151"/>
                  </a:lnTo>
                  <a:lnTo>
                    <a:pt x="467868" y="454151"/>
                  </a:lnTo>
                  <a:lnTo>
                    <a:pt x="46786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6" name="object 96"/>
            <p:cNvSpPr/>
            <p:nvPr/>
          </p:nvSpPr>
          <p:spPr>
            <a:xfrm>
              <a:off x="6769608" y="3471671"/>
              <a:ext cx="467995" cy="454659"/>
            </a:xfrm>
            <a:custGeom>
              <a:avLst/>
              <a:gdLst/>
              <a:ahLst/>
              <a:cxnLst/>
              <a:rect l="l" t="t" r="r" b="b"/>
              <a:pathLst>
                <a:path w="467995" h="454660">
                  <a:moveTo>
                    <a:pt x="0" y="454151"/>
                  </a:moveTo>
                  <a:lnTo>
                    <a:pt x="467868" y="454151"/>
                  </a:lnTo>
                  <a:lnTo>
                    <a:pt x="467868" y="0"/>
                  </a:lnTo>
                  <a:lnTo>
                    <a:pt x="0" y="0"/>
                  </a:lnTo>
                  <a:lnTo>
                    <a:pt x="0" y="454151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7" name="object 97"/>
            <p:cNvSpPr/>
            <p:nvPr/>
          </p:nvSpPr>
          <p:spPr>
            <a:xfrm>
              <a:off x="6289548" y="5605271"/>
              <a:ext cx="585470" cy="0"/>
            </a:xfrm>
            <a:custGeom>
              <a:avLst/>
              <a:gdLst/>
              <a:ahLst/>
              <a:cxnLst/>
              <a:rect l="l" t="t" r="r" b="b"/>
              <a:pathLst>
                <a:path w="585470">
                  <a:moveTo>
                    <a:pt x="0" y="0"/>
                  </a:moveTo>
                  <a:lnTo>
                    <a:pt x="58521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5928359" y="2667761"/>
            <a:ext cx="467995" cy="825500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5725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087111" y="2827020"/>
            <a:ext cx="467995" cy="744220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9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5725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5087111" y="3570732"/>
            <a:ext cx="467995" cy="70294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spcBef>
                <a:spcPts val="35"/>
              </a:spcBef>
            </a:pPr>
            <a:endParaRPr sz="17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8270">
              <a:spcBef>
                <a:spcPts val="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9,9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087111" y="4273296"/>
            <a:ext cx="467995" cy="57023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spcBef>
                <a:spcPts val="35"/>
              </a:spcBef>
            </a:pPr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8270">
              <a:spcBef>
                <a:spcPts val="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8,1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087111" y="4843271"/>
            <a:ext cx="467995" cy="35814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8270">
              <a:spcBef>
                <a:spcPts val="785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5,3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087111" y="5201411"/>
            <a:ext cx="467995" cy="29972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827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5192267" y="5472684"/>
            <a:ext cx="256540" cy="181610"/>
          </a:xfrm>
          <a:custGeom>
            <a:avLst/>
            <a:gdLst/>
            <a:ahLst/>
            <a:cxnLst/>
            <a:rect l="l" t="t" r="r" b="b"/>
            <a:pathLst>
              <a:path w="256539" h="181610">
                <a:moveTo>
                  <a:pt x="256032" y="0"/>
                </a:moveTo>
                <a:lnTo>
                  <a:pt x="0" y="0"/>
                </a:lnTo>
                <a:lnTo>
                  <a:pt x="0" y="181355"/>
                </a:lnTo>
                <a:lnTo>
                  <a:pt x="256032" y="181355"/>
                </a:lnTo>
                <a:lnTo>
                  <a:pt x="256032" y="0"/>
                </a:lnTo>
                <a:close/>
              </a:path>
            </a:pathLst>
          </a:custGeom>
          <a:solidFill>
            <a:srgbClr val="2C2C89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203063" y="5459069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139309" y="5692546"/>
            <a:ext cx="360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928359" y="3493008"/>
            <a:ext cx="467995" cy="58864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1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8270"/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8,0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769607" y="3493008"/>
            <a:ext cx="467995" cy="43307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8905">
              <a:spcBef>
                <a:spcPts val="90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6,4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928359" y="4081271"/>
            <a:ext cx="467995" cy="7620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spcBef>
                <a:spcPts val="25"/>
              </a:spcBef>
            </a:pPr>
            <a:endParaRPr sz="19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5725"/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10,7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6874764" y="5463540"/>
            <a:ext cx="256540" cy="182880"/>
          </a:xfrm>
          <a:custGeom>
            <a:avLst/>
            <a:gdLst/>
            <a:ahLst/>
            <a:cxnLst/>
            <a:rect l="l" t="t" r="r" b="b"/>
            <a:pathLst>
              <a:path w="256540" h="182879">
                <a:moveTo>
                  <a:pt x="256031" y="0"/>
                </a:moveTo>
                <a:lnTo>
                  <a:pt x="0" y="0"/>
                </a:lnTo>
                <a:lnTo>
                  <a:pt x="0" y="182880"/>
                </a:lnTo>
                <a:lnTo>
                  <a:pt x="256031" y="182880"/>
                </a:lnTo>
                <a:lnTo>
                  <a:pt x="256031" y="0"/>
                </a:lnTo>
                <a:close/>
              </a:path>
            </a:pathLst>
          </a:custGeom>
          <a:solidFill>
            <a:srgbClr val="2C2C89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6886193" y="5451144"/>
            <a:ext cx="5956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82295" algn="l"/>
              </a:tabLst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1,4</a:t>
            </a:r>
            <a:r>
              <a:rPr sz="1200" spc="-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u="sng" dirty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	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5928359" y="4843271"/>
            <a:ext cx="467995" cy="35814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8270">
              <a:spcBef>
                <a:spcPts val="595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4,8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928359" y="5201411"/>
            <a:ext cx="467995" cy="2698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8270">
              <a:spcBef>
                <a:spcPts val="3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6033515" y="5454396"/>
            <a:ext cx="256540" cy="182880"/>
          </a:xfrm>
          <a:custGeom>
            <a:avLst/>
            <a:gdLst/>
            <a:ahLst/>
            <a:cxnLst/>
            <a:rect l="l" t="t" r="r" b="b"/>
            <a:pathLst>
              <a:path w="256539" h="182879">
                <a:moveTo>
                  <a:pt x="256032" y="0"/>
                </a:moveTo>
                <a:lnTo>
                  <a:pt x="0" y="0"/>
                </a:lnTo>
                <a:lnTo>
                  <a:pt x="0" y="182879"/>
                </a:lnTo>
                <a:lnTo>
                  <a:pt x="256032" y="182879"/>
                </a:lnTo>
                <a:lnTo>
                  <a:pt x="256032" y="0"/>
                </a:lnTo>
                <a:close/>
              </a:path>
            </a:pathLst>
          </a:custGeom>
          <a:solidFill>
            <a:srgbClr val="2C2C89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6044565" y="544169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5980938" y="5692546"/>
            <a:ext cx="360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6769607" y="2667761"/>
            <a:ext cx="467995" cy="825500"/>
          </a:xfrm>
          <a:prstGeom prst="rect">
            <a:avLst/>
          </a:prstGeom>
          <a:solidFill>
            <a:srgbClr val="BADFE2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5725">
              <a:spcBef>
                <a:spcPts val="8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6769607" y="3925823"/>
            <a:ext cx="467995" cy="10426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5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5725">
              <a:spcBef>
                <a:spcPts val="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14,7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6587490" y="5692546"/>
            <a:ext cx="832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algn="ct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(Oc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-M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6769607" y="4968240"/>
            <a:ext cx="467995" cy="29718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8905">
              <a:spcBef>
                <a:spcPts val="45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4,2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769607" y="5265420"/>
            <a:ext cx="467995" cy="23558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8905">
              <a:spcBef>
                <a:spcPts val="2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2735072" y="6085433"/>
            <a:ext cx="5803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İhracat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978144" y="6074765"/>
            <a:ext cx="53784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İthalat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aphicFrame>
        <p:nvGraphicFramePr>
          <p:cNvPr id="124" name="object 124"/>
          <p:cNvGraphicFramePr>
            <a:graphicFrameLocks noGrp="1"/>
          </p:cNvGraphicFramePr>
          <p:nvPr/>
        </p:nvGraphicFramePr>
        <p:xfrm>
          <a:off x="7484364" y="2729483"/>
          <a:ext cx="214629" cy="13258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629"/>
              </a:tblGrid>
              <a:tr h="196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  <a:tr h="2331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A80000"/>
                    </a:solidFill>
                  </a:tcPr>
                </a:tc>
              </a:tr>
              <a:tr h="2331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2331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2331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AECEE"/>
                    </a:solidFill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2C2C89"/>
                    </a:solidFill>
                  </a:tcPr>
                </a:tc>
              </a:tr>
            </a:tbl>
          </a:graphicData>
        </a:graphic>
      </p:graphicFrame>
      <p:sp>
        <p:nvSpPr>
          <p:cNvPr id="125" name="object 125"/>
          <p:cNvSpPr txBox="1"/>
          <p:nvPr/>
        </p:nvSpPr>
        <p:spPr>
          <a:xfrm>
            <a:off x="7738618" y="2659888"/>
            <a:ext cx="1333500" cy="1426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37235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Çin  Alm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ny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lnSpc>
                <a:spcPct val="127699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Rusya</a:t>
            </a:r>
            <a:r>
              <a:rPr sz="12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Federasyonu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ABD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760730">
              <a:lnSpc>
                <a:spcPts val="1839"/>
              </a:lnSpc>
              <a:spcBef>
                <a:spcPts val="1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İtalya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kra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aphicFrame>
        <p:nvGraphicFramePr>
          <p:cNvPr id="126" name="object 126"/>
          <p:cNvGraphicFramePr>
            <a:graphicFrameLocks noGrp="1"/>
          </p:cNvGraphicFramePr>
          <p:nvPr/>
        </p:nvGraphicFramePr>
        <p:xfrm>
          <a:off x="274320" y="2729483"/>
          <a:ext cx="214629" cy="13624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629"/>
              </a:tblGrid>
              <a:tr h="196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</a:tr>
              <a:tr h="2331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A80000"/>
                    </a:solidFill>
                  </a:tcPr>
                </a:tc>
              </a:tr>
              <a:tr h="2331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2331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2331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AECEE"/>
                    </a:solidFill>
                  </a:tcPr>
                </a:tc>
              </a:tr>
              <a:tr h="2331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89"/>
                    </a:solidFill>
                  </a:tcPr>
                </a:tc>
              </a:tr>
            </a:tbl>
          </a:graphicData>
        </a:graphic>
      </p:graphicFrame>
      <p:sp>
        <p:nvSpPr>
          <p:cNvPr id="127" name="object 127"/>
          <p:cNvSpPr/>
          <p:nvPr/>
        </p:nvSpPr>
        <p:spPr>
          <a:xfrm>
            <a:off x="310895" y="4128515"/>
            <a:ext cx="215265" cy="161925"/>
          </a:xfrm>
          <a:custGeom>
            <a:avLst/>
            <a:gdLst/>
            <a:ahLst/>
            <a:cxnLst/>
            <a:rect l="l" t="t" r="r" b="b"/>
            <a:pathLst>
              <a:path w="215265" h="161925">
                <a:moveTo>
                  <a:pt x="214884" y="0"/>
                </a:moveTo>
                <a:lnTo>
                  <a:pt x="0" y="0"/>
                </a:lnTo>
                <a:lnTo>
                  <a:pt x="0" y="161543"/>
                </a:lnTo>
                <a:lnTo>
                  <a:pt x="214884" y="161543"/>
                </a:lnTo>
                <a:lnTo>
                  <a:pt x="21488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63676" y="2659888"/>
            <a:ext cx="1333500" cy="1659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4175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Almanya  Birleşik Krallık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ABD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935355">
              <a:lnSpc>
                <a:spcPct val="127499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Irak  İ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ly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lnSpc>
                <a:spcPct val="127699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Rusya</a:t>
            </a:r>
            <a:r>
              <a:rPr sz="12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Federasyonu  Ukrayna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4653534" y="2683001"/>
            <a:ext cx="19050" cy="3232785"/>
          </a:xfrm>
          <a:custGeom>
            <a:avLst/>
            <a:gdLst/>
            <a:ahLst/>
            <a:cxnLst/>
            <a:rect l="l" t="t" r="r" b="b"/>
            <a:pathLst>
              <a:path w="19050" h="3232785">
                <a:moveTo>
                  <a:pt x="18795" y="0"/>
                </a:moveTo>
                <a:lnTo>
                  <a:pt x="0" y="3232480"/>
                </a:lnTo>
              </a:path>
            </a:pathLst>
          </a:custGeom>
          <a:ln w="19812">
            <a:solidFill>
              <a:srgbClr val="001F5F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067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466" y="831341"/>
            <a:ext cx="8294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Mart ayında </a:t>
            </a:r>
            <a:r>
              <a:rPr dirty="0"/>
              <a:t>12 </a:t>
            </a:r>
            <a:r>
              <a:rPr spc="-5" dirty="0"/>
              <a:t>aylık cari </a:t>
            </a:r>
            <a:r>
              <a:rPr dirty="0"/>
              <a:t>açık 24,2 </a:t>
            </a:r>
            <a:r>
              <a:rPr spc="-5" dirty="0"/>
              <a:t>milyar dolara</a:t>
            </a:r>
            <a:r>
              <a:rPr spc="-70" dirty="0"/>
              <a:t> </a:t>
            </a:r>
            <a:r>
              <a:rPr spc="-5" dirty="0"/>
              <a:t>yükselmiştir.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Enerji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altın dışı tanımlı çekirdek göstergeler cari fazlaya </a:t>
            </a:r>
            <a:r>
              <a:rPr b="0" dirty="0">
                <a:latin typeface="Tahoma"/>
                <a:cs typeface="Tahoma"/>
              </a:rPr>
              <a:t>işaret </a:t>
            </a:r>
            <a:r>
              <a:rPr b="0" spc="-5" dirty="0">
                <a:latin typeface="Tahoma"/>
                <a:cs typeface="Tahoma"/>
              </a:rPr>
              <a:t>etmekte </a:t>
            </a:r>
            <a:r>
              <a:rPr b="0" dirty="0">
                <a:latin typeface="Tahoma"/>
                <a:cs typeface="Tahoma"/>
              </a:rPr>
              <a:t>ve</a:t>
            </a:r>
            <a:r>
              <a:rPr b="0" spc="200" dirty="0">
                <a:latin typeface="Tahoma"/>
                <a:cs typeface="Tahoma"/>
              </a:rPr>
              <a:t> </a:t>
            </a:r>
            <a:r>
              <a:rPr b="0" spc="-10" dirty="0">
                <a:latin typeface="Tahoma"/>
                <a:cs typeface="Tahoma"/>
              </a:rPr>
              <a:t>sınırlı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39467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466" y="1379677"/>
            <a:ext cx="7914005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artışlar</a:t>
            </a:r>
            <a:r>
              <a:rPr spc="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göstermektedir.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047750">
              <a:spcBef>
                <a:spcPts val="172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işlemler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dengesi (12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aylık birikimli,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milyar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dolar) Ocak 2020 – Mart</a:t>
            </a:r>
            <a:r>
              <a:rPr sz="16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681" y="6644741"/>
            <a:ext cx="2609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73773" y="2619565"/>
            <a:ext cx="7852409" cy="2905125"/>
            <a:chOff x="473773" y="2619565"/>
            <a:chExt cx="7852409" cy="2905125"/>
          </a:xfrm>
        </p:grpSpPr>
        <p:sp>
          <p:nvSpPr>
            <p:cNvPr id="7" name="object 7"/>
            <p:cNvSpPr/>
            <p:nvPr/>
          </p:nvSpPr>
          <p:spPr>
            <a:xfrm>
              <a:off x="478536" y="2624327"/>
              <a:ext cx="7827645" cy="2895600"/>
            </a:xfrm>
            <a:custGeom>
              <a:avLst/>
              <a:gdLst/>
              <a:ahLst/>
              <a:cxnLst/>
              <a:rect l="l" t="t" r="r" b="b"/>
              <a:pathLst>
                <a:path w="7827645" h="2895600">
                  <a:moveTo>
                    <a:pt x="50292" y="2895600"/>
                  </a:moveTo>
                  <a:lnTo>
                    <a:pt x="50292" y="0"/>
                  </a:lnTo>
                </a:path>
                <a:path w="7827645" h="2895600">
                  <a:moveTo>
                    <a:pt x="0" y="2895600"/>
                  </a:moveTo>
                  <a:lnTo>
                    <a:pt x="50292" y="2895600"/>
                  </a:lnTo>
                </a:path>
                <a:path w="7827645" h="2895600">
                  <a:moveTo>
                    <a:pt x="0" y="2316480"/>
                  </a:moveTo>
                  <a:lnTo>
                    <a:pt x="50292" y="2316480"/>
                  </a:lnTo>
                </a:path>
                <a:path w="7827645" h="2895600">
                  <a:moveTo>
                    <a:pt x="0" y="1737360"/>
                  </a:moveTo>
                  <a:lnTo>
                    <a:pt x="50292" y="1737360"/>
                  </a:lnTo>
                </a:path>
                <a:path w="7827645" h="2895600">
                  <a:moveTo>
                    <a:pt x="0" y="1158240"/>
                  </a:moveTo>
                  <a:lnTo>
                    <a:pt x="50292" y="1158240"/>
                  </a:lnTo>
                </a:path>
                <a:path w="7827645" h="2895600">
                  <a:moveTo>
                    <a:pt x="0" y="579120"/>
                  </a:moveTo>
                  <a:lnTo>
                    <a:pt x="50292" y="579120"/>
                  </a:lnTo>
                </a:path>
                <a:path w="7827645" h="2895600">
                  <a:moveTo>
                    <a:pt x="0" y="0"/>
                  </a:moveTo>
                  <a:lnTo>
                    <a:pt x="50292" y="0"/>
                  </a:lnTo>
                </a:path>
                <a:path w="7827645" h="2895600">
                  <a:moveTo>
                    <a:pt x="50292" y="1737360"/>
                  </a:moveTo>
                  <a:lnTo>
                    <a:pt x="7827264" y="17373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28637" y="4248530"/>
              <a:ext cx="7777480" cy="1181735"/>
            </a:xfrm>
            <a:custGeom>
              <a:avLst/>
              <a:gdLst/>
              <a:ahLst/>
              <a:cxnLst/>
              <a:rect l="l" t="t" r="r" b="b"/>
              <a:pathLst>
                <a:path w="7777480" h="1181735">
                  <a:moveTo>
                    <a:pt x="0" y="0"/>
                  </a:moveTo>
                  <a:lnTo>
                    <a:pt x="49853" y="2532"/>
                  </a:lnTo>
                  <a:lnTo>
                    <a:pt x="99707" y="3457"/>
                  </a:lnTo>
                  <a:lnTo>
                    <a:pt x="149561" y="4381"/>
                  </a:lnTo>
                  <a:lnTo>
                    <a:pt x="199415" y="6914"/>
                  </a:lnTo>
                  <a:lnTo>
                    <a:pt x="249269" y="12664"/>
                  </a:lnTo>
                  <a:lnTo>
                    <a:pt x="299123" y="23241"/>
                  </a:lnTo>
                  <a:lnTo>
                    <a:pt x="341854" y="37082"/>
                  </a:lnTo>
                  <a:lnTo>
                    <a:pt x="384586" y="54784"/>
                  </a:lnTo>
                  <a:lnTo>
                    <a:pt x="427318" y="75232"/>
                  </a:lnTo>
                  <a:lnTo>
                    <a:pt x="470050" y="97311"/>
                  </a:lnTo>
                  <a:lnTo>
                    <a:pt x="512782" y="119905"/>
                  </a:lnTo>
                  <a:lnTo>
                    <a:pt x="555514" y="141899"/>
                  </a:lnTo>
                  <a:lnTo>
                    <a:pt x="598246" y="162179"/>
                  </a:lnTo>
                  <a:lnTo>
                    <a:pt x="648097" y="184005"/>
                  </a:lnTo>
                  <a:lnTo>
                    <a:pt x="697943" y="205222"/>
                  </a:lnTo>
                  <a:lnTo>
                    <a:pt x="747787" y="226107"/>
                  </a:lnTo>
                  <a:lnTo>
                    <a:pt x="797629" y="246939"/>
                  </a:lnTo>
                  <a:lnTo>
                    <a:pt x="847472" y="267997"/>
                  </a:lnTo>
                  <a:lnTo>
                    <a:pt x="897318" y="289560"/>
                  </a:lnTo>
                  <a:lnTo>
                    <a:pt x="947175" y="312485"/>
                  </a:lnTo>
                  <a:lnTo>
                    <a:pt x="997046" y="336653"/>
                  </a:lnTo>
                  <a:lnTo>
                    <a:pt x="1046924" y="361061"/>
                  </a:lnTo>
                  <a:lnTo>
                    <a:pt x="1096802" y="384706"/>
                  </a:lnTo>
                  <a:lnTo>
                    <a:pt x="1146673" y="406588"/>
                  </a:lnTo>
                  <a:lnTo>
                    <a:pt x="1196530" y="425704"/>
                  </a:lnTo>
                  <a:lnTo>
                    <a:pt x="1246377" y="441102"/>
                  </a:lnTo>
                  <a:lnTo>
                    <a:pt x="1296225" y="453390"/>
                  </a:lnTo>
                  <a:lnTo>
                    <a:pt x="1346073" y="463899"/>
                  </a:lnTo>
                  <a:lnTo>
                    <a:pt x="1395920" y="473964"/>
                  </a:lnTo>
                  <a:lnTo>
                    <a:pt x="1445768" y="484917"/>
                  </a:lnTo>
                  <a:lnTo>
                    <a:pt x="1495615" y="498094"/>
                  </a:lnTo>
                  <a:lnTo>
                    <a:pt x="1545463" y="512458"/>
                  </a:lnTo>
                  <a:lnTo>
                    <a:pt x="1595310" y="526734"/>
                  </a:lnTo>
                  <a:lnTo>
                    <a:pt x="1645158" y="541893"/>
                  </a:lnTo>
                  <a:lnTo>
                    <a:pt x="1695005" y="558903"/>
                  </a:lnTo>
                  <a:lnTo>
                    <a:pt x="1744853" y="578736"/>
                  </a:lnTo>
                  <a:lnTo>
                    <a:pt x="1794700" y="602361"/>
                  </a:lnTo>
                  <a:lnTo>
                    <a:pt x="1837427" y="626920"/>
                  </a:lnTo>
                  <a:lnTo>
                    <a:pt x="1880156" y="655453"/>
                  </a:lnTo>
                  <a:lnTo>
                    <a:pt x="1922889" y="686539"/>
                  </a:lnTo>
                  <a:lnTo>
                    <a:pt x="1965629" y="718756"/>
                  </a:lnTo>
                  <a:lnTo>
                    <a:pt x="2008378" y="750682"/>
                  </a:lnTo>
                  <a:lnTo>
                    <a:pt x="2051139" y="780895"/>
                  </a:lnTo>
                  <a:lnTo>
                    <a:pt x="2093912" y="807974"/>
                  </a:lnTo>
                  <a:lnTo>
                    <a:pt x="2136638" y="832395"/>
                  </a:lnTo>
                  <a:lnTo>
                    <a:pt x="2179365" y="855660"/>
                  </a:lnTo>
                  <a:lnTo>
                    <a:pt x="2222091" y="877713"/>
                  </a:lnTo>
                  <a:lnTo>
                    <a:pt x="2264818" y="898503"/>
                  </a:lnTo>
                  <a:lnTo>
                    <a:pt x="2307544" y="917975"/>
                  </a:lnTo>
                  <a:lnTo>
                    <a:pt x="2350271" y="936076"/>
                  </a:lnTo>
                  <a:lnTo>
                    <a:pt x="2392997" y="952754"/>
                  </a:lnTo>
                  <a:lnTo>
                    <a:pt x="2442845" y="969405"/>
                  </a:lnTo>
                  <a:lnTo>
                    <a:pt x="2492692" y="983050"/>
                  </a:lnTo>
                  <a:lnTo>
                    <a:pt x="2542540" y="994854"/>
                  </a:lnTo>
                  <a:lnTo>
                    <a:pt x="2592387" y="1005981"/>
                  </a:lnTo>
                  <a:lnTo>
                    <a:pt x="2642235" y="1017594"/>
                  </a:lnTo>
                  <a:lnTo>
                    <a:pt x="2692082" y="1030859"/>
                  </a:lnTo>
                  <a:lnTo>
                    <a:pt x="2741929" y="1046718"/>
                  </a:lnTo>
                  <a:lnTo>
                    <a:pt x="2791777" y="1064429"/>
                  </a:lnTo>
                  <a:lnTo>
                    <a:pt x="2841625" y="1082627"/>
                  </a:lnTo>
                  <a:lnTo>
                    <a:pt x="2891472" y="1099947"/>
                  </a:lnTo>
                  <a:lnTo>
                    <a:pt x="2941320" y="1115022"/>
                  </a:lnTo>
                  <a:lnTo>
                    <a:pt x="2991167" y="1126490"/>
                  </a:lnTo>
                  <a:lnTo>
                    <a:pt x="3041024" y="1133709"/>
                  </a:lnTo>
                  <a:lnTo>
                    <a:pt x="3090895" y="1137722"/>
                  </a:lnTo>
                  <a:lnTo>
                    <a:pt x="3140773" y="1139491"/>
                  </a:lnTo>
                  <a:lnTo>
                    <a:pt x="3190651" y="1139980"/>
                  </a:lnTo>
                  <a:lnTo>
                    <a:pt x="3240522" y="1140151"/>
                  </a:lnTo>
                  <a:lnTo>
                    <a:pt x="3290379" y="1140968"/>
                  </a:lnTo>
                  <a:lnTo>
                    <a:pt x="3340227" y="1141677"/>
                  </a:lnTo>
                  <a:lnTo>
                    <a:pt x="3390074" y="1141438"/>
                  </a:lnTo>
                  <a:lnTo>
                    <a:pt x="3439922" y="1140888"/>
                  </a:lnTo>
                  <a:lnTo>
                    <a:pt x="3489769" y="1140666"/>
                  </a:lnTo>
                  <a:lnTo>
                    <a:pt x="3539617" y="1141411"/>
                  </a:lnTo>
                  <a:lnTo>
                    <a:pt x="3589464" y="1143762"/>
                  </a:lnTo>
                  <a:lnTo>
                    <a:pt x="3639312" y="1149131"/>
                  </a:lnTo>
                  <a:lnTo>
                    <a:pt x="3689159" y="1157209"/>
                  </a:lnTo>
                  <a:lnTo>
                    <a:pt x="3739007" y="1166241"/>
                  </a:lnTo>
                  <a:lnTo>
                    <a:pt x="3788854" y="1174467"/>
                  </a:lnTo>
                  <a:lnTo>
                    <a:pt x="3838702" y="1180133"/>
                  </a:lnTo>
                  <a:lnTo>
                    <a:pt x="3888549" y="1181481"/>
                  </a:lnTo>
                  <a:lnTo>
                    <a:pt x="3938397" y="1178236"/>
                  </a:lnTo>
                  <a:lnTo>
                    <a:pt x="3988249" y="1171824"/>
                  </a:lnTo>
                  <a:lnTo>
                    <a:pt x="4038107" y="1162843"/>
                  </a:lnTo>
                  <a:lnTo>
                    <a:pt x="4087977" y="1151894"/>
                  </a:lnTo>
                  <a:lnTo>
                    <a:pt x="4137860" y="1139576"/>
                  </a:lnTo>
                  <a:lnTo>
                    <a:pt x="4187761" y="1126490"/>
                  </a:lnTo>
                  <a:lnTo>
                    <a:pt x="4237609" y="1110917"/>
                  </a:lnTo>
                  <a:lnTo>
                    <a:pt x="4287456" y="1092035"/>
                  </a:lnTo>
                  <a:lnTo>
                    <a:pt x="4337304" y="1071784"/>
                  </a:lnTo>
                  <a:lnTo>
                    <a:pt x="4387151" y="1052105"/>
                  </a:lnTo>
                  <a:lnTo>
                    <a:pt x="4436999" y="1034938"/>
                  </a:lnTo>
                  <a:lnTo>
                    <a:pt x="4486846" y="1022223"/>
                  </a:lnTo>
                  <a:lnTo>
                    <a:pt x="4536694" y="1015073"/>
                  </a:lnTo>
                  <a:lnTo>
                    <a:pt x="4586541" y="1012232"/>
                  </a:lnTo>
                  <a:lnTo>
                    <a:pt x="4636389" y="1011888"/>
                  </a:lnTo>
                  <a:lnTo>
                    <a:pt x="4686236" y="1012232"/>
                  </a:lnTo>
                  <a:lnTo>
                    <a:pt x="4736084" y="1011454"/>
                  </a:lnTo>
                  <a:lnTo>
                    <a:pt x="4785931" y="1007745"/>
                  </a:lnTo>
                  <a:lnTo>
                    <a:pt x="4835779" y="1000752"/>
                  </a:lnTo>
                  <a:lnTo>
                    <a:pt x="4885626" y="991935"/>
                  </a:lnTo>
                  <a:lnTo>
                    <a:pt x="4935474" y="982011"/>
                  </a:lnTo>
                  <a:lnTo>
                    <a:pt x="4985321" y="971695"/>
                  </a:lnTo>
                  <a:lnTo>
                    <a:pt x="5035169" y="961704"/>
                  </a:lnTo>
                  <a:lnTo>
                    <a:pt x="5085016" y="952754"/>
                  </a:lnTo>
                  <a:lnTo>
                    <a:pt x="5134917" y="946044"/>
                  </a:lnTo>
                  <a:lnTo>
                    <a:pt x="5184800" y="941324"/>
                  </a:lnTo>
                  <a:lnTo>
                    <a:pt x="5234670" y="936942"/>
                  </a:lnTo>
                  <a:lnTo>
                    <a:pt x="5284528" y="931248"/>
                  </a:lnTo>
                  <a:lnTo>
                    <a:pt x="5334380" y="922591"/>
                  </a:lnTo>
                  <a:lnTo>
                    <a:pt x="5384228" y="909320"/>
                  </a:lnTo>
                  <a:lnTo>
                    <a:pt x="5426954" y="893212"/>
                  </a:lnTo>
                  <a:lnTo>
                    <a:pt x="5469681" y="873405"/>
                  </a:lnTo>
                  <a:lnTo>
                    <a:pt x="5512407" y="851036"/>
                  </a:lnTo>
                  <a:lnTo>
                    <a:pt x="5555134" y="827244"/>
                  </a:lnTo>
                  <a:lnTo>
                    <a:pt x="5597860" y="803165"/>
                  </a:lnTo>
                  <a:lnTo>
                    <a:pt x="5640587" y="779937"/>
                  </a:lnTo>
                  <a:lnTo>
                    <a:pt x="5683313" y="758698"/>
                  </a:lnTo>
                  <a:lnTo>
                    <a:pt x="5733161" y="735742"/>
                  </a:lnTo>
                  <a:lnTo>
                    <a:pt x="5783008" y="713311"/>
                  </a:lnTo>
                  <a:lnTo>
                    <a:pt x="5832856" y="691530"/>
                  </a:lnTo>
                  <a:lnTo>
                    <a:pt x="5882703" y="670522"/>
                  </a:lnTo>
                  <a:lnTo>
                    <a:pt x="5932551" y="650409"/>
                  </a:lnTo>
                  <a:lnTo>
                    <a:pt x="5982398" y="631317"/>
                  </a:lnTo>
                  <a:lnTo>
                    <a:pt x="6032246" y="612723"/>
                  </a:lnTo>
                  <a:lnTo>
                    <a:pt x="6082098" y="594501"/>
                  </a:lnTo>
                  <a:lnTo>
                    <a:pt x="6131956" y="577167"/>
                  </a:lnTo>
                  <a:lnTo>
                    <a:pt x="6181826" y="561241"/>
                  </a:lnTo>
                  <a:lnTo>
                    <a:pt x="6231709" y="547241"/>
                  </a:lnTo>
                  <a:lnTo>
                    <a:pt x="6281610" y="535686"/>
                  </a:lnTo>
                  <a:lnTo>
                    <a:pt x="6331458" y="527045"/>
                  </a:lnTo>
                  <a:lnTo>
                    <a:pt x="6381305" y="520921"/>
                  </a:lnTo>
                  <a:lnTo>
                    <a:pt x="6431152" y="516715"/>
                  </a:lnTo>
                  <a:lnTo>
                    <a:pt x="6481000" y="513832"/>
                  </a:lnTo>
                  <a:lnTo>
                    <a:pt x="6530847" y="511676"/>
                  </a:lnTo>
                  <a:lnTo>
                    <a:pt x="6580695" y="509651"/>
                  </a:lnTo>
                  <a:lnTo>
                    <a:pt x="6630542" y="506378"/>
                  </a:lnTo>
                  <a:lnTo>
                    <a:pt x="6680390" y="502059"/>
                  </a:lnTo>
                  <a:lnTo>
                    <a:pt x="6730237" y="498459"/>
                  </a:lnTo>
                  <a:lnTo>
                    <a:pt x="6780085" y="497346"/>
                  </a:lnTo>
                  <a:lnTo>
                    <a:pt x="6829932" y="500487"/>
                  </a:lnTo>
                  <a:lnTo>
                    <a:pt x="6879780" y="509651"/>
                  </a:lnTo>
                  <a:lnTo>
                    <a:pt x="6922506" y="524087"/>
                  </a:lnTo>
                  <a:lnTo>
                    <a:pt x="6965233" y="544234"/>
                  </a:lnTo>
                  <a:lnTo>
                    <a:pt x="7007959" y="568163"/>
                  </a:lnTo>
                  <a:lnTo>
                    <a:pt x="7050686" y="593950"/>
                  </a:lnTo>
                  <a:lnTo>
                    <a:pt x="7093412" y="619668"/>
                  </a:lnTo>
                  <a:lnTo>
                    <a:pt x="7136139" y="643391"/>
                  </a:lnTo>
                  <a:lnTo>
                    <a:pt x="7178865" y="663194"/>
                  </a:lnTo>
                  <a:lnTo>
                    <a:pt x="7228766" y="681773"/>
                  </a:lnTo>
                  <a:lnTo>
                    <a:pt x="7278649" y="697907"/>
                  </a:lnTo>
                  <a:lnTo>
                    <a:pt x="7328519" y="712200"/>
                  </a:lnTo>
                  <a:lnTo>
                    <a:pt x="7378377" y="725254"/>
                  </a:lnTo>
                  <a:lnTo>
                    <a:pt x="7428229" y="737674"/>
                  </a:lnTo>
                  <a:lnTo>
                    <a:pt x="7478077" y="750062"/>
                  </a:lnTo>
                  <a:lnTo>
                    <a:pt x="7527925" y="761989"/>
                  </a:lnTo>
                  <a:lnTo>
                    <a:pt x="7577772" y="772964"/>
                  </a:lnTo>
                  <a:lnTo>
                    <a:pt x="7627619" y="783304"/>
                  </a:lnTo>
                  <a:lnTo>
                    <a:pt x="7677467" y="793326"/>
                  </a:lnTo>
                  <a:lnTo>
                    <a:pt x="7727314" y="803349"/>
                  </a:lnTo>
                  <a:lnTo>
                    <a:pt x="7777162" y="813689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28637" y="3278504"/>
              <a:ext cx="7777480" cy="1500505"/>
            </a:xfrm>
            <a:custGeom>
              <a:avLst/>
              <a:gdLst/>
              <a:ahLst/>
              <a:cxnLst/>
              <a:rect l="l" t="t" r="r" b="b"/>
              <a:pathLst>
                <a:path w="7777480" h="1500504">
                  <a:moveTo>
                    <a:pt x="0" y="0"/>
                  </a:moveTo>
                  <a:lnTo>
                    <a:pt x="49853" y="3317"/>
                  </a:lnTo>
                  <a:lnTo>
                    <a:pt x="99707" y="4826"/>
                  </a:lnTo>
                  <a:lnTo>
                    <a:pt x="149561" y="6334"/>
                  </a:lnTo>
                  <a:lnTo>
                    <a:pt x="199415" y="9652"/>
                  </a:lnTo>
                  <a:lnTo>
                    <a:pt x="249269" y="16589"/>
                  </a:lnTo>
                  <a:lnTo>
                    <a:pt x="299123" y="28956"/>
                  </a:lnTo>
                  <a:lnTo>
                    <a:pt x="341854" y="44722"/>
                  </a:lnTo>
                  <a:lnTo>
                    <a:pt x="384586" y="64472"/>
                  </a:lnTo>
                  <a:lnTo>
                    <a:pt x="427318" y="87212"/>
                  </a:lnTo>
                  <a:lnTo>
                    <a:pt x="470050" y="111949"/>
                  </a:lnTo>
                  <a:lnTo>
                    <a:pt x="512782" y="137690"/>
                  </a:lnTo>
                  <a:lnTo>
                    <a:pt x="555514" y="163443"/>
                  </a:lnTo>
                  <a:lnTo>
                    <a:pt x="598246" y="188214"/>
                  </a:lnTo>
                  <a:lnTo>
                    <a:pt x="640975" y="212415"/>
                  </a:lnTo>
                  <a:lnTo>
                    <a:pt x="683702" y="236999"/>
                  </a:lnTo>
                  <a:lnTo>
                    <a:pt x="726425" y="261942"/>
                  </a:lnTo>
                  <a:lnTo>
                    <a:pt x="769148" y="287223"/>
                  </a:lnTo>
                  <a:lnTo>
                    <a:pt x="811870" y="312820"/>
                  </a:lnTo>
                  <a:lnTo>
                    <a:pt x="854593" y="338710"/>
                  </a:lnTo>
                  <a:lnTo>
                    <a:pt x="897318" y="364871"/>
                  </a:lnTo>
                  <a:lnTo>
                    <a:pt x="940051" y="392187"/>
                  </a:lnTo>
                  <a:lnTo>
                    <a:pt x="982796" y="420969"/>
                  </a:lnTo>
                  <a:lnTo>
                    <a:pt x="1025547" y="450336"/>
                  </a:lnTo>
                  <a:lnTo>
                    <a:pt x="1068301" y="479405"/>
                  </a:lnTo>
                  <a:lnTo>
                    <a:pt x="1111052" y="507294"/>
                  </a:lnTo>
                  <a:lnTo>
                    <a:pt x="1153797" y="533121"/>
                  </a:lnTo>
                  <a:lnTo>
                    <a:pt x="1196530" y="556006"/>
                  </a:lnTo>
                  <a:lnTo>
                    <a:pt x="1246377" y="578219"/>
                  </a:lnTo>
                  <a:lnTo>
                    <a:pt x="1296225" y="596556"/>
                  </a:lnTo>
                  <a:lnTo>
                    <a:pt x="1346073" y="612473"/>
                  </a:lnTo>
                  <a:lnTo>
                    <a:pt x="1395920" y="627427"/>
                  </a:lnTo>
                  <a:lnTo>
                    <a:pt x="1445768" y="642874"/>
                  </a:lnTo>
                  <a:lnTo>
                    <a:pt x="1495615" y="660273"/>
                  </a:lnTo>
                  <a:lnTo>
                    <a:pt x="1545463" y="678307"/>
                  </a:lnTo>
                  <a:lnTo>
                    <a:pt x="1595310" y="695621"/>
                  </a:lnTo>
                  <a:lnTo>
                    <a:pt x="1645158" y="713422"/>
                  </a:lnTo>
                  <a:lnTo>
                    <a:pt x="1695005" y="732917"/>
                  </a:lnTo>
                  <a:lnTo>
                    <a:pt x="1744853" y="755311"/>
                  </a:lnTo>
                  <a:lnTo>
                    <a:pt x="1794700" y="781812"/>
                  </a:lnTo>
                  <a:lnTo>
                    <a:pt x="1837427" y="809242"/>
                  </a:lnTo>
                  <a:lnTo>
                    <a:pt x="1880156" y="840865"/>
                  </a:lnTo>
                  <a:lnTo>
                    <a:pt x="1922889" y="875134"/>
                  </a:lnTo>
                  <a:lnTo>
                    <a:pt x="1965629" y="910503"/>
                  </a:lnTo>
                  <a:lnTo>
                    <a:pt x="2008378" y="945425"/>
                  </a:lnTo>
                  <a:lnTo>
                    <a:pt x="2051139" y="978354"/>
                  </a:lnTo>
                  <a:lnTo>
                    <a:pt x="2093912" y="1007745"/>
                  </a:lnTo>
                  <a:lnTo>
                    <a:pt x="2136638" y="1033891"/>
                  </a:lnTo>
                  <a:lnTo>
                    <a:pt x="2179365" y="1058342"/>
                  </a:lnTo>
                  <a:lnTo>
                    <a:pt x="2222091" y="1081270"/>
                  </a:lnTo>
                  <a:lnTo>
                    <a:pt x="2264818" y="1102844"/>
                  </a:lnTo>
                  <a:lnTo>
                    <a:pt x="2307544" y="1123237"/>
                  </a:lnTo>
                  <a:lnTo>
                    <a:pt x="2350271" y="1142619"/>
                  </a:lnTo>
                  <a:lnTo>
                    <a:pt x="2392997" y="1161161"/>
                  </a:lnTo>
                  <a:lnTo>
                    <a:pt x="2442845" y="1180918"/>
                  </a:lnTo>
                  <a:lnTo>
                    <a:pt x="2492692" y="1198357"/>
                  </a:lnTo>
                  <a:lnTo>
                    <a:pt x="2542540" y="1214358"/>
                  </a:lnTo>
                  <a:lnTo>
                    <a:pt x="2592387" y="1229797"/>
                  </a:lnTo>
                  <a:lnTo>
                    <a:pt x="2642235" y="1245554"/>
                  </a:lnTo>
                  <a:lnTo>
                    <a:pt x="2692082" y="1262507"/>
                  </a:lnTo>
                  <a:lnTo>
                    <a:pt x="2741929" y="1281559"/>
                  </a:lnTo>
                  <a:lnTo>
                    <a:pt x="2791777" y="1302192"/>
                  </a:lnTo>
                  <a:lnTo>
                    <a:pt x="2841625" y="1323149"/>
                  </a:lnTo>
                  <a:lnTo>
                    <a:pt x="2891472" y="1343175"/>
                  </a:lnTo>
                  <a:lnTo>
                    <a:pt x="2941320" y="1361014"/>
                  </a:lnTo>
                  <a:lnTo>
                    <a:pt x="2991167" y="1375410"/>
                  </a:lnTo>
                  <a:lnTo>
                    <a:pt x="3041024" y="1385669"/>
                  </a:lnTo>
                  <a:lnTo>
                    <a:pt x="3090895" y="1392587"/>
                  </a:lnTo>
                  <a:lnTo>
                    <a:pt x="3140773" y="1397333"/>
                  </a:lnTo>
                  <a:lnTo>
                    <a:pt x="3190651" y="1401073"/>
                  </a:lnTo>
                  <a:lnTo>
                    <a:pt x="3240522" y="1404975"/>
                  </a:lnTo>
                  <a:lnTo>
                    <a:pt x="3290379" y="1410208"/>
                  </a:lnTo>
                  <a:lnTo>
                    <a:pt x="3340227" y="1416533"/>
                  </a:lnTo>
                  <a:lnTo>
                    <a:pt x="3390074" y="1422969"/>
                  </a:lnTo>
                  <a:lnTo>
                    <a:pt x="3439922" y="1429559"/>
                  </a:lnTo>
                  <a:lnTo>
                    <a:pt x="3489769" y="1436351"/>
                  </a:lnTo>
                  <a:lnTo>
                    <a:pt x="3539617" y="1443389"/>
                  </a:lnTo>
                  <a:lnTo>
                    <a:pt x="3589464" y="1450721"/>
                  </a:lnTo>
                  <a:lnTo>
                    <a:pt x="3639312" y="1459768"/>
                  </a:lnTo>
                  <a:lnTo>
                    <a:pt x="3689159" y="1470777"/>
                  </a:lnTo>
                  <a:lnTo>
                    <a:pt x="3739007" y="1482026"/>
                  </a:lnTo>
                  <a:lnTo>
                    <a:pt x="3788854" y="1491793"/>
                  </a:lnTo>
                  <a:lnTo>
                    <a:pt x="3838702" y="1498357"/>
                  </a:lnTo>
                  <a:lnTo>
                    <a:pt x="3888549" y="1499997"/>
                  </a:lnTo>
                  <a:lnTo>
                    <a:pt x="3938397" y="1496530"/>
                  </a:lnTo>
                  <a:lnTo>
                    <a:pt x="3988249" y="1489371"/>
                  </a:lnTo>
                  <a:lnTo>
                    <a:pt x="4038107" y="1478994"/>
                  </a:lnTo>
                  <a:lnTo>
                    <a:pt x="4087977" y="1465876"/>
                  </a:lnTo>
                  <a:lnTo>
                    <a:pt x="4137860" y="1450493"/>
                  </a:lnTo>
                  <a:lnTo>
                    <a:pt x="4187761" y="1433322"/>
                  </a:lnTo>
                  <a:lnTo>
                    <a:pt x="4230487" y="1415656"/>
                  </a:lnTo>
                  <a:lnTo>
                    <a:pt x="4273214" y="1394279"/>
                  </a:lnTo>
                  <a:lnTo>
                    <a:pt x="4315940" y="1370733"/>
                  </a:lnTo>
                  <a:lnTo>
                    <a:pt x="4358667" y="1346563"/>
                  </a:lnTo>
                  <a:lnTo>
                    <a:pt x="4401393" y="1323313"/>
                  </a:lnTo>
                  <a:lnTo>
                    <a:pt x="4444120" y="1302526"/>
                  </a:lnTo>
                  <a:lnTo>
                    <a:pt x="4486846" y="1285748"/>
                  </a:lnTo>
                  <a:lnTo>
                    <a:pt x="4536694" y="1272056"/>
                  </a:lnTo>
                  <a:lnTo>
                    <a:pt x="4586541" y="1263043"/>
                  </a:lnTo>
                  <a:lnTo>
                    <a:pt x="4636389" y="1256696"/>
                  </a:lnTo>
                  <a:lnTo>
                    <a:pt x="4686236" y="1251006"/>
                  </a:lnTo>
                  <a:lnTo>
                    <a:pt x="4736084" y="1243961"/>
                  </a:lnTo>
                  <a:lnTo>
                    <a:pt x="4785931" y="1233551"/>
                  </a:lnTo>
                  <a:lnTo>
                    <a:pt x="4835779" y="1219288"/>
                  </a:lnTo>
                  <a:lnTo>
                    <a:pt x="4885626" y="1202675"/>
                  </a:lnTo>
                  <a:lnTo>
                    <a:pt x="4935474" y="1184687"/>
                  </a:lnTo>
                  <a:lnTo>
                    <a:pt x="4985321" y="1166297"/>
                  </a:lnTo>
                  <a:lnTo>
                    <a:pt x="5035169" y="1148478"/>
                  </a:lnTo>
                  <a:lnTo>
                    <a:pt x="5085016" y="1132205"/>
                  </a:lnTo>
                  <a:lnTo>
                    <a:pt x="5134917" y="1118944"/>
                  </a:lnTo>
                  <a:lnTo>
                    <a:pt x="5184800" y="1108206"/>
                  </a:lnTo>
                  <a:lnTo>
                    <a:pt x="5234670" y="1098026"/>
                  </a:lnTo>
                  <a:lnTo>
                    <a:pt x="5284528" y="1086437"/>
                  </a:lnTo>
                  <a:lnTo>
                    <a:pt x="5334380" y="1071477"/>
                  </a:lnTo>
                  <a:lnTo>
                    <a:pt x="5384228" y="1051179"/>
                  </a:lnTo>
                  <a:lnTo>
                    <a:pt x="5426954" y="1028274"/>
                  </a:lnTo>
                  <a:lnTo>
                    <a:pt x="5469681" y="1001075"/>
                  </a:lnTo>
                  <a:lnTo>
                    <a:pt x="5512407" y="970949"/>
                  </a:lnTo>
                  <a:lnTo>
                    <a:pt x="5555134" y="939260"/>
                  </a:lnTo>
                  <a:lnTo>
                    <a:pt x="5597860" y="907376"/>
                  </a:lnTo>
                  <a:lnTo>
                    <a:pt x="5640587" y="876663"/>
                  </a:lnTo>
                  <a:lnTo>
                    <a:pt x="5683313" y="848487"/>
                  </a:lnTo>
                  <a:lnTo>
                    <a:pt x="5726039" y="822744"/>
                  </a:lnTo>
                  <a:lnTo>
                    <a:pt x="5768766" y="798259"/>
                  </a:lnTo>
                  <a:lnTo>
                    <a:pt x="5811492" y="774625"/>
                  </a:lnTo>
                  <a:lnTo>
                    <a:pt x="5854219" y="751435"/>
                  </a:lnTo>
                  <a:lnTo>
                    <a:pt x="5896945" y="728283"/>
                  </a:lnTo>
                  <a:lnTo>
                    <a:pt x="5939672" y="704762"/>
                  </a:lnTo>
                  <a:lnTo>
                    <a:pt x="5982398" y="680466"/>
                  </a:lnTo>
                  <a:lnTo>
                    <a:pt x="6025125" y="654970"/>
                  </a:lnTo>
                  <a:lnTo>
                    <a:pt x="6067854" y="628494"/>
                  </a:lnTo>
                  <a:lnTo>
                    <a:pt x="6110587" y="601599"/>
                  </a:lnTo>
                  <a:lnTo>
                    <a:pt x="6153327" y="574843"/>
                  </a:lnTo>
                  <a:lnTo>
                    <a:pt x="6196076" y="548787"/>
                  </a:lnTo>
                  <a:lnTo>
                    <a:pt x="6238837" y="523991"/>
                  </a:lnTo>
                  <a:lnTo>
                    <a:pt x="6281610" y="501015"/>
                  </a:lnTo>
                  <a:lnTo>
                    <a:pt x="6331458" y="476621"/>
                  </a:lnTo>
                  <a:lnTo>
                    <a:pt x="6381305" y="454246"/>
                  </a:lnTo>
                  <a:lnTo>
                    <a:pt x="6431152" y="433324"/>
                  </a:lnTo>
                  <a:lnTo>
                    <a:pt x="6481000" y="413290"/>
                  </a:lnTo>
                  <a:lnTo>
                    <a:pt x="6530847" y="393582"/>
                  </a:lnTo>
                  <a:lnTo>
                    <a:pt x="6580695" y="373634"/>
                  </a:lnTo>
                  <a:lnTo>
                    <a:pt x="6630542" y="352513"/>
                  </a:lnTo>
                  <a:lnTo>
                    <a:pt x="6680390" y="330566"/>
                  </a:lnTo>
                  <a:lnTo>
                    <a:pt x="6730237" y="308959"/>
                  </a:lnTo>
                  <a:lnTo>
                    <a:pt x="6780085" y="288854"/>
                  </a:lnTo>
                  <a:lnTo>
                    <a:pt x="6829932" y="271416"/>
                  </a:lnTo>
                  <a:lnTo>
                    <a:pt x="6879780" y="257810"/>
                  </a:lnTo>
                  <a:lnTo>
                    <a:pt x="6929628" y="249213"/>
                  </a:lnTo>
                  <a:lnTo>
                    <a:pt x="6979475" y="245006"/>
                  </a:lnTo>
                  <a:lnTo>
                    <a:pt x="7029322" y="243459"/>
                  </a:lnTo>
                  <a:lnTo>
                    <a:pt x="7079170" y="242842"/>
                  </a:lnTo>
                  <a:lnTo>
                    <a:pt x="7129017" y="241429"/>
                  </a:lnTo>
                  <a:lnTo>
                    <a:pt x="7178865" y="237490"/>
                  </a:lnTo>
                  <a:lnTo>
                    <a:pt x="7228766" y="231105"/>
                  </a:lnTo>
                  <a:lnTo>
                    <a:pt x="7278649" y="223670"/>
                  </a:lnTo>
                  <a:lnTo>
                    <a:pt x="7328519" y="215423"/>
                  </a:lnTo>
                  <a:lnTo>
                    <a:pt x="7378377" y="206605"/>
                  </a:lnTo>
                  <a:lnTo>
                    <a:pt x="7428229" y="197455"/>
                  </a:lnTo>
                  <a:lnTo>
                    <a:pt x="7478077" y="188214"/>
                  </a:lnTo>
                  <a:lnTo>
                    <a:pt x="7527925" y="178769"/>
                  </a:lnTo>
                  <a:lnTo>
                    <a:pt x="7577772" y="168834"/>
                  </a:lnTo>
                  <a:lnTo>
                    <a:pt x="7627619" y="158575"/>
                  </a:lnTo>
                  <a:lnTo>
                    <a:pt x="7677467" y="148157"/>
                  </a:lnTo>
                  <a:lnTo>
                    <a:pt x="7727314" y="137746"/>
                  </a:lnTo>
                  <a:lnTo>
                    <a:pt x="7777162" y="127508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28066" y="2974086"/>
              <a:ext cx="7778750" cy="1187450"/>
            </a:xfrm>
            <a:custGeom>
              <a:avLst/>
              <a:gdLst/>
              <a:ahLst/>
              <a:cxnLst/>
              <a:rect l="l" t="t" r="r" b="b"/>
              <a:pathLst>
                <a:path w="7778750" h="1187450">
                  <a:moveTo>
                    <a:pt x="0" y="0"/>
                  </a:moveTo>
                  <a:lnTo>
                    <a:pt x="300228" y="12191"/>
                  </a:lnTo>
                  <a:lnTo>
                    <a:pt x="598932" y="160019"/>
                  </a:lnTo>
                  <a:lnTo>
                    <a:pt x="897636" y="341375"/>
                  </a:lnTo>
                  <a:lnTo>
                    <a:pt x="1196340" y="515112"/>
                  </a:lnTo>
                  <a:lnTo>
                    <a:pt x="1496567" y="579119"/>
                  </a:lnTo>
                  <a:lnTo>
                    <a:pt x="1795272" y="665988"/>
                  </a:lnTo>
                  <a:lnTo>
                    <a:pt x="2093976" y="794003"/>
                  </a:lnTo>
                  <a:lnTo>
                    <a:pt x="2394204" y="871727"/>
                  </a:lnTo>
                  <a:lnTo>
                    <a:pt x="2692908" y="964691"/>
                  </a:lnTo>
                  <a:lnTo>
                    <a:pt x="2991612" y="1045463"/>
                  </a:lnTo>
                  <a:lnTo>
                    <a:pt x="3290316" y="1065276"/>
                  </a:lnTo>
                  <a:lnTo>
                    <a:pt x="3590544" y="1126236"/>
                  </a:lnTo>
                  <a:lnTo>
                    <a:pt x="3889248" y="1187195"/>
                  </a:lnTo>
                  <a:lnTo>
                    <a:pt x="4187952" y="1152144"/>
                  </a:lnTo>
                  <a:lnTo>
                    <a:pt x="4486656" y="1025651"/>
                  </a:lnTo>
                  <a:lnTo>
                    <a:pt x="4786884" y="999744"/>
                  </a:lnTo>
                  <a:lnTo>
                    <a:pt x="5085588" y="944880"/>
                  </a:lnTo>
                  <a:lnTo>
                    <a:pt x="5384292" y="912876"/>
                  </a:lnTo>
                  <a:lnTo>
                    <a:pt x="5684520" y="813815"/>
                  </a:lnTo>
                  <a:lnTo>
                    <a:pt x="5983224" y="733044"/>
                  </a:lnTo>
                  <a:lnTo>
                    <a:pt x="6281928" y="600455"/>
                  </a:lnTo>
                  <a:lnTo>
                    <a:pt x="6580632" y="562355"/>
                  </a:lnTo>
                  <a:lnTo>
                    <a:pt x="6880859" y="504443"/>
                  </a:lnTo>
                  <a:lnTo>
                    <a:pt x="7179563" y="495300"/>
                  </a:lnTo>
                  <a:lnTo>
                    <a:pt x="7478267" y="460248"/>
                  </a:lnTo>
                  <a:lnTo>
                    <a:pt x="7778495" y="379475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1282" y="5408421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1282" y="3670807"/>
            <a:ext cx="24892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150">
              <a:solidFill>
                <a:prstClr val="black"/>
              </a:solidFill>
              <a:latin typeface="Tahoma"/>
              <a:cs typeface="Tahoma"/>
            </a:endParaRPr>
          </a:p>
          <a:p>
            <a:pPr marL="15113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15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6756" y="309143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6756" y="25123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3699" y="5559958"/>
            <a:ext cx="798830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02243" y="5124069"/>
            <a:ext cx="4311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-24,2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26094" y="3086205"/>
            <a:ext cx="612775" cy="42354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spcBef>
                <a:spcPts val="225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34,8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60350">
              <a:spcBef>
                <a:spcPts val="125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33,0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364229" y="2750820"/>
            <a:ext cx="176530" cy="504825"/>
            <a:chOff x="3364229" y="2750820"/>
            <a:chExt cx="176530" cy="504825"/>
          </a:xfrm>
        </p:grpSpPr>
        <p:sp>
          <p:nvSpPr>
            <p:cNvPr id="19" name="object 19"/>
            <p:cNvSpPr/>
            <p:nvPr/>
          </p:nvSpPr>
          <p:spPr>
            <a:xfrm>
              <a:off x="3364229" y="276987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3364229" y="300304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3364229" y="323621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597909" y="2620263"/>
            <a:ext cx="2875915" cy="72580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 (enerji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 (enerji ve altın</a:t>
            </a:r>
            <a:r>
              <a:rPr sz="1200" spc="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01152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372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Mart ayında portföy yatırımları kaynaklı sermaye çıkışları devam etmektedir.  </a:t>
            </a:r>
            <a:r>
              <a:rPr sz="1700" b="0" spc="-5" dirty="0">
                <a:latin typeface="Tahoma"/>
                <a:cs typeface="Tahoma"/>
              </a:rPr>
              <a:t>Kredi </a:t>
            </a:r>
            <a:r>
              <a:rPr sz="1700" b="0" dirty="0">
                <a:latin typeface="Tahoma"/>
                <a:cs typeface="Tahoma"/>
              </a:rPr>
              <a:t>ve mevduat </a:t>
            </a:r>
            <a:r>
              <a:rPr sz="1700" b="0" spc="-5" dirty="0">
                <a:latin typeface="Tahoma"/>
                <a:cs typeface="Tahoma"/>
              </a:rPr>
              <a:t>kalemlerinin içerildiği sermaye </a:t>
            </a:r>
            <a:r>
              <a:rPr sz="1700" b="0" spc="-10" dirty="0">
                <a:latin typeface="Tahoma"/>
                <a:cs typeface="Tahoma"/>
              </a:rPr>
              <a:t>girişleri </a:t>
            </a:r>
            <a:r>
              <a:rPr sz="1700" b="0" spc="-5" dirty="0">
                <a:latin typeface="Tahoma"/>
                <a:cs typeface="Tahoma"/>
              </a:rPr>
              <a:t>(diğer yatırımlar) </a:t>
            </a:r>
            <a:r>
              <a:rPr sz="1700" b="0" dirty="0">
                <a:latin typeface="Tahoma"/>
                <a:cs typeface="Tahoma"/>
              </a:rPr>
              <a:t>33,6 </a:t>
            </a:r>
            <a:r>
              <a:rPr sz="1700" b="0" spc="-5" dirty="0">
                <a:latin typeface="Tahoma"/>
                <a:cs typeface="Tahoma"/>
              </a:rPr>
              <a:t>milyar dolarlık  katkısı </a:t>
            </a:r>
            <a:r>
              <a:rPr sz="1700" b="0" spc="-10" dirty="0">
                <a:latin typeface="Tahoma"/>
                <a:cs typeface="Tahoma"/>
              </a:rPr>
              <a:t>ile </a:t>
            </a:r>
            <a:r>
              <a:rPr sz="1700" b="0" spc="-5" dirty="0">
                <a:latin typeface="Tahoma"/>
                <a:cs typeface="Tahoma"/>
              </a:rPr>
              <a:t>en yüksek finansman kalemini</a:t>
            </a:r>
            <a:r>
              <a:rPr sz="1700" b="0" spc="35" dirty="0">
                <a:latin typeface="Tahoma"/>
                <a:cs typeface="Tahoma"/>
              </a:rPr>
              <a:t> </a:t>
            </a:r>
            <a:r>
              <a:rPr sz="1700" b="0" spc="-5" dirty="0">
                <a:latin typeface="Tahoma"/>
                <a:cs typeface="Tahoma"/>
              </a:rPr>
              <a:t>oluşturmaktadır.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668779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9144000" y="0"/>
                </a:moveTo>
                <a:lnTo>
                  <a:pt x="0" y="0"/>
                </a:lnTo>
                <a:lnTo>
                  <a:pt x="0" y="585215"/>
                </a:lnTo>
                <a:lnTo>
                  <a:pt x="9144000" y="58521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1026" y="1698117"/>
            <a:ext cx="6837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79345" marR="5080" indent="-236728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Cari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işlemler dengesi ve finansman kalemleri (12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aylık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birikimli,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milyar dolar) 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2020 - Mart</a:t>
            </a:r>
            <a:r>
              <a:rPr sz="16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1309" y="2509837"/>
            <a:ext cx="7739380" cy="3164205"/>
            <a:chOff x="571309" y="2509837"/>
            <a:chExt cx="7739380" cy="3164205"/>
          </a:xfrm>
        </p:grpSpPr>
        <p:sp>
          <p:nvSpPr>
            <p:cNvPr id="6" name="object 6"/>
            <p:cNvSpPr/>
            <p:nvPr/>
          </p:nvSpPr>
          <p:spPr>
            <a:xfrm>
              <a:off x="1254252" y="4498848"/>
              <a:ext cx="158750" cy="22860"/>
            </a:xfrm>
            <a:custGeom>
              <a:avLst/>
              <a:gdLst/>
              <a:ahLst/>
              <a:cxnLst/>
              <a:rect l="l" t="t" r="r" b="b"/>
              <a:pathLst>
                <a:path w="158750" h="22860">
                  <a:moveTo>
                    <a:pt x="158496" y="0"/>
                  </a:moveTo>
                  <a:lnTo>
                    <a:pt x="0" y="0"/>
                  </a:lnTo>
                  <a:lnTo>
                    <a:pt x="0" y="22859"/>
                  </a:lnTo>
                  <a:lnTo>
                    <a:pt x="158496" y="22859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254252" y="4320539"/>
              <a:ext cx="158750" cy="178435"/>
            </a:xfrm>
            <a:custGeom>
              <a:avLst/>
              <a:gdLst/>
              <a:ahLst/>
              <a:cxnLst/>
              <a:rect l="l" t="t" r="r" b="b"/>
              <a:pathLst>
                <a:path w="158750" h="178435">
                  <a:moveTo>
                    <a:pt x="158495" y="0"/>
                  </a:moveTo>
                  <a:lnTo>
                    <a:pt x="0" y="0"/>
                  </a:lnTo>
                  <a:lnTo>
                    <a:pt x="0" y="178308"/>
                  </a:lnTo>
                  <a:lnTo>
                    <a:pt x="158495" y="178308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254252" y="4521707"/>
              <a:ext cx="158750" cy="428625"/>
            </a:xfrm>
            <a:custGeom>
              <a:avLst/>
              <a:gdLst/>
              <a:ahLst/>
              <a:cxnLst/>
              <a:rect l="l" t="t" r="r" b="b"/>
              <a:pathLst>
                <a:path w="158750" h="428625">
                  <a:moveTo>
                    <a:pt x="158495" y="0"/>
                  </a:moveTo>
                  <a:lnTo>
                    <a:pt x="0" y="0"/>
                  </a:lnTo>
                  <a:lnTo>
                    <a:pt x="0" y="428244"/>
                  </a:lnTo>
                  <a:lnTo>
                    <a:pt x="158495" y="42824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254252" y="4949951"/>
              <a:ext cx="158750" cy="105410"/>
            </a:xfrm>
            <a:custGeom>
              <a:avLst/>
              <a:gdLst/>
              <a:ahLst/>
              <a:cxnLst/>
              <a:rect l="l" t="t" r="r" b="b"/>
              <a:pathLst>
                <a:path w="158750" h="105410">
                  <a:moveTo>
                    <a:pt x="158495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158495" y="105156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39239" y="4418076"/>
              <a:ext cx="158750" cy="104139"/>
            </a:xfrm>
            <a:custGeom>
              <a:avLst/>
              <a:gdLst/>
              <a:ahLst/>
              <a:cxnLst/>
              <a:rect l="l" t="t" r="r" b="b"/>
              <a:pathLst>
                <a:path w="158750" h="104139">
                  <a:moveTo>
                    <a:pt x="158496" y="0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158496" y="10363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539239" y="4247388"/>
              <a:ext cx="158750" cy="170815"/>
            </a:xfrm>
            <a:custGeom>
              <a:avLst/>
              <a:gdLst/>
              <a:ahLst/>
              <a:cxnLst/>
              <a:rect l="l" t="t" r="r" b="b"/>
              <a:pathLst>
                <a:path w="158750" h="170814">
                  <a:moveTo>
                    <a:pt x="158496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158496" y="170687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539239" y="4521707"/>
              <a:ext cx="158750" cy="405765"/>
            </a:xfrm>
            <a:custGeom>
              <a:avLst/>
              <a:gdLst/>
              <a:ahLst/>
              <a:cxnLst/>
              <a:rect l="l" t="t" r="r" b="b"/>
              <a:pathLst>
                <a:path w="158750" h="405764">
                  <a:moveTo>
                    <a:pt x="158496" y="0"/>
                  </a:moveTo>
                  <a:lnTo>
                    <a:pt x="0" y="0"/>
                  </a:lnTo>
                  <a:lnTo>
                    <a:pt x="0" y="405384"/>
                  </a:lnTo>
                  <a:lnTo>
                    <a:pt x="158496" y="40538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539239" y="4927092"/>
              <a:ext cx="158750" cy="242570"/>
            </a:xfrm>
            <a:custGeom>
              <a:avLst/>
              <a:gdLst/>
              <a:ahLst/>
              <a:cxnLst/>
              <a:rect l="l" t="t" r="r" b="b"/>
              <a:pathLst>
                <a:path w="158750" h="242570">
                  <a:moveTo>
                    <a:pt x="158496" y="0"/>
                  </a:moveTo>
                  <a:lnTo>
                    <a:pt x="0" y="0"/>
                  </a:lnTo>
                  <a:lnTo>
                    <a:pt x="0" y="242315"/>
                  </a:lnTo>
                  <a:lnTo>
                    <a:pt x="158496" y="242315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824227" y="4076700"/>
              <a:ext cx="157480" cy="445134"/>
            </a:xfrm>
            <a:custGeom>
              <a:avLst/>
              <a:gdLst/>
              <a:ahLst/>
              <a:cxnLst/>
              <a:rect l="l" t="t" r="r" b="b"/>
              <a:pathLst>
                <a:path w="157480" h="445135">
                  <a:moveTo>
                    <a:pt x="156972" y="0"/>
                  </a:moveTo>
                  <a:lnTo>
                    <a:pt x="0" y="0"/>
                  </a:lnTo>
                  <a:lnTo>
                    <a:pt x="0" y="445007"/>
                  </a:lnTo>
                  <a:lnTo>
                    <a:pt x="156972" y="445007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824227" y="3904488"/>
              <a:ext cx="157480" cy="172720"/>
            </a:xfrm>
            <a:custGeom>
              <a:avLst/>
              <a:gdLst/>
              <a:ahLst/>
              <a:cxnLst/>
              <a:rect l="l" t="t" r="r" b="b"/>
              <a:pathLst>
                <a:path w="157480" h="172720">
                  <a:moveTo>
                    <a:pt x="156972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56972" y="172212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824227" y="4521707"/>
              <a:ext cx="157480" cy="486409"/>
            </a:xfrm>
            <a:custGeom>
              <a:avLst/>
              <a:gdLst/>
              <a:ahLst/>
              <a:cxnLst/>
              <a:rect l="l" t="t" r="r" b="b"/>
              <a:pathLst>
                <a:path w="157480" h="486410">
                  <a:moveTo>
                    <a:pt x="156972" y="0"/>
                  </a:moveTo>
                  <a:lnTo>
                    <a:pt x="0" y="0"/>
                  </a:lnTo>
                  <a:lnTo>
                    <a:pt x="0" y="486156"/>
                  </a:lnTo>
                  <a:lnTo>
                    <a:pt x="156972" y="486156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824227" y="5007864"/>
              <a:ext cx="157480" cy="378460"/>
            </a:xfrm>
            <a:custGeom>
              <a:avLst/>
              <a:gdLst/>
              <a:ahLst/>
              <a:cxnLst/>
              <a:rect l="l" t="t" r="r" b="b"/>
              <a:pathLst>
                <a:path w="157480" h="378460">
                  <a:moveTo>
                    <a:pt x="156972" y="0"/>
                  </a:moveTo>
                  <a:lnTo>
                    <a:pt x="0" y="0"/>
                  </a:lnTo>
                  <a:lnTo>
                    <a:pt x="0" y="377952"/>
                  </a:lnTo>
                  <a:lnTo>
                    <a:pt x="156972" y="377952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107691" y="4367783"/>
              <a:ext cx="158750" cy="154305"/>
            </a:xfrm>
            <a:custGeom>
              <a:avLst/>
              <a:gdLst/>
              <a:ahLst/>
              <a:cxnLst/>
              <a:rect l="l" t="t" r="r" b="b"/>
              <a:pathLst>
                <a:path w="158750" h="154304">
                  <a:moveTo>
                    <a:pt x="158495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58495" y="15392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107691" y="4215383"/>
              <a:ext cx="158750" cy="152400"/>
            </a:xfrm>
            <a:custGeom>
              <a:avLst/>
              <a:gdLst/>
              <a:ahLst/>
              <a:cxnLst/>
              <a:rect l="l" t="t" r="r" b="b"/>
              <a:pathLst>
                <a:path w="158750" h="152400">
                  <a:moveTo>
                    <a:pt x="15849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58495" y="152400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107691" y="4521707"/>
              <a:ext cx="158750" cy="460375"/>
            </a:xfrm>
            <a:custGeom>
              <a:avLst/>
              <a:gdLst/>
              <a:ahLst/>
              <a:cxnLst/>
              <a:rect l="l" t="t" r="r" b="b"/>
              <a:pathLst>
                <a:path w="158750" h="460375">
                  <a:moveTo>
                    <a:pt x="158495" y="0"/>
                  </a:moveTo>
                  <a:lnTo>
                    <a:pt x="0" y="0"/>
                  </a:lnTo>
                  <a:lnTo>
                    <a:pt x="0" y="460248"/>
                  </a:lnTo>
                  <a:lnTo>
                    <a:pt x="158495" y="460248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107691" y="4981955"/>
              <a:ext cx="158750" cy="169545"/>
            </a:xfrm>
            <a:custGeom>
              <a:avLst/>
              <a:gdLst/>
              <a:ahLst/>
              <a:cxnLst/>
              <a:rect l="l" t="t" r="r" b="b"/>
              <a:pathLst>
                <a:path w="158750" h="169545">
                  <a:moveTo>
                    <a:pt x="158495" y="0"/>
                  </a:moveTo>
                  <a:lnTo>
                    <a:pt x="0" y="0"/>
                  </a:lnTo>
                  <a:lnTo>
                    <a:pt x="0" y="169164"/>
                  </a:lnTo>
                  <a:lnTo>
                    <a:pt x="158495" y="16916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392679" y="4331207"/>
              <a:ext cx="158750" cy="190500"/>
            </a:xfrm>
            <a:custGeom>
              <a:avLst/>
              <a:gdLst/>
              <a:ahLst/>
              <a:cxnLst/>
              <a:rect l="l" t="t" r="r" b="b"/>
              <a:pathLst>
                <a:path w="158750" h="190500">
                  <a:moveTo>
                    <a:pt x="158495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158495" y="190500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392679" y="4187951"/>
              <a:ext cx="158750" cy="143510"/>
            </a:xfrm>
            <a:custGeom>
              <a:avLst/>
              <a:gdLst/>
              <a:ahLst/>
              <a:cxnLst/>
              <a:rect l="l" t="t" r="r" b="b"/>
              <a:pathLst>
                <a:path w="158750" h="143510">
                  <a:moveTo>
                    <a:pt x="158495" y="0"/>
                  </a:moveTo>
                  <a:lnTo>
                    <a:pt x="0" y="0"/>
                  </a:lnTo>
                  <a:lnTo>
                    <a:pt x="0" y="143256"/>
                  </a:lnTo>
                  <a:lnTo>
                    <a:pt x="158495" y="143256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392679" y="4521707"/>
              <a:ext cx="158750" cy="504825"/>
            </a:xfrm>
            <a:custGeom>
              <a:avLst/>
              <a:gdLst/>
              <a:ahLst/>
              <a:cxnLst/>
              <a:rect l="l" t="t" r="r" b="b"/>
              <a:pathLst>
                <a:path w="158750" h="504825">
                  <a:moveTo>
                    <a:pt x="158495" y="0"/>
                  </a:moveTo>
                  <a:lnTo>
                    <a:pt x="0" y="0"/>
                  </a:lnTo>
                  <a:lnTo>
                    <a:pt x="0" y="504444"/>
                  </a:lnTo>
                  <a:lnTo>
                    <a:pt x="158495" y="50444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392679" y="5026151"/>
              <a:ext cx="158750" cy="177165"/>
            </a:xfrm>
            <a:custGeom>
              <a:avLst/>
              <a:gdLst/>
              <a:ahLst/>
              <a:cxnLst/>
              <a:rect l="l" t="t" r="r" b="b"/>
              <a:pathLst>
                <a:path w="158750" h="177164">
                  <a:moveTo>
                    <a:pt x="158495" y="0"/>
                  </a:moveTo>
                  <a:lnTo>
                    <a:pt x="0" y="0"/>
                  </a:lnTo>
                  <a:lnTo>
                    <a:pt x="0" y="176784"/>
                  </a:lnTo>
                  <a:lnTo>
                    <a:pt x="158495" y="17678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2677667" y="4308348"/>
              <a:ext cx="158750" cy="213360"/>
            </a:xfrm>
            <a:custGeom>
              <a:avLst/>
              <a:gdLst/>
              <a:ahLst/>
              <a:cxnLst/>
              <a:rect l="l" t="t" r="r" b="b"/>
              <a:pathLst>
                <a:path w="158750" h="213360">
                  <a:moveTo>
                    <a:pt x="158495" y="0"/>
                  </a:moveTo>
                  <a:lnTo>
                    <a:pt x="0" y="0"/>
                  </a:lnTo>
                  <a:lnTo>
                    <a:pt x="0" y="213359"/>
                  </a:lnTo>
                  <a:lnTo>
                    <a:pt x="158495" y="213359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2677667" y="4174235"/>
              <a:ext cx="158750" cy="134620"/>
            </a:xfrm>
            <a:custGeom>
              <a:avLst/>
              <a:gdLst/>
              <a:ahLst/>
              <a:cxnLst/>
              <a:rect l="l" t="t" r="r" b="b"/>
              <a:pathLst>
                <a:path w="158750" h="134620">
                  <a:moveTo>
                    <a:pt x="158495" y="0"/>
                  </a:moveTo>
                  <a:lnTo>
                    <a:pt x="0" y="0"/>
                  </a:lnTo>
                  <a:lnTo>
                    <a:pt x="0" y="134112"/>
                  </a:lnTo>
                  <a:lnTo>
                    <a:pt x="158495" y="134112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2677667" y="4521707"/>
              <a:ext cx="158750" cy="535305"/>
            </a:xfrm>
            <a:custGeom>
              <a:avLst/>
              <a:gdLst/>
              <a:ahLst/>
              <a:cxnLst/>
              <a:rect l="l" t="t" r="r" b="b"/>
              <a:pathLst>
                <a:path w="158750" h="535304">
                  <a:moveTo>
                    <a:pt x="158495" y="0"/>
                  </a:moveTo>
                  <a:lnTo>
                    <a:pt x="0" y="0"/>
                  </a:lnTo>
                  <a:lnTo>
                    <a:pt x="0" y="534924"/>
                  </a:lnTo>
                  <a:lnTo>
                    <a:pt x="158495" y="53492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2677667" y="5056632"/>
              <a:ext cx="158750" cy="182880"/>
            </a:xfrm>
            <a:custGeom>
              <a:avLst/>
              <a:gdLst/>
              <a:ahLst/>
              <a:cxnLst/>
              <a:rect l="l" t="t" r="r" b="b"/>
              <a:pathLst>
                <a:path w="158750" h="182879">
                  <a:moveTo>
                    <a:pt x="158495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58495" y="182880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2962655" y="4276344"/>
              <a:ext cx="157480" cy="245745"/>
            </a:xfrm>
            <a:custGeom>
              <a:avLst/>
              <a:gdLst/>
              <a:ahLst/>
              <a:cxnLst/>
              <a:rect l="l" t="t" r="r" b="b"/>
              <a:pathLst>
                <a:path w="157480" h="245745">
                  <a:moveTo>
                    <a:pt x="156971" y="0"/>
                  </a:moveTo>
                  <a:lnTo>
                    <a:pt x="0" y="0"/>
                  </a:lnTo>
                  <a:lnTo>
                    <a:pt x="0" y="245363"/>
                  </a:lnTo>
                  <a:lnTo>
                    <a:pt x="156971" y="245363"/>
                  </a:lnTo>
                  <a:lnTo>
                    <a:pt x="15697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2962655" y="4134611"/>
              <a:ext cx="157480" cy="142240"/>
            </a:xfrm>
            <a:custGeom>
              <a:avLst/>
              <a:gdLst/>
              <a:ahLst/>
              <a:cxnLst/>
              <a:rect l="l" t="t" r="r" b="b"/>
              <a:pathLst>
                <a:path w="157480" h="142239">
                  <a:moveTo>
                    <a:pt x="156971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156971" y="141731"/>
                  </a:lnTo>
                  <a:lnTo>
                    <a:pt x="15697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2962655" y="4521707"/>
              <a:ext cx="157480" cy="518159"/>
            </a:xfrm>
            <a:custGeom>
              <a:avLst/>
              <a:gdLst/>
              <a:ahLst/>
              <a:cxnLst/>
              <a:rect l="l" t="t" r="r" b="b"/>
              <a:pathLst>
                <a:path w="157480" h="518160">
                  <a:moveTo>
                    <a:pt x="156971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156971" y="518160"/>
                  </a:lnTo>
                  <a:lnTo>
                    <a:pt x="15697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2962655" y="5039867"/>
              <a:ext cx="157480" cy="200025"/>
            </a:xfrm>
            <a:custGeom>
              <a:avLst/>
              <a:gdLst/>
              <a:ahLst/>
              <a:cxnLst/>
              <a:rect l="l" t="t" r="r" b="b"/>
              <a:pathLst>
                <a:path w="157480" h="200025">
                  <a:moveTo>
                    <a:pt x="156971" y="0"/>
                  </a:moveTo>
                  <a:lnTo>
                    <a:pt x="0" y="0"/>
                  </a:lnTo>
                  <a:lnTo>
                    <a:pt x="0" y="199643"/>
                  </a:lnTo>
                  <a:lnTo>
                    <a:pt x="156971" y="199643"/>
                  </a:lnTo>
                  <a:lnTo>
                    <a:pt x="15697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3246120" y="4230623"/>
              <a:ext cx="158750" cy="291465"/>
            </a:xfrm>
            <a:custGeom>
              <a:avLst/>
              <a:gdLst/>
              <a:ahLst/>
              <a:cxnLst/>
              <a:rect l="l" t="t" r="r" b="b"/>
              <a:pathLst>
                <a:path w="158750" h="291464">
                  <a:moveTo>
                    <a:pt x="158495" y="0"/>
                  </a:moveTo>
                  <a:lnTo>
                    <a:pt x="0" y="0"/>
                  </a:lnTo>
                  <a:lnTo>
                    <a:pt x="0" y="291083"/>
                  </a:lnTo>
                  <a:lnTo>
                    <a:pt x="158495" y="291083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3246120" y="4108703"/>
              <a:ext cx="158750" cy="121920"/>
            </a:xfrm>
            <a:custGeom>
              <a:avLst/>
              <a:gdLst/>
              <a:ahLst/>
              <a:cxnLst/>
              <a:rect l="l" t="t" r="r" b="b"/>
              <a:pathLst>
                <a:path w="158750" h="121920">
                  <a:moveTo>
                    <a:pt x="158495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158495" y="121920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3246120" y="4521707"/>
              <a:ext cx="158750" cy="360045"/>
            </a:xfrm>
            <a:custGeom>
              <a:avLst/>
              <a:gdLst/>
              <a:ahLst/>
              <a:cxnLst/>
              <a:rect l="l" t="t" r="r" b="b"/>
              <a:pathLst>
                <a:path w="158750" h="360045">
                  <a:moveTo>
                    <a:pt x="158495" y="0"/>
                  </a:moveTo>
                  <a:lnTo>
                    <a:pt x="0" y="0"/>
                  </a:lnTo>
                  <a:lnTo>
                    <a:pt x="0" y="359664"/>
                  </a:lnTo>
                  <a:lnTo>
                    <a:pt x="158495" y="35966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3246120" y="4881372"/>
              <a:ext cx="158750" cy="242570"/>
            </a:xfrm>
            <a:custGeom>
              <a:avLst/>
              <a:gdLst/>
              <a:ahLst/>
              <a:cxnLst/>
              <a:rect l="l" t="t" r="r" b="b"/>
              <a:pathLst>
                <a:path w="158750" h="242570">
                  <a:moveTo>
                    <a:pt x="158495" y="0"/>
                  </a:moveTo>
                  <a:lnTo>
                    <a:pt x="0" y="0"/>
                  </a:lnTo>
                  <a:lnTo>
                    <a:pt x="0" y="242315"/>
                  </a:lnTo>
                  <a:lnTo>
                    <a:pt x="158495" y="242315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3531107" y="4306823"/>
              <a:ext cx="158750" cy="215265"/>
            </a:xfrm>
            <a:custGeom>
              <a:avLst/>
              <a:gdLst/>
              <a:ahLst/>
              <a:cxnLst/>
              <a:rect l="l" t="t" r="r" b="b"/>
              <a:pathLst>
                <a:path w="158750" h="215264">
                  <a:moveTo>
                    <a:pt x="158496" y="0"/>
                  </a:moveTo>
                  <a:lnTo>
                    <a:pt x="0" y="0"/>
                  </a:lnTo>
                  <a:lnTo>
                    <a:pt x="0" y="214883"/>
                  </a:lnTo>
                  <a:lnTo>
                    <a:pt x="158496" y="214883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3531107" y="4184904"/>
              <a:ext cx="158750" cy="121920"/>
            </a:xfrm>
            <a:custGeom>
              <a:avLst/>
              <a:gdLst/>
              <a:ahLst/>
              <a:cxnLst/>
              <a:rect l="l" t="t" r="r" b="b"/>
              <a:pathLst>
                <a:path w="158750" h="121920">
                  <a:moveTo>
                    <a:pt x="158495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158495" y="121920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531107" y="4521707"/>
              <a:ext cx="158750" cy="384175"/>
            </a:xfrm>
            <a:custGeom>
              <a:avLst/>
              <a:gdLst/>
              <a:ahLst/>
              <a:cxnLst/>
              <a:rect l="l" t="t" r="r" b="b"/>
              <a:pathLst>
                <a:path w="158750" h="384175">
                  <a:moveTo>
                    <a:pt x="158495" y="0"/>
                  </a:moveTo>
                  <a:lnTo>
                    <a:pt x="0" y="0"/>
                  </a:lnTo>
                  <a:lnTo>
                    <a:pt x="0" y="384048"/>
                  </a:lnTo>
                  <a:lnTo>
                    <a:pt x="158495" y="384048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3531107" y="4905755"/>
              <a:ext cx="158750" cy="70485"/>
            </a:xfrm>
            <a:custGeom>
              <a:avLst/>
              <a:gdLst/>
              <a:ahLst/>
              <a:cxnLst/>
              <a:rect l="l" t="t" r="r" b="b"/>
              <a:pathLst>
                <a:path w="158750" h="70485">
                  <a:moveTo>
                    <a:pt x="158495" y="0"/>
                  </a:moveTo>
                  <a:lnTo>
                    <a:pt x="0" y="0"/>
                  </a:lnTo>
                  <a:lnTo>
                    <a:pt x="0" y="70104"/>
                  </a:lnTo>
                  <a:lnTo>
                    <a:pt x="158495" y="7010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3816095" y="4160520"/>
              <a:ext cx="158750" cy="361315"/>
            </a:xfrm>
            <a:custGeom>
              <a:avLst/>
              <a:gdLst/>
              <a:ahLst/>
              <a:cxnLst/>
              <a:rect l="l" t="t" r="r" b="b"/>
              <a:pathLst>
                <a:path w="158750" h="361314">
                  <a:moveTo>
                    <a:pt x="158496" y="0"/>
                  </a:moveTo>
                  <a:lnTo>
                    <a:pt x="0" y="0"/>
                  </a:lnTo>
                  <a:lnTo>
                    <a:pt x="0" y="361187"/>
                  </a:lnTo>
                  <a:lnTo>
                    <a:pt x="158496" y="361187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3816095" y="4029455"/>
              <a:ext cx="158750" cy="131445"/>
            </a:xfrm>
            <a:custGeom>
              <a:avLst/>
              <a:gdLst/>
              <a:ahLst/>
              <a:cxnLst/>
              <a:rect l="l" t="t" r="r" b="b"/>
              <a:pathLst>
                <a:path w="158750" h="131445">
                  <a:moveTo>
                    <a:pt x="158495" y="0"/>
                  </a:moveTo>
                  <a:lnTo>
                    <a:pt x="0" y="0"/>
                  </a:lnTo>
                  <a:lnTo>
                    <a:pt x="0" y="131064"/>
                  </a:lnTo>
                  <a:lnTo>
                    <a:pt x="158495" y="13106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3816095" y="4521707"/>
              <a:ext cx="158750" cy="274320"/>
            </a:xfrm>
            <a:custGeom>
              <a:avLst/>
              <a:gdLst/>
              <a:ahLst/>
              <a:cxnLst/>
              <a:rect l="l" t="t" r="r" b="b"/>
              <a:pathLst>
                <a:path w="158750" h="274320">
                  <a:moveTo>
                    <a:pt x="158495" y="0"/>
                  </a:moveTo>
                  <a:lnTo>
                    <a:pt x="0" y="0"/>
                  </a:lnTo>
                  <a:lnTo>
                    <a:pt x="0" y="274320"/>
                  </a:lnTo>
                  <a:lnTo>
                    <a:pt x="158495" y="274320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3816095" y="4796027"/>
              <a:ext cx="158750" cy="111760"/>
            </a:xfrm>
            <a:custGeom>
              <a:avLst/>
              <a:gdLst/>
              <a:ahLst/>
              <a:cxnLst/>
              <a:rect l="l" t="t" r="r" b="b"/>
              <a:pathLst>
                <a:path w="158750" h="111760">
                  <a:moveTo>
                    <a:pt x="158495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158495" y="111252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4101083" y="4178807"/>
              <a:ext cx="157480" cy="342900"/>
            </a:xfrm>
            <a:custGeom>
              <a:avLst/>
              <a:gdLst/>
              <a:ahLst/>
              <a:cxnLst/>
              <a:rect l="l" t="t" r="r" b="b"/>
              <a:pathLst>
                <a:path w="157479" h="342900">
                  <a:moveTo>
                    <a:pt x="156972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156972" y="342900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4101083" y="4064508"/>
              <a:ext cx="157480" cy="114300"/>
            </a:xfrm>
            <a:custGeom>
              <a:avLst/>
              <a:gdLst/>
              <a:ahLst/>
              <a:cxnLst/>
              <a:rect l="l" t="t" r="r" b="b"/>
              <a:pathLst>
                <a:path w="157479" h="114300">
                  <a:moveTo>
                    <a:pt x="156971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56971" y="114300"/>
                  </a:lnTo>
                  <a:lnTo>
                    <a:pt x="15697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4101083" y="4521707"/>
              <a:ext cx="157480" cy="85725"/>
            </a:xfrm>
            <a:custGeom>
              <a:avLst/>
              <a:gdLst/>
              <a:ahLst/>
              <a:cxnLst/>
              <a:rect l="l" t="t" r="r" b="b"/>
              <a:pathLst>
                <a:path w="157479" h="85725">
                  <a:moveTo>
                    <a:pt x="156971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156971" y="85344"/>
                  </a:lnTo>
                  <a:lnTo>
                    <a:pt x="15697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4101083" y="4607051"/>
              <a:ext cx="157480" cy="79375"/>
            </a:xfrm>
            <a:custGeom>
              <a:avLst/>
              <a:gdLst/>
              <a:ahLst/>
              <a:cxnLst/>
              <a:rect l="l" t="t" r="r" b="b"/>
              <a:pathLst>
                <a:path w="157479" h="79375">
                  <a:moveTo>
                    <a:pt x="156971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156971" y="79248"/>
                  </a:lnTo>
                  <a:lnTo>
                    <a:pt x="15697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4384548" y="4241292"/>
              <a:ext cx="158750" cy="280670"/>
            </a:xfrm>
            <a:custGeom>
              <a:avLst/>
              <a:gdLst/>
              <a:ahLst/>
              <a:cxnLst/>
              <a:rect l="l" t="t" r="r" b="b"/>
              <a:pathLst>
                <a:path w="158750" h="280670">
                  <a:moveTo>
                    <a:pt x="158496" y="0"/>
                  </a:moveTo>
                  <a:lnTo>
                    <a:pt x="0" y="0"/>
                  </a:lnTo>
                  <a:lnTo>
                    <a:pt x="0" y="280416"/>
                  </a:lnTo>
                  <a:lnTo>
                    <a:pt x="158496" y="280416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4384548" y="4113275"/>
              <a:ext cx="158750" cy="128270"/>
            </a:xfrm>
            <a:custGeom>
              <a:avLst/>
              <a:gdLst/>
              <a:ahLst/>
              <a:cxnLst/>
              <a:rect l="l" t="t" r="r" b="b"/>
              <a:pathLst>
                <a:path w="158750" h="128270">
                  <a:moveTo>
                    <a:pt x="158496" y="0"/>
                  </a:moveTo>
                  <a:lnTo>
                    <a:pt x="0" y="0"/>
                  </a:lnTo>
                  <a:lnTo>
                    <a:pt x="0" y="128016"/>
                  </a:lnTo>
                  <a:lnTo>
                    <a:pt x="158496" y="128016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4384548" y="4521707"/>
              <a:ext cx="158750" cy="105410"/>
            </a:xfrm>
            <a:custGeom>
              <a:avLst/>
              <a:gdLst/>
              <a:ahLst/>
              <a:cxnLst/>
              <a:rect l="l" t="t" r="r" b="b"/>
              <a:pathLst>
                <a:path w="158750" h="105410">
                  <a:moveTo>
                    <a:pt x="158496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158496" y="105156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685800" y="4477511"/>
              <a:ext cx="3857625" cy="180340"/>
            </a:xfrm>
            <a:custGeom>
              <a:avLst/>
              <a:gdLst/>
              <a:ahLst/>
              <a:cxnLst/>
              <a:rect l="l" t="t" r="r" b="b"/>
              <a:pathLst>
                <a:path w="3857625" h="180339">
                  <a:moveTo>
                    <a:pt x="158496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158496" y="44196"/>
                  </a:lnTo>
                  <a:lnTo>
                    <a:pt x="158496" y="0"/>
                  </a:lnTo>
                  <a:close/>
                </a:path>
                <a:path w="3857625" h="180339">
                  <a:moveTo>
                    <a:pt x="3857244" y="149352"/>
                  </a:moveTo>
                  <a:lnTo>
                    <a:pt x="3698748" y="149352"/>
                  </a:lnTo>
                  <a:lnTo>
                    <a:pt x="3698748" y="179832"/>
                  </a:lnTo>
                  <a:lnTo>
                    <a:pt x="3857244" y="179832"/>
                  </a:lnTo>
                  <a:lnTo>
                    <a:pt x="3857244" y="14935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685800" y="4290060"/>
              <a:ext cx="158750" cy="187960"/>
            </a:xfrm>
            <a:custGeom>
              <a:avLst/>
              <a:gdLst/>
              <a:ahLst/>
              <a:cxnLst/>
              <a:rect l="l" t="t" r="r" b="b"/>
              <a:pathLst>
                <a:path w="158750" h="187960">
                  <a:moveTo>
                    <a:pt x="15849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158496" y="18745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685800" y="4521707"/>
              <a:ext cx="158750" cy="273050"/>
            </a:xfrm>
            <a:custGeom>
              <a:avLst/>
              <a:gdLst/>
              <a:ahLst/>
              <a:cxnLst/>
              <a:rect l="l" t="t" r="r" b="b"/>
              <a:pathLst>
                <a:path w="158750" h="273050">
                  <a:moveTo>
                    <a:pt x="158496" y="0"/>
                  </a:moveTo>
                  <a:lnTo>
                    <a:pt x="0" y="0"/>
                  </a:lnTo>
                  <a:lnTo>
                    <a:pt x="0" y="272796"/>
                  </a:lnTo>
                  <a:lnTo>
                    <a:pt x="158496" y="272796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685800" y="4794504"/>
              <a:ext cx="158750" cy="68580"/>
            </a:xfrm>
            <a:custGeom>
              <a:avLst/>
              <a:gdLst/>
              <a:ahLst/>
              <a:cxnLst/>
              <a:rect l="l" t="t" r="r" b="b"/>
              <a:pathLst>
                <a:path w="158750" h="68579">
                  <a:moveTo>
                    <a:pt x="158496" y="0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58496" y="6858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970788" y="4485132"/>
              <a:ext cx="157480" cy="36830"/>
            </a:xfrm>
            <a:custGeom>
              <a:avLst/>
              <a:gdLst/>
              <a:ahLst/>
              <a:cxnLst/>
              <a:rect l="l" t="t" r="r" b="b"/>
              <a:pathLst>
                <a:path w="157480" h="36829">
                  <a:moveTo>
                    <a:pt x="156972" y="0"/>
                  </a:moveTo>
                  <a:lnTo>
                    <a:pt x="0" y="0"/>
                  </a:lnTo>
                  <a:lnTo>
                    <a:pt x="0" y="36576"/>
                  </a:lnTo>
                  <a:lnTo>
                    <a:pt x="156972" y="36576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970788" y="4300727"/>
              <a:ext cx="157480" cy="184785"/>
            </a:xfrm>
            <a:custGeom>
              <a:avLst/>
              <a:gdLst/>
              <a:ahLst/>
              <a:cxnLst/>
              <a:rect l="l" t="t" r="r" b="b"/>
              <a:pathLst>
                <a:path w="157480" h="184785">
                  <a:moveTo>
                    <a:pt x="156972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156972" y="184404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970788" y="4521707"/>
              <a:ext cx="157480" cy="294640"/>
            </a:xfrm>
            <a:custGeom>
              <a:avLst/>
              <a:gdLst/>
              <a:ahLst/>
              <a:cxnLst/>
              <a:rect l="l" t="t" r="r" b="b"/>
              <a:pathLst>
                <a:path w="157480" h="294639">
                  <a:moveTo>
                    <a:pt x="156972" y="0"/>
                  </a:moveTo>
                  <a:lnTo>
                    <a:pt x="0" y="0"/>
                  </a:lnTo>
                  <a:lnTo>
                    <a:pt x="0" y="294132"/>
                  </a:lnTo>
                  <a:lnTo>
                    <a:pt x="156972" y="294132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970788" y="4815839"/>
              <a:ext cx="157480" cy="9525"/>
            </a:xfrm>
            <a:custGeom>
              <a:avLst/>
              <a:gdLst/>
              <a:ahLst/>
              <a:cxnLst/>
              <a:rect l="l" t="t" r="r" b="b"/>
              <a:pathLst>
                <a:path w="157480" h="9525">
                  <a:moveTo>
                    <a:pt x="156972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56972" y="9143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4669536" y="4370832"/>
              <a:ext cx="158750" cy="151130"/>
            </a:xfrm>
            <a:custGeom>
              <a:avLst/>
              <a:gdLst/>
              <a:ahLst/>
              <a:cxnLst/>
              <a:rect l="l" t="t" r="r" b="b"/>
              <a:pathLst>
                <a:path w="158750" h="151129">
                  <a:moveTo>
                    <a:pt x="158496" y="0"/>
                  </a:moveTo>
                  <a:lnTo>
                    <a:pt x="0" y="0"/>
                  </a:lnTo>
                  <a:lnTo>
                    <a:pt x="0" y="150876"/>
                  </a:lnTo>
                  <a:lnTo>
                    <a:pt x="158496" y="150876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4669536" y="4002024"/>
              <a:ext cx="158750" cy="368935"/>
            </a:xfrm>
            <a:custGeom>
              <a:avLst/>
              <a:gdLst/>
              <a:ahLst/>
              <a:cxnLst/>
              <a:rect l="l" t="t" r="r" b="b"/>
              <a:pathLst>
                <a:path w="158750" h="368935">
                  <a:moveTo>
                    <a:pt x="158496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158496" y="368807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4669536" y="3886200"/>
              <a:ext cx="158750" cy="116205"/>
            </a:xfrm>
            <a:custGeom>
              <a:avLst/>
              <a:gdLst/>
              <a:ahLst/>
              <a:cxnLst/>
              <a:rect l="l" t="t" r="r" b="b"/>
              <a:pathLst>
                <a:path w="158750" h="116204">
                  <a:moveTo>
                    <a:pt x="158496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58496" y="11582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4669536" y="4521707"/>
              <a:ext cx="158750" cy="120650"/>
            </a:xfrm>
            <a:custGeom>
              <a:avLst/>
              <a:gdLst/>
              <a:ahLst/>
              <a:cxnLst/>
              <a:rect l="l" t="t" r="r" b="b"/>
              <a:pathLst>
                <a:path w="158750" h="120650">
                  <a:moveTo>
                    <a:pt x="158496" y="0"/>
                  </a:moveTo>
                  <a:lnTo>
                    <a:pt x="0" y="0"/>
                  </a:lnTo>
                  <a:lnTo>
                    <a:pt x="0" y="120395"/>
                  </a:lnTo>
                  <a:lnTo>
                    <a:pt x="158496" y="120395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4954524" y="4352544"/>
              <a:ext cx="157480" cy="169545"/>
            </a:xfrm>
            <a:custGeom>
              <a:avLst/>
              <a:gdLst/>
              <a:ahLst/>
              <a:cxnLst/>
              <a:rect l="l" t="t" r="r" b="b"/>
              <a:pathLst>
                <a:path w="157479" h="169545">
                  <a:moveTo>
                    <a:pt x="156972" y="0"/>
                  </a:moveTo>
                  <a:lnTo>
                    <a:pt x="0" y="0"/>
                  </a:lnTo>
                  <a:lnTo>
                    <a:pt x="0" y="169163"/>
                  </a:lnTo>
                  <a:lnTo>
                    <a:pt x="156972" y="169163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4954524" y="3965447"/>
              <a:ext cx="157480" cy="387350"/>
            </a:xfrm>
            <a:custGeom>
              <a:avLst/>
              <a:gdLst/>
              <a:ahLst/>
              <a:cxnLst/>
              <a:rect l="l" t="t" r="r" b="b"/>
              <a:pathLst>
                <a:path w="157479" h="387350">
                  <a:moveTo>
                    <a:pt x="156972" y="0"/>
                  </a:moveTo>
                  <a:lnTo>
                    <a:pt x="0" y="0"/>
                  </a:lnTo>
                  <a:lnTo>
                    <a:pt x="0" y="387095"/>
                  </a:lnTo>
                  <a:lnTo>
                    <a:pt x="156972" y="387095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4954524" y="3851147"/>
              <a:ext cx="157480" cy="114300"/>
            </a:xfrm>
            <a:custGeom>
              <a:avLst/>
              <a:gdLst/>
              <a:ahLst/>
              <a:cxnLst/>
              <a:rect l="l" t="t" r="r" b="b"/>
              <a:pathLst>
                <a:path w="157479" h="114300">
                  <a:moveTo>
                    <a:pt x="156972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56972" y="114300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4954524" y="4521707"/>
              <a:ext cx="157480" cy="44450"/>
            </a:xfrm>
            <a:custGeom>
              <a:avLst/>
              <a:gdLst/>
              <a:ahLst/>
              <a:cxnLst/>
              <a:rect l="l" t="t" r="r" b="b"/>
              <a:pathLst>
                <a:path w="157479" h="44450">
                  <a:moveTo>
                    <a:pt x="156972" y="0"/>
                  </a:moveTo>
                  <a:lnTo>
                    <a:pt x="0" y="0"/>
                  </a:lnTo>
                  <a:lnTo>
                    <a:pt x="0" y="44195"/>
                  </a:lnTo>
                  <a:lnTo>
                    <a:pt x="156972" y="44195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5237987" y="4282439"/>
              <a:ext cx="158750" cy="239395"/>
            </a:xfrm>
            <a:custGeom>
              <a:avLst/>
              <a:gdLst/>
              <a:ahLst/>
              <a:cxnLst/>
              <a:rect l="l" t="t" r="r" b="b"/>
              <a:pathLst>
                <a:path w="158750" h="239395">
                  <a:moveTo>
                    <a:pt x="158496" y="0"/>
                  </a:moveTo>
                  <a:lnTo>
                    <a:pt x="0" y="0"/>
                  </a:lnTo>
                  <a:lnTo>
                    <a:pt x="0" y="239268"/>
                  </a:lnTo>
                  <a:lnTo>
                    <a:pt x="158496" y="239268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5237987" y="4131563"/>
              <a:ext cx="158750" cy="151130"/>
            </a:xfrm>
            <a:custGeom>
              <a:avLst/>
              <a:gdLst/>
              <a:ahLst/>
              <a:cxnLst/>
              <a:rect l="l" t="t" r="r" b="b"/>
              <a:pathLst>
                <a:path w="158750" h="151129">
                  <a:moveTo>
                    <a:pt x="158496" y="0"/>
                  </a:moveTo>
                  <a:lnTo>
                    <a:pt x="0" y="0"/>
                  </a:lnTo>
                  <a:lnTo>
                    <a:pt x="0" y="150875"/>
                  </a:lnTo>
                  <a:lnTo>
                    <a:pt x="158496" y="150875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5237987" y="4070603"/>
              <a:ext cx="158750" cy="60960"/>
            </a:xfrm>
            <a:custGeom>
              <a:avLst/>
              <a:gdLst/>
              <a:ahLst/>
              <a:cxnLst/>
              <a:rect l="l" t="t" r="r" b="b"/>
              <a:pathLst>
                <a:path w="158750" h="60960">
                  <a:moveTo>
                    <a:pt x="158496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158496" y="6096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5237987" y="3951732"/>
              <a:ext cx="158750" cy="119380"/>
            </a:xfrm>
            <a:custGeom>
              <a:avLst/>
              <a:gdLst/>
              <a:ahLst/>
              <a:cxnLst/>
              <a:rect l="l" t="t" r="r" b="b"/>
              <a:pathLst>
                <a:path w="158750" h="119379">
                  <a:moveTo>
                    <a:pt x="158496" y="0"/>
                  </a:moveTo>
                  <a:lnTo>
                    <a:pt x="0" y="0"/>
                  </a:lnTo>
                  <a:lnTo>
                    <a:pt x="0" y="118871"/>
                  </a:lnTo>
                  <a:lnTo>
                    <a:pt x="158496" y="11887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5522975" y="4247388"/>
              <a:ext cx="158750" cy="274320"/>
            </a:xfrm>
            <a:custGeom>
              <a:avLst/>
              <a:gdLst/>
              <a:ahLst/>
              <a:cxnLst/>
              <a:rect l="l" t="t" r="r" b="b"/>
              <a:pathLst>
                <a:path w="158750" h="274320">
                  <a:moveTo>
                    <a:pt x="158496" y="0"/>
                  </a:moveTo>
                  <a:lnTo>
                    <a:pt x="0" y="0"/>
                  </a:lnTo>
                  <a:lnTo>
                    <a:pt x="0" y="274319"/>
                  </a:lnTo>
                  <a:lnTo>
                    <a:pt x="158496" y="274319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5522975" y="3866388"/>
              <a:ext cx="158750" cy="381000"/>
            </a:xfrm>
            <a:custGeom>
              <a:avLst/>
              <a:gdLst/>
              <a:ahLst/>
              <a:cxnLst/>
              <a:rect l="l" t="t" r="r" b="b"/>
              <a:pathLst>
                <a:path w="158750" h="381000">
                  <a:moveTo>
                    <a:pt x="158496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158496" y="38100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5522975" y="3674363"/>
              <a:ext cx="158750" cy="192405"/>
            </a:xfrm>
            <a:custGeom>
              <a:avLst/>
              <a:gdLst/>
              <a:ahLst/>
              <a:cxnLst/>
              <a:rect l="l" t="t" r="r" b="b"/>
              <a:pathLst>
                <a:path w="158750" h="192404">
                  <a:moveTo>
                    <a:pt x="158496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58496" y="19202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5522975" y="3529583"/>
              <a:ext cx="158750" cy="144780"/>
            </a:xfrm>
            <a:custGeom>
              <a:avLst/>
              <a:gdLst/>
              <a:ahLst/>
              <a:cxnLst/>
              <a:rect l="l" t="t" r="r" b="b"/>
              <a:pathLst>
                <a:path w="158750" h="144779">
                  <a:moveTo>
                    <a:pt x="158496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58496" y="144779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5807963" y="4168139"/>
              <a:ext cx="158750" cy="353695"/>
            </a:xfrm>
            <a:custGeom>
              <a:avLst/>
              <a:gdLst/>
              <a:ahLst/>
              <a:cxnLst/>
              <a:rect l="l" t="t" r="r" b="b"/>
              <a:pathLst>
                <a:path w="158750" h="353695">
                  <a:moveTo>
                    <a:pt x="158496" y="0"/>
                  </a:moveTo>
                  <a:lnTo>
                    <a:pt x="0" y="0"/>
                  </a:lnTo>
                  <a:lnTo>
                    <a:pt x="0" y="353568"/>
                  </a:lnTo>
                  <a:lnTo>
                    <a:pt x="158496" y="353568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5807963" y="3781044"/>
              <a:ext cx="158750" cy="387350"/>
            </a:xfrm>
            <a:custGeom>
              <a:avLst/>
              <a:gdLst/>
              <a:ahLst/>
              <a:cxnLst/>
              <a:rect l="l" t="t" r="r" b="b"/>
              <a:pathLst>
                <a:path w="158750" h="387350">
                  <a:moveTo>
                    <a:pt x="158496" y="0"/>
                  </a:moveTo>
                  <a:lnTo>
                    <a:pt x="0" y="0"/>
                  </a:lnTo>
                  <a:lnTo>
                    <a:pt x="0" y="387095"/>
                  </a:lnTo>
                  <a:lnTo>
                    <a:pt x="158496" y="387095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5807963" y="3517391"/>
              <a:ext cx="158750" cy="264160"/>
            </a:xfrm>
            <a:custGeom>
              <a:avLst/>
              <a:gdLst/>
              <a:ahLst/>
              <a:cxnLst/>
              <a:rect l="l" t="t" r="r" b="b"/>
              <a:pathLst>
                <a:path w="158750" h="264160">
                  <a:moveTo>
                    <a:pt x="158496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158496" y="26365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5807963" y="3345180"/>
              <a:ext cx="158750" cy="172720"/>
            </a:xfrm>
            <a:custGeom>
              <a:avLst/>
              <a:gdLst/>
              <a:ahLst/>
              <a:cxnLst/>
              <a:rect l="l" t="t" r="r" b="b"/>
              <a:pathLst>
                <a:path w="158750" h="172720">
                  <a:moveTo>
                    <a:pt x="158496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58496" y="17221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6092951" y="4020311"/>
              <a:ext cx="157480" cy="501650"/>
            </a:xfrm>
            <a:custGeom>
              <a:avLst/>
              <a:gdLst/>
              <a:ahLst/>
              <a:cxnLst/>
              <a:rect l="l" t="t" r="r" b="b"/>
              <a:pathLst>
                <a:path w="157479" h="501650">
                  <a:moveTo>
                    <a:pt x="156972" y="0"/>
                  </a:moveTo>
                  <a:lnTo>
                    <a:pt x="0" y="0"/>
                  </a:lnTo>
                  <a:lnTo>
                    <a:pt x="0" y="501395"/>
                  </a:lnTo>
                  <a:lnTo>
                    <a:pt x="156972" y="501395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6092951" y="3448811"/>
              <a:ext cx="157480" cy="571500"/>
            </a:xfrm>
            <a:custGeom>
              <a:avLst/>
              <a:gdLst/>
              <a:ahLst/>
              <a:cxnLst/>
              <a:rect l="l" t="t" r="r" b="b"/>
              <a:pathLst>
                <a:path w="157479" h="571500">
                  <a:moveTo>
                    <a:pt x="156972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156972" y="571500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3" name="object 83"/>
            <p:cNvSpPr/>
            <p:nvPr/>
          </p:nvSpPr>
          <p:spPr>
            <a:xfrm>
              <a:off x="6092951" y="3086100"/>
              <a:ext cx="157480" cy="363220"/>
            </a:xfrm>
            <a:custGeom>
              <a:avLst/>
              <a:gdLst/>
              <a:ahLst/>
              <a:cxnLst/>
              <a:rect l="l" t="t" r="r" b="b"/>
              <a:pathLst>
                <a:path w="157479" h="363220">
                  <a:moveTo>
                    <a:pt x="156972" y="0"/>
                  </a:moveTo>
                  <a:lnTo>
                    <a:pt x="0" y="0"/>
                  </a:lnTo>
                  <a:lnTo>
                    <a:pt x="0" y="362712"/>
                  </a:lnTo>
                  <a:lnTo>
                    <a:pt x="156972" y="362712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6092951" y="2894075"/>
              <a:ext cx="157480" cy="192405"/>
            </a:xfrm>
            <a:custGeom>
              <a:avLst/>
              <a:gdLst/>
              <a:ahLst/>
              <a:cxnLst/>
              <a:rect l="l" t="t" r="r" b="b"/>
              <a:pathLst>
                <a:path w="157479" h="192405">
                  <a:moveTo>
                    <a:pt x="156972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56972" y="192024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6376416" y="3986783"/>
              <a:ext cx="158750" cy="535305"/>
            </a:xfrm>
            <a:custGeom>
              <a:avLst/>
              <a:gdLst/>
              <a:ahLst/>
              <a:cxnLst/>
              <a:rect l="l" t="t" r="r" b="b"/>
              <a:pathLst>
                <a:path w="158750" h="535304">
                  <a:moveTo>
                    <a:pt x="158495" y="0"/>
                  </a:moveTo>
                  <a:lnTo>
                    <a:pt x="0" y="0"/>
                  </a:lnTo>
                  <a:lnTo>
                    <a:pt x="0" y="534924"/>
                  </a:lnTo>
                  <a:lnTo>
                    <a:pt x="158495" y="53492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6376416" y="3360419"/>
              <a:ext cx="158750" cy="626745"/>
            </a:xfrm>
            <a:custGeom>
              <a:avLst/>
              <a:gdLst/>
              <a:ahLst/>
              <a:cxnLst/>
              <a:rect l="l" t="t" r="r" b="b"/>
              <a:pathLst>
                <a:path w="158750" h="626745">
                  <a:moveTo>
                    <a:pt x="158495" y="0"/>
                  </a:moveTo>
                  <a:lnTo>
                    <a:pt x="0" y="0"/>
                  </a:lnTo>
                  <a:lnTo>
                    <a:pt x="0" y="626364"/>
                  </a:lnTo>
                  <a:lnTo>
                    <a:pt x="158495" y="62636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6376416" y="2968751"/>
              <a:ext cx="158750" cy="391795"/>
            </a:xfrm>
            <a:custGeom>
              <a:avLst/>
              <a:gdLst/>
              <a:ahLst/>
              <a:cxnLst/>
              <a:rect l="l" t="t" r="r" b="b"/>
              <a:pathLst>
                <a:path w="158750" h="391795">
                  <a:moveTo>
                    <a:pt x="158495" y="0"/>
                  </a:moveTo>
                  <a:lnTo>
                    <a:pt x="0" y="0"/>
                  </a:lnTo>
                  <a:lnTo>
                    <a:pt x="0" y="391668"/>
                  </a:lnTo>
                  <a:lnTo>
                    <a:pt x="158495" y="391668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6376416" y="2758440"/>
              <a:ext cx="158750" cy="210820"/>
            </a:xfrm>
            <a:custGeom>
              <a:avLst/>
              <a:gdLst/>
              <a:ahLst/>
              <a:cxnLst/>
              <a:rect l="l" t="t" r="r" b="b"/>
              <a:pathLst>
                <a:path w="158750" h="210819">
                  <a:moveTo>
                    <a:pt x="158495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158495" y="210312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6661404" y="3884675"/>
              <a:ext cx="158750" cy="637540"/>
            </a:xfrm>
            <a:custGeom>
              <a:avLst/>
              <a:gdLst/>
              <a:ahLst/>
              <a:cxnLst/>
              <a:rect l="l" t="t" r="r" b="b"/>
              <a:pathLst>
                <a:path w="158750" h="637539">
                  <a:moveTo>
                    <a:pt x="158496" y="0"/>
                  </a:moveTo>
                  <a:lnTo>
                    <a:pt x="0" y="0"/>
                  </a:lnTo>
                  <a:lnTo>
                    <a:pt x="0" y="637032"/>
                  </a:lnTo>
                  <a:lnTo>
                    <a:pt x="158496" y="63703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0" name="object 90"/>
            <p:cNvSpPr/>
            <p:nvPr/>
          </p:nvSpPr>
          <p:spPr>
            <a:xfrm>
              <a:off x="6661404" y="3409188"/>
              <a:ext cx="158750" cy="475615"/>
            </a:xfrm>
            <a:custGeom>
              <a:avLst/>
              <a:gdLst/>
              <a:ahLst/>
              <a:cxnLst/>
              <a:rect l="l" t="t" r="r" b="b"/>
              <a:pathLst>
                <a:path w="158750" h="475614">
                  <a:moveTo>
                    <a:pt x="158496" y="0"/>
                  </a:moveTo>
                  <a:lnTo>
                    <a:pt x="0" y="0"/>
                  </a:lnTo>
                  <a:lnTo>
                    <a:pt x="0" y="475488"/>
                  </a:lnTo>
                  <a:lnTo>
                    <a:pt x="158496" y="475488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6661404" y="3151631"/>
              <a:ext cx="158750" cy="257810"/>
            </a:xfrm>
            <a:custGeom>
              <a:avLst/>
              <a:gdLst/>
              <a:ahLst/>
              <a:cxnLst/>
              <a:rect l="l" t="t" r="r" b="b"/>
              <a:pathLst>
                <a:path w="158750" h="257810">
                  <a:moveTo>
                    <a:pt x="158496" y="0"/>
                  </a:moveTo>
                  <a:lnTo>
                    <a:pt x="0" y="0"/>
                  </a:lnTo>
                  <a:lnTo>
                    <a:pt x="0" y="257555"/>
                  </a:lnTo>
                  <a:lnTo>
                    <a:pt x="158496" y="257555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6661404" y="2927604"/>
              <a:ext cx="158750" cy="224154"/>
            </a:xfrm>
            <a:custGeom>
              <a:avLst/>
              <a:gdLst/>
              <a:ahLst/>
              <a:cxnLst/>
              <a:rect l="l" t="t" r="r" b="b"/>
              <a:pathLst>
                <a:path w="158750" h="224155">
                  <a:moveTo>
                    <a:pt x="158496" y="0"/>
                  </a:moveTo>
                  <a:lnTo>
                    <a:pt x="0" y="0"/>
                  </a:lnTo>
                  <a:lnTo>
                    <a:pt x="0" y="224027"/>
                  </a:lnTo>
                  <a:lnTo>
                    <a:pt x="158496" y="224027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3" name="object 93"/>
            <p:cNvSpPr/>
            <p:nvPr/>
          </p:nvSpPr>
          <p:spPr>
            <a:xfrm>
              <a:off x="6946392" y="3938016"/>
              <a:ext cx="158750" cy="584200"/>
            </a:xfrm>
            <a:custGeom>
              <a:avLst/>
              <a:gdLst/>
              <a:ahLst/>
              <a:cxnLst/>
              <a:rect l="l" t="t" r="r" b="b"/>
              <a:pathLst>
                <a:path w="158750" h="584200">
                  <a:moveTo>
                    <a:pt x="158496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158496" y="58369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4" name="object 94"/>
            <p:cNvSpPr/>
            <p:nvPr/>
          </p:nvSpPr>
          <p:spPr>
            <a:xfrm>
              <a:off x="6946392" y="3265931"/>
              <a:ext cx="158750" cy="672465"/>
            </a:xfrm>
            <a:custGeom>
              <a:avLst/>
              <a:gdLst/>
              <a:ahLst/>
              <a:cxnLst/>
              <a:rect l="l" t="t" r="r" b="b"/>
              <a:pathLst>
                <a:path w="158750" h="672464">
                  <a:moveTo>
                    <a:pt x="158496" y="0"/>
                  </a:moveTo>
                  <a:lnTo>
                    <a:pt x="0" y="0"/>
                  </a:lnTo>
                  <a:lnTo>
                    <a:pt x="0" y="672083"/>
                  </a:lnTo>
                  <a:lnTo>
                    <a:pt x="158496" y="672083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5" name="object 95"/>
            <p:cNvSpPr/>
            <p:nvPr/>
          </p:nvSpPr>
          <p:spPr>
            <a:xfrm>
              <a:off x="6946392" y="3092195"/>
              <a:ext cx="158750" cy="173990"/>
            </a:xfrm>
            <a:custGeom>
              <a:avLst/>
              <a:gdLst/>
              <a:ahLst/>
              <a:cxnLst/>
              <a:rect l="l" t="t" r="r" b="b"/>
              <a:pathLst>
                <a:path w="158750" h="173989">
                  <a:moveTo>
                    <a:pt x="158496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158496" y="173736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6" name="object 96"/>
            <p:cNvSpPr/>
            <p:nvPr/>
          </p:nvSpPr>
          <p:spPr>
            <a:xfrm>
              <a:off x="6946392" y="2869691"/>
              <a:ext cx="158750" cy="222885"/>
            </a:xfrm>
            <a:custGeom>
              <a:avLst/>
              <a:gdLst/>
              <a:ahLst/>
              <a:cxnLst/>
              <a:rect l="l" t="t" r="r" b="b"/>
              <a:pathLst>
                <a:path w="158750" h="222885">
                  <a:moveTo>
                    <a:pt x="158496" y="0"/>
                  </a:moveTo>
                  <a:lnTo>
                    <a:pt x="0" y="0"/>
                  </a:lnTo>
                  <a:lnTo>
                    <a:pt x="0" y="222503"/>
                  </a:lnTo>
                  <a:lnTo>
                    <a:pt x="158496" y="222503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7" name="object 97"/>
            <p:cNvSpPr/>
            <p:nvPr/>
          </p:nvSpPr>
          <p:spPr>
            <a:xfrm>
              <a:off x="7231379" y="4255007"/>
              <a:ext cx="157480" cy="266700"/>
            </a:xfrm>
            <a:custGeom>
              <a:avLst/>
              <a:gdLst/>
              <a:ahLst/>
              <a:cxnLst/>
              <a:rect l="l" t="t" r="r" b="b"/>
              <a:pathLst>
                <a:path w="157479" h="266700">
                  <a:moveTo>
                    <a:pt x="156972" y="0"/>
                  </a:moveTo>
                  <a:lnTo>
                    <a:pt x="0" y="0"/>
                  </a:lnTo>
                  <a:lnTo>
                    <a:pt x="0" y="266700"/>
                  </a:lnTo>
                  <a:lnTo>
                    <a:pt x="156972" y="266700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8" name="object 98"/>
            <p:cNvSpPr/>
            <p:nvPr/>
          </p:nvSpPr>
          <p:spPr>
            <a:xfrm>
              <a:off x="7231379" y="3697224"/>
              <a:ext cx="157480" cy="558165"/>
            </a:xfrm>
            <a:custGeom>
              <a:avLst/>
              <a:gdLst/>
              <a:ahLst/>
              <a:cxnLst/>
              <a:rect l="l" t="t" r="r" b="b"/>
              <a:pathLst>
                <a:path w="157479" h="558164">
                  <a:moveTo>
                    <a:pt x="156972" y="0"/>
                  </a:moveTo>
                  <a:lnTo>
                    <a:pt x="0" y="0"/>
                  </a:lnTo>
                  <a:lnTo>
                    <a:pt x="0" y="557783"/>
                  </a:lnTo>
                  <a:lnTo>
                    <a:pt x="156972" y="557783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9" name="object 99"/>
            <p:cNvSpPr/>
            <p:nvPr/>
          </p:nvSpPr>
          <p:spPr>
            <a:xfrm>
              <a:off x="7231379" y="3674363"/>
              <a:ext cx="157480" cy="22860"/>
            </a:xfrm>
            <a:custGeom>
              <a:avLst/>
              <a:gdLst/>
              <a:ahLst/>
              <a:cxnLst/>
              <a:rect l="l" t="t" r="r" b="b"/>
              <a:pathLst>
                <a:path w="157479" h="22860">
                  <a:moveTo>
                    <a:pt x="156972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156972" y="22860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0" name="object 100"/>
            <p:cNvSpPr/>
            <p:nvPr/>
          </p:nvSpPr>
          <p:spPr>
            <a:xfrm>
              <a:off x="7231379" y="3457955"/>
              <a:ext cx="157480" cy="216535"/>
            </a:xfrm>
            <a:custGeom>
              <a:avLst/>
              <a:gdLst/>
              <a:ahLst/>
              <a:cxnLst/>
              <a:rect l="l" t="t" r="r" b="b"/>
              <a:pathLst>
                <a:path w="157479" h="216535">
                  <a:moveTo>
                    <a:pt x="156972" y="0"/>
                  </a:moveTo>
                  <a:lnTo>
                    <a:pt x="0" y="0"/>
                  </a:lnTo>
                  <a:lnTo>
                    <a:pt x="0" y="216408"/>
                  </a:lnTo>
                  <a:lnTo>
                    <a:pt x="156972" y="216408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1" name="object 101"/>
            <p:cNvSpPr/>
            <p:nvPr/>
          </p:nvSpPr>
          <p:spPr>
            <a:xfrm>
              <a:off x="7514843" y="4322064"/>
              <a:ext cx="158750" cy="200025"/>
            </a:xfrm>
            <a:custGeom>
              <a:avLst/>
              <a:gdLst/>
              <a:ahLst/>
              <a:cxnLst/>
              <a:rect l="l" t="t" r="r" b="b"/>
              <a:pathLst>
                <a:path w="158750" h="200025">
                  <a:moveTo>
                    <a:pt x="158496" y="0"/>
                  </a:moveTo>
                  <a:lnTo>
                    <a:pt x="0" y="0"/>
                  </a:lnTo>
                  <a:lnTo>
                    <a:pt x="0" y="199644"/>
                  </a:lnTo>
                  <a:lnTo>
                    <a:pt x="158496" y="19964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2" name="object 102"/>
            <p:cNvSpPr/>
            <p:nvPr/>
          </p:nvSpPr>
          <p:spPr>
            <a:xfrm>
              <a:off x="7514843" y="3509772"/>
              <a:ext cx="158750" cy="812800"/>
            </a:xfrm>
            <a:custGeom>
              <a:avLst/>
              <a:gdLst/>
              <a:ahLst/>
              <a:cxnLst/>
              <a:rect l="l" t="t" r="r" b="b"/>
              <a:pathLst>
                <a:path w="158750" h="812800">
                  <a:moveTo>
                    <a:pt x="158496" y="0"/>
                  </a:moveTo>
                  <a:lnTo>
                    <a:pt x="0" y="0"/>
                  </a:lnTo>
                  <a:lnTo>
                    <a:pt x="0" y="812291"/>
                  </a:lnTo>
                  <a:lnTo>
                    <a:pt x="158496" y="81229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3" name="object 103"/>
            <p:cNvSpPr/>
            <p:nvPr/>
          </p:nvSpPr>
          <p:spPr>
            <a:xfrm>
              <a:off x="7514843" y="3287268"/>
              <a:ext cx="158750" cy="222885"/>
            </a:xfrm>
            <a:custGeom>
              <a:avLst/>
              <a:gdLst/>
              <a:ahLst/>
              <a:cxnLst/>
              <a:rect l="l" t="t" r="r" b="b"/>
              <a:pathLst>
                <a:path w="158750" h="222885">
                  <a:moveTo>
                    <a:pt x="158496" y="0"/>
                  </a:moveTo>
                  <a:lnTo>
                    <a:pt x="0" y="0"/>
                  </a:lnTo>
                  <a:lnTo>
                    <a:pt x="0" y="222503"/>
                  </a:lnTo>
                  <a:lnTo>
                    <a:pt x="158496" y="222503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4" name="object 104"/>
            <p:cNvSpPr/>
            <p:nvPr/>
          </p:nvSpPr>
          <p:spPr>
            <a:xfrm>
              <a:off x="7514843" y="4521707"/>
              <a:ext cx="158750" cy="149860"/>
            </a:xfrm>
            <a:custGeom>
              <a:avLst/>
              <a:gdLst/>
              <a:ahLst/>
              <a:cxnLst/>
              <a:rect l="l" t="t" r="r" b="b"/>
              <a:pathLst>
                <a:path w="158750" h="149860">
                  <a:moveTo>
                    <a:pt x="158496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58496" y="14935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5" name="object 105"/>
            <p:cNvSpPr/>
            <p:nvPr/>
          </p:nvSpPr>
          <p:spPr>
            <a:xfrm>
              <a:off x="7799831" y="4379976"/>
              <a:ext cx="158750" cy="142240"/>
            </a:xfrm>
            <a:custGeom>
              <a:avLst/>
              <a:gdLst/>
              <a:ahLst/>
              <a:cxnLst/>
              <a:rect l="l" t="t" r="r" b="b"/>
              <a:pathLst>
                <a:path w="158750" h="142239">
                  <a:moveTo>
                    <a:pt x="158496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158496" y="14173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6" name="object 106"/>
            <p:cNvSpPr/>
            <p:nvPr/>
          </p:nvSpPr>
          <p:spPr>
            <a:xfrm>
              <a:off x="7799831" y="3464052"/>
              <a:ext cx="158750" cy="916305"/>
            </a:xfrm>
            <a:custGeom>
              <a:avLst/>
              <a:gdLst/>
              <a:ahLst/>
              <a:cxnLst/>
              <a:rect l="l" t="t" r="r" b="b"/>
              <a:pathLst>
                <a:path w="158750" h="916304">
                  <a:moveTo>
                    <a:pt x="158496" y="0"/>
                  </a:moveTo>
                  <a:lnTo>
                    <a:pt x="0" y="0"/>
                  </a:lnTo>
                  <a:lnTo>
                    <a:pt x="0" y="915924"/>
                  </a:lnTo>
                  <a:lnTo>
                    <a:pt x="158496" y="91592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7" name="object 107"/>
            <p:cNvSpPr/>
            <p:nvPr/>
          </p:nvSpPr>
          <p:spPr>
            <a:xfrm>
              <a:off x="7799831" y="3261359"/>
              <a:ext cx="158750" cy="203200"/>
            </a:xfrm>
            <a:custGeom>
              <a:avLst/>
              <a:gdLst/>
              <a:ahLst/>
              <a:cxnLst/>
              <a:rect l="l" t="t" r="r" b="b"/>
              <a:pathLst>
                <a:path w="158750" h="203200">
                  <a:moveTo>
                    <a:pt x="158496" y="0"/>
                  </a:moveTo>
                  <a:lnTo>
                    <a:pt x="0" y="0"/>
                  </a:lnTo>
                  <a:lnTo>
                    <a:pt x="0" y="202691"/>
                  </a:lnTo>
                  <a:lnTo>
                    <a:pt x="158496" y="20269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8" name="object 108"/>
            <p:cNvSpPr/>
            <p:nvPr/>
          </p:nvSpPr>
          <p:spPr>
            <a:xfrm>
              <a:off x="7799831" y="4521707"/>
              <a:ext cx="158750" cy="178435"/>
            </a:xfrm>
            <a:custGeom>
              <a:avLst/>
              <a:gdLst/>
              <a:ahLst/>
              <a:cxnLst/>
              <a:rect l="l" t="t" r="r" b="b"/>
              <a:pathLst>
                <a:path w="158750" h="178435">
                  <a:moveTo>
                    <a:pt x="158496" y="0"/>
                  </a:moveTo>
                  <a:lnTo>
                    <a:pt x="0" y="0"/>
                  </a:lnTo>
                  <a:lnTo>
                    <a:pt x="0" y="178307"/>
                  </a:lnTo>
                  <a:lnTo>
                    <a:pt x="158496" y="178307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9" name="object 109"/>
            <p:cNvSpPr/>
            <p:nvPr/>
          </p:nvSpPr>
          <p:spPr>
            <a:xfrm>
              <a:off x="8084819" y="4386072"/>
              <a:ext cx="158750" cy="135890"/>
            </a:xfrm>
            <a:custGeom>
              <a:avLst/>
              <a:gdLst/>
              <a:ahLst/>
              <a:cxnLst/>
              <a:rect l="l" t="t" r="r" b="b"/>
              <a:pathLst>
                <a:path w="158750" h="135889">
                  <a:moveTo>
                    <a:pt x="158496" y="0"/>
                  </a:moveTo>
                  <a:lnTo>
                    <a:pt x="0" y="0"/>
                  </a:lnTo>
                  <a:lnTo>
                    <a:pt x="0" y="135635"/>
                  </a:lnTo>
                  <a:lnTo>
                    <a:pt x="158496" y="135635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0" name="object 110"/>
            <p:cNvSpPr/>
            <p:nvPr/>
          </p:nvSpPr>
          <p:spPr>
            <a:xfrm>
              <a:off x="8084819" y="3424427"/>
              <a:ext cx="158750" cy="962025"/>
            </a:xfrm>
            <a:custGeom>
              <a:avLst/>
              <a:gdLst/>
              <a:ahLst/>
              <a:cxnLst/>
              <a:rect l="l" t="t" r="r" b="b"/>
              <a:pathLst>
                <a:path w="158750" h="962025">
                  <a:moveTo>
                    <a:pt x="158496" y="0"/>
                  </a:moveTo>
                  <a:lnTo>
                    <a:pt x="0" y="0"/>
                  </a:lnTo>
                  <a:lnTo>
                    <a:pt x="0" y="961644"/>
                  </a:lnTo>
                  <a:lnTo>
                    <a:pt x="158496" y="96164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1" name="object 111"/>
            <p:cNvSpPr/>
            <p:nvPr/>
          </p:nvSpPr>
          <p:spPr>
            <a:xfrm>
              <a:off x="8084819" y="3224783"/>
              <a:ext cx="158750" cy="200025"/>
            </a:xfrm>
            <a:custGeom>
              <a:avLst/>
              <a:gdLst/>
              <a:ahLst/>
              <a:cxnLst/>
              <a:rect l="l" t="t" r="r" b="b"/>
              <a:pathLst>
                <a:path w="158750" h="200025">
                  <a:moveTo>
                    <a:pt x="158496" y="0"/>
                  </a:moveTo>
                  <a:lnTo>
                    <a:pt x="0" y="0"/>
                  </a:lnTo>
                  <a:lnTo>
                    <a:pt x="0" y="199644"/>
                  </a:lnTo>
                  <a:lnTo>
                    <a:pt x="158496" y="19964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2" name="object 112"/>
            <p:cNvSpPr/>
            <p:nvPr/>
          </p:nvSpPr>
          <p:spPr>
            <a:xfrm>
              <a:off x="8084819" y="4521707"/>
              <a:ext cx="158750" cy="105410"/>
            </a:xfrm>
            <a:custGeom>
              <a:avLst/>
              <a:gdLst/>
              <a:ahLst/>
              <a:cxnLst/>
              <a:rect l="l" t="t" r="r" b="b"/>
              <a:pathLst>
                <a:path w="158750" h="105410">
                  <a:moveTo>
                    <a:pt x="158496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158496" y="105156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3" name="object 113"/>
            <p:cNvSpPr/>
            <p:nvPr/>
          </p:nvSpPr>
          <p:spPr>
            <a:xfrm>
              <a:off x="576072" y="2514600"/>
              <a:ext cx="7729855" cy="3154680"/>
            </a:xfrm>
            <a:custGeom>
              <a:avLst/>
              <a:gdLst/>
              <a:ahLst/>
              <a:cxnLst/>
              <a:rect l="l" t="t" r="r" b="b"/>
              <a:pathLst>
                <a:path w="7729855" h="3154679">
                  <a:moveTo>
                    <a:pt x="45720" y="3154680"/>
                  </a:moveTo>
                  <a:lnTo>
                    <a:pt x="45720" y="0"/>
                  </a:lnTo>
                </a:path>
                <a:path w="7729855" h="3154679">
                  <a:moveTo>
                    <a:pt x="0" y="3154680"/>
                  </a:moveTo>
                  <a:lnTo>
                    <a:pt x="45720" y="3154680"/>
                  </a:lnTo>
                </a:path>
                <a:path w="7729855" h="3154679">
                  <a:moveTo>
                    <a:pt x="0" y="2868168"/>
                  </a:moveTo>
                  <a:lnTo>
                    <a:pt x="45720" y="2868168"/>
                  </a:lnTo>
                </a:path>
                <a:path w="7729855" h="3154679">
                  <a:moveTo>
                    <a:pt x="0" y="2580132"/>
                  </a:moveTo>
                  <a:lnTo>
                    <a:pt x="45720" y="2580132"/>
                  </a:lnTo>
                </a:path>
                <a:path w="7729855" h="3154679">
                  <a:moveTo>
                    <a:pt x="0" y="2293620"/>
                  </a:moveTo>
                  <a:lnTo>
                    <a:pt x="45720" y="2293620"/>
                  </a:lnTo>
                </a:path>
                <a:path w="7729855" h="3154679">
                  <a:moveTo>
                    <a:pt x="0" y="2007108"/>
                  </a:moveTo>
                  <a:lnTo>
                    <a:pt x="45720" y="2007108"/>
                  </a:lnTo>
                </a:path>
                <a:path w="7729855" h="3154679">
                  <a:moveTo>
                    <a:pt x="0" y="1720595"/>
                  </a:moveTo>
                  <a:lnTo>
                    <a:pt x="45720" y="1720595"/>
                  </a:lnTo>
                </a:path>
                <a:path w="7729855" h="3154679">
                  <a:moveTo>
                    <a:pt x="0" y="1434083"/>
                  </a:moveTo>
                  <a:lnTo>
                    <a:pt x="45720" y="1434083"/>
                  </a:lnTo>
                </a:path>
                <a:path w="7729855" h="3154679">
                  <a:moveTo>
                    <a:pt x="0" y="1147572"/>
                  </a:moveTo>
                  <a:lnTo>
                    <a:pt x="45720" y="1147572"/>
                  </a:lnTo>
                </a:path>
                <a:path w="7729855" h="3154679">
                  <a:moveTo>
                    <a:pt x="0" y="859536"/>
                  </a:moveTo>
                  <a:lnTo>
                    <a:pt x="45720" y="859536"/>
                  </a:lnTo>
                </a:path>
                <a:path w="7729855" h="3154679">
                  <a:moveTo>
                    <a:pt x="0" y="573024"/>
                  </a:moveTo>
                  <a:lnTo>
                    <a:pt x="45720" y="573024"/>
                  </a:lnTo>
                </a:path>
                <a:path w="7729855" h="3154679">
                  <a:moveTo>
                    <a:pt x="0" y="286512"/>
                  </a:moveTo>
                  <a:lnTo>
                    <a:pt x="45720" y="286512"/>
                  </a:lnTo>
                </a:path>
                <a:path w="7729855" h="3154679">
                  <a:moveTo>
                    <a:pt x="0" y="0"/>
                  </a:moveTo>
                  <a:lnTo>
                    <a:pt x="45720" y="0"/>
                  </a:lnTo>
                </a:path>
                <a:path w="7729855" h="3154679">
                  <a:moveTo>
                    <a:pt x="45720" y="2007108"/>
                  </a:moveTo>
                  <a:lnTo>
                    <a:pt x="7729728" y="20071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4" name="object 114"/>
            <p:cNvSpPr/>
            <p:nvPr/>
          </p:nvSpPr>
          <p:spPr>
            <a:xfrm>
              <a:off x="764286" y="4409694"/>
              <a:ext cx="7399020" cy="1170940"/>
            </a:xfrm>
            <a:custGeom>
              <a:avLst/>
              <a:gdLst/>
              <a:ahLst/>
              <a:cxnLst/>
              <a:rect l="l" t="t" r="r" b="b"/>
              <a:pathLst>
                <a:path w="7399020" h="1170939">
                  <a:moveTo>
                    <a:pt x="0" y="0"/>
                  </a:moveTo>
                  <a:lnTo>
                    <a:pt x="284988" y="24383"/>
                  </a:lnTo>
                  <a:lnTo>
                    <a:pt x="569976" y="161543"/>
                  </a:lnTo>
                  <a:lnTo>
                    <a:pt x="853439" y="286511"/>
                  </a:lnTo>
                  <a:lnTo>
                    <a:pt x="1138427" y="420623"/>
                  </a:lnTo>
                  <a:lnTo>
                    <a:pt x="1423415" y="495299"/>
                  </a:lnTo>
                  <a:lnTo>
                    <a:pt x="1708403" y="595883"/>
                  </a:lnTo>
                  <a:lnTo>
                    <a:pt x="1991868" y="798575"/>
                  </a:lnTo>
                  <a:lnTo>
                    <a:pt x="2276856" y="943355"/>
                  </a:lnTo>
                  <a:lnTo>
                    <a:pt x="2561843" y="1019555"/>
                  </a:lnTo>
                  <a:lnTo>
                    <a:pt x="2845308" y="1117091"/>
                  </a:lnTo>
                  <a:lnTo>
                    <a:pt x="3130296" y="1130807"/>
                  </a:lnTo>
                  <a:lnTo>
                    <a:pt x="3415284" y="1132331"/>
                  </a:lnTo>
                  <a:lnTo>
                    <a:pt x="3700272" y="1170431"/>
                  </a:lnTo>
                  <a:lnTo>
                    <a:pt x="3983736" y="1115567"/>
                  </a:lnTo>
                  <a:lnTo>
                    <a:pt x="4268724" y="1013459"/>
                  </a:lnTo>
                  <a:lnTo>
                    <a:pt x="4553712" y="996695"/>
                  </a:lnTo>
                  <a:lnTo>
                    <a:pt x="4838700" y="944879"/>
                  </a:lnTo>
                  <a:lnTo>
                    <a:pt x="5122164" y="900683"/>
                  </a:lnTo>
                  <a:lnTo>
                    <a:pt x="5407152" y="752855"/>
                  </a:lnTo>
                  <a:lnTo>
                    <a:pt x="5692140" y="624839"/>
                  </a:lnTo>
                  <a:lnTo>
                    <a:pt x="5975604" y="531875"/>
                  </a:lnTo>
                  <a:lnTo>
                    <a:pt x="6260592" y="505967"/>
                  </a:lnTo>
                  <a:lnTo>
                    <a:pt x="6545580" y="504443"/>
                  </a:lnTo>
                  <a:lnTo>
                    <a:pt x="6830568" y="656843"/>
                  </a:lnTo>
                  <a:lnTo>
                    <a:pt x="7114032" y="742187"/>
                  </a:lnTo>
                  <a:lnTo>
                    <a:pt x="7399020" y="80619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5" name="object 115"/>
          <p:cNvSpPr txBox="1"/>
          <p:nvPr/>
        </p:nvSpPr>
        <p:spPr>
          <a:xfrm>
            <a:off x="258267" y="2295144"/>
            <a:ext cx="247015" cy="346773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62865">
              <a:spcBef>
                <a:spcPts val="9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670162" y="5709310"/>
            <a:ext cx="7596505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976996" y="4961890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prstClr val="black"/>
                </a:solidFill>
                <a:latin typeface="Arial"/>
                <a:cs typeface="Arial"/>
              </a:rPr>
              <a:t>-24</a:t>
            </a:r>
            <a:r>
              <a:rPr sz="1200" b="1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682751" y="2459735"/>
            <a:ext cx="2304415" cy="626745"/>
            <a:chOff x="682751" y="2459735"/>
            <a:chExt cx="2304415" cy="626745"/>
          </a:xfrm>
        </p:grpSpPr>
        <p:sp>
          <p:nvSpPr>
            <p:cNvPr id="119" name="object 119"/>
            <p:cNvSpPr/>
            <p:nvPr/>
          </p:nvSpPr>
          <p:spPr>
            <a:xfrm>
              <a:off x="682751" y="2926079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0" name="object 120"/>
            <p:cNvSpPr/>
            <p:nvPr/>
          </p:nvSpPr>
          <p:spPr>
            <a:xfrm>
              <a:off x="701801" y="253974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1" name="object 121"/>
            <p:cNvSpPr/>
            <p:nvPr/>
          </p:nvSpPr>
          <p:spPr>
            <a:xfrm>
              <a:off x="682751" y="2692907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2" name="object 122"/>
            <p:cNvSpPr/>
            <p:nvPr/>
          </p:nvSpPr>
          <p:spPr>
            <a:xfrm>
              <a:off x="2773679" y="2459735"/>
              <a:ext cx="213360" cy="160020"/>
            </a:xfrm>
            <a:custGeom>
              <a:avLst/>
              <a:gdLst/>
              <a:ahLst/>
              <a:cxnLst/>
              <a:rect l="l" t="t" r="r" b="b"/>
              <a:pathLst>
                <a:path w="213360" h="160019">
                  <a:moveTo>
                    <a:pt x="213360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3360" y="160020"/>
                  </a:lnTo>
                  <a:lnTo>
                    <a:pt x="213360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3" name="object 123"/>
            <p:cNvSpPr/>
            <p:nvPr/>
          </p:nvSpPr>
          <p:spPr>
            <a:xfrm>
              <a:off x="2773679" y="2692907"/>
              <a:ext cx="213360" cy="160020"/>
            </a:xfrm>
            <a:custGeom>
              <a:avLst/>
              <a:gdLst/>
              <a:ahLst/>
              <a:cxnLst/>
              <a:rect l="l" t="t" r="r" b="b"/>
              <a:pathLst>
                <a:path w="213360" h="160019">
                  <a:moveTo>
                    <a:pt x="213360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3360" y="160020"/>
                  </a:lnTo>
                  <a:lnTo>
                    <a:pt x="21336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4" name="object 124"/>
          <p:cNvSpPr txBox="1"/>
          <p:nvPr/>
        </p:nvSpPr>
        <p:spPr>
          <a:xfrm>
            <a:off x="935227" y="2904235"/>
            <a:ext cx="1609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Portföy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Yatırımları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935227" y="2387346"/>
            <a:ext cx="1750060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4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Cari İşlemler Dengesi  Doğrudan Yatırımlar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3026155" y="2387346"/>
            <a:ext cx="1506220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4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Diğer Yatırımlar</a:t>
            </a:r>
            <a:r>
              <a:rPr sz="1200"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(net)*  Net Hata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r>
              <a:rPr sz="1200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Noksan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58292" y="6304889"/>
            <a:ext cx="87325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Diğer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yatırımlar,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doğrudan yatırım,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portföy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yatırımları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ya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 rezerv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varlık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dışında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kalan tüm finansal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işlemleri içermektedir.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Efektif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mevduatlar,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krediler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ticari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krediler ana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kalemlerdir.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40346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71" y="838961"/>
            <a:ext cx="89573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Son iki ayda </a:t>
            </a:r>
            <a:r>
              <a:rPr dirty="0"/>
              <a:t>Merkez </a:t>
            </a:r>
            <a:r>
              <a:rPr spc="-5" dirty="0"/>
              <a:t>Bankası </a:t>
            </a:r>
            <a:r>
              <a:rPr dirty="0"/>
              <a:t>rezervleri 6,3 </a:t>
            </a:r>
            <a:r>
              <a:rPr spc="-5" dirty="0"/>
              <a:t>milyar dolar</a:t>
            </a:r>
            <a:r>
              <a:rPr spc="-10" dirty="0"/>
              <a:t> </a:t>
            </a:r>
            <a:r>
              <a:rPr spc="-5" dirty="0"/>
              <a:t>gerilemiştir.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Nisan </a:t>
            </a:r>
            <a:r>
              <a:rPr b="0" dirty="0">
                <a:latin typeface="Tahoma"/>
                <a:cs typeface="Tahoma"/>
              </a:rPr>
              <a:t>ayı </a:t>
            </a:r>
            <a:r>
              <a:rPr b="0" spc="-5" dirty="0">
                <a:latin typeface="Tahoma"/>
                <a:cs typeface="Tahoma"/>
              </a:rPr>
              <a:t>itibarıyla </a:t>
            </a:r>
            <a:r>
              <a:rPr b="0" dirty="0">
                <a:latin typeface="Tahoma"/>
                <a:cs typeface="Tahoma"/>
              </a:rPr>
              <a:t>brüt </a:t>
            </a:r>
            <a:r>
              <a:rPr b="0" spc="-5" dirty="0">
                <a:latin typeface="Tahoma"/>
                <a:cs typeface="Tahoma"/>
              </a:rPr>
              <a:t>rezervler 106,9 milyar dolar, swaplar </a:t>
            </a:r>
            <a:r>
              <a:rPr b="0" dirty="0">
                <a:latin typeface="Tahoma"/>
                <a:cs typeface="Tahoma"/>
              </a:rPr>
              <a:t>dahil net </a:t>
            </a:r>
            <a:r>
              <a:rPr b="0" spc="-5" dirty="0">
                <a:latin typeface="Tahoma"/>
                <a:cs typeface="Tahoma"/>
              </a:rPr>
              <a:t>rezervler ise</a:t>
            </a:r>
            <a:r>
              <a:rPr b="0" spc="22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-47,5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671" y="1387855"/>
            <a:ext cx="2637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milyar dolar</a:t>
            </a:r>
            <a:r>
              <a:rPr spc="1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düzeyindedir.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7086" y="1988947"/>
            <a:ext cx="59899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 Bankası Rezervleri (milyar dolar)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Nisan</a:t>
            </a:r>
            <a:r>
              <a:rPr sz="16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6361" y="2582989"/>
            <a:ext cx="7849234" cy="2769870"/>
            <a:chOff x="606361" y="2582989"/>
            <a:chExt cx="7849234" cy="2769870"/>
          </a:xfrm>
        </p:grpSpPr>
        <p:sp>
          <p:nvSpPr>
            <p:cNvPr id="7" name="object 7"/>
            <p:cNvSpPr/>
            <p:nvPr/>
          </p:nvSpPr>
          <p:spPr>
            <a:xfrm>
              <a:off x="696467" y="3105911"/>
              <a:ext cx="99060" cy="1414780"/>
            </a:xfrm>
            <a:custGeom>
              <a:avLst/>
              <a:gdLst/>
              <a:ahLst/>
              <a:cxnLst/>
              <a:rect l="l" t="t" r="r" b="b"/>
              <a:pathLst>
                <a:path w="99059" h="1414779">
                  <a:moveTo>
                    <a:pt x="99059" y="0"/>
                  </a:moveTo>
                  <a:lnTo>
                    <a:pt x="0" y="0"/>
                  </a:lnTo>
                  <a:lnTo>
                    <a:pt x="0" y="1414271"/>
                  </a:lnTo>
                  <a:lnTo>
                    <a:pt x="99059" y="1414271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5527" y="4008119"/>
              <a:ext cx="99060" cy="512445"/>
            </a:xfrm>
            <a:custGeom>
              <a:avLst/>
              <a:gdLst/>
              <a:ahLst/>
              <a:cxnLst/>
              <a:rect l="l" t="t" r="r" b="b"/>
              <a:pathLst>
                <a:path w="99059" h="512445">
                  <a:moveTo>
                    <a:pt x="99059" y="0"/>
                  </a:moveTo>
                  <a:lnTo>
                    <a:pt x="0" y="0"/>
                  </a:lnTo>
                  <a:lnTo>
                    <a:pt x="0" y="512063"/>
                  </a:lnTo>
                  <a:lnTo>
                    <a:pt x="99059" y="512063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11123" y="2587751"/>
              <a:ext cx="45720" cy="2760345"/>
            </a:xfrm>
            <a:custGeom>
              <a:avLst/>
              <a:gdLst/>
              <a:ahLst/>
              <a:cxnLst/>
              <a:rect l="l" t="t" r="r" b="b"/>
              <a:pathLst>
                <a:path w="45720" h="2760345">
                  <a:moveTo>
                    <a:pt x="45720" y="2759964"/>
                  </a:moveTo>
                  <a:lnTo>
                    <a:pt x="45720" y="0"/>
                  </a:lnTo>
                </a:path>
                <a:path w="45720" h="2760345">
                  <a:moveTo>
                    <a:pt x="0" y="2759964"/>
                  </a:moveTo>
                  <a:lnTo>
                    <a:pt x="45720" y="2759964"/>
                  </a:lnTo>
                </a:path>
                <a:path w="45720" h="2760345">
                  <a:moveTo>
                    <a:pt x="0" y="2484120"/>
                  </a:moveTo>
                  <a:lnTo>
                    <a:pt x="45720" y="2484120"/>
                  </a:lnTo>
                </a:path>
                <a:path w="45720" h="2760345">
                  <a:moveTo>
                    <a:pt x="0" y="2208276"/>
                  </a:moveTo>
                  <a:lnTo>
                    <a:pt x="45720" y="2208276"/>
                  </a:lnTo>
                </a:path>
                <a:path w="45720" h="2760345">
                  <a:moveTo>
                    <a:pt x="0" y="1932432"/>
                  </a:moveTo>
                  <a:lnTo>
                    <a:pt x="45720" y="1932432"/>
                  </a:lnTo>
                </a:path>
                <a:path w="45720" h="2760345">
                  <a:moveTo>
                    <a:pt x="0" y="1656588"/>
                  </a:moveTo>
                  <a:lnTo>
                    <a:pt x="45720" y="1656588"/>
                  </a:lnTo>
                </a:path>
                <a:path w="45720" h="2760345">
                  <a:moveTo>
                    <a:pt x="0" y="1380744"/>
                  </a:moveTo>
                  <a:lnTo>
                    <a:pt x="45720" y="1380744"/>
                  </a:lnTo>
                </a:path>
                <a:path w="45720" h="2760345">
                  <a:moveTo>
                    <a:pt x="0" y="1104900"/>
                  </a:moveTo>
                  <a:lnTo>
                    <a:pt x="45720" y="1104900"/>
                  </a:lnTo>
                </a:path>
                <a:path w="45720" h="2760345">
                  <a:moveTo>
                    <a:pt x="0" y="827532"/>
                  </a:moveTo>
                  <a:lnTo>
                    <a:pt x="45720" y="827532"/>
                  </a:lnTo>
                </a:path>
                <a:path w="45720" h="2760345">
                  <a:moveTo>
                    <a:pt x="0" y="551688"/>
                  </a:moveTo>
                  <a:lnTo>
                    <a:pt x="45720" y="551688"/>
                  </a:lnTo>
                </a:path>
                <a:path w="45720" h="2760345">
                  <a:moveTo>
                    <a:pt x="0" y="275844"/>
                  </a:moveTo>
                  <a:lnTo>
                    <a:pt x="45720" y="275844"/>
                  </a:lnTo>
                </a:path>
                <a:path w="45720" h="2760345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973835" y="3032759"/>
              <a:ext cx="100965" cy="1487805"/>
            </a:xfrm>
            <a:custGeom>
              <a:avLst/>
              <a:gdLst/>
              <a:ahLst/>
              <a:cxnLst/>
              <a:rect l="l" t="t" r="r" b="b"/>
              <a:pathLst>
                <a:path w="100965" h="1487804">
                  <a:moveTo>
                    <a:pt x="100583" y="0"/>
                  </a:moveTo>
                  <a:lnTo>
                    <a:pt x="0" y="0"/>
                  </a:lnTo>
                  <a:lnTo>
                    <a:pt x="0" y="1487423"/>
                  </a:lnTo>
                  <a:lnTo>
                    <a:pt x="100583" y="1487423"/>
                  </a:lnTo>
                  <a:lnTo>
                    <a:pt x="1005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74419" y="3985259"/>
              <a:ext cx="99060" cy="535305"/>
            </a:xfrm>
            <a:custGeom>
              <a:avLst/>
              <a:gdLst/>
              <a:ahLst/>
              <a:cxnLst/>
              <a:rect l="l" t="t" r="r" b="b"/>
              <a:pathLst>
                <a:path w="99059" h="535304">
                  <a:moveTo>
                    <a:pt x="99060" y="0"/>
                  </a:moveTo>
                  <a:lnTo>
                    <a:pt x="0" y="0"/>
                  </a:lnTo>
                  <a:lnTo>
                    <a:pt x="0" y="534923"/>
                  </a:lnTo>
                  <a:lnTo>
                    <a:pt x="99060" y="534923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252727" y="3203447"/>
              <a:ext cx="99060" cy="1316990"/>
            </a:xfrm>
            <a:custGeom>
              <a:avLst/>
              <a:gdLst/>
              <a:ahLst/>
              <a:cxnLst/>
              <a:rect l="l" t="t" r="r" b="b"/>
              <a:pathLst>
                <a:path w="99059" h="1316989">
                  <a:moveTo>
                    <a:pt x="99059" y="0"/>
                  </a:moveTo>
                  <a:lnTo>
                    <a:pt x="0" y="0"/>
                  </a:lnTo>
                  <a:lnTo>
                    <a:pt x="0" y="1316735"/>
                  </a:lnTo>
                  <a:lnTo>
                    <a:pt x="99059" y="1316735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351787" y="4059935"/>
              <a:ext cx="99060" cy="460375"/>
            </a:xfrm>
            <a:custGeom>
              <a:avLst/>
              <a:gdLst/>
              <a:ahLst/>
              <a:cxnLst/>
              <a:rect l="l" t="t" r="r" b="b"/>
              <a:pathLst>
                <a:path w="99059" h="460375">
                  <a:moveTo>
                    <a:pt x="99059" y="0"/>
                  </a:moveTo>
                  <a:lnTo>
                    <a:pt x="0" y="0"/>
                  </a:lnTo>
                  <a:lnTo>
                    <a:pt x="0" y="460247"/>
                  </a:lnTo>
                  <a:lnTo>
                    <a:pt x="99059" y="460247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530095" y="3329939"/>
              <a:ext cx="99060" cy="1190625"/>
            </a:xfrm>
            <a:custGeom>
              <a:avLst/>
              <a:gdLst/>
              <a:ahLst/>
              <a:cxnLst/>
              <a:rect l="l" t="t" r="r" b="b"/>
              <a:pathLst>
                <a:path w="99060" h="1190625">
                  <a:moveTo>
                    <a:pt x="99059" y="0"/>
                  </a:moveTo>
                  <a:lnTo>
                    <a:pt x="0" y="0"/>
                  </a:lnTo>
                  <a:lnTo>
                    <a:pt x="0" y="1190244"/>
                  </a:lnTo>
                  <a:lnTo>
                    <a:pt x="99059" y="1190244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629156" y="4125467"/>
              <a:ext cx="99060" cy="394970"/>
            </a:xfrm>
            <a:custGeom>
              <a:avLst/>
              <a:gdLst/>
              <a:ahLst/>
              <a:cxnLst/>
              <a:rect l="l" t="t" r="r" b="b"/>
              <a:pathLst>
                <a:path w="99060" h="394970">
                  <a:moveTo>
                    <a:pt x="99060" y="0"/>
                  </a:moveTo>
                  <a:lnTo>
                    <a:pt x="0" y="0"/>
                  </a:lnTo>
                  <a:lnTo>
                    <a:pt x="0" y="394715"/>
                  </a:lnTo>
                  <a:lnTo>
                    <a:pt x="99060" y="394715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807463" y="3264407"/>
              <a:ext cx="99060" cy="1256030"/>
            </a:xfrm>
            <a:custGeom>
              <a:avLst/>
              <a:gdLst/>
              <a:ahLst/>
              <a:cxnLst/>
              <a:rect l="l" t="t" r="r" b="b"/>
              <a:pathLst>
                <a:path w="99060" h="1256029">
                  <a:moveTo>
                    <a:pt x="99060" y="0"/>
                  </a:moveTo>
                  <a:lnTo>
                    <a:pt x="0" y="0"/>
                  </a:lnTo>
                  <a:lnTo>
                    <a:pt x="0" y="1255775"/>
                  </a:lnTo>
                  <a:lnTo>
                    <a:pt x="99060" y="1255775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906523" y="4073651"/>
              <a:ext cx="99060" cy="447040"/>
            </a:xfrm>
            <a:custGeom>
              <a:avLst/>
              <a:gdLst/>
              <a:ahLst/>
              <a:cxnLst/>
              <a:rect l="l" t="t" r="r" b="b"/>
              <a:pathLst>
                <a:path w="99060" h="447039">
                  <a:moveTo>
                    <a:pt x="99059" y="0"/>
                  </a:moveTo>
                  <a:lnTo>
                    <a:pt x="0" y="0"/>
                  </a:lnTo>
                  <a:lnTo>
                    <a:pt x="0" y="446531"/>
                  </a:lnTo>
                  <a:lnTo>
                    <a:pt x="99059" y="446531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084831" y="3275075"/>
              <a:ext cx="99060" cy="1245235"/>
            </a:xfrm>
            <a:custGeom>
              <a:avLst/>
              <a:gdLst/>
              <a:ahLst/>
              <a:cxnLst/>
              <a:rect l="l" t="t" r="r" b="b"/>
              <a:pathLst>
                <a:path w="99060" h="1245235">
                  <a:moveTo>
                    <a:pt x="99060" y="0"/>
                  </a:moveTo>
                  <a:lnTo>
                    <a:pt x="0" y="0"/>
                  </a:lnTo>
                  <a:lnTo>
                    <a:pt x="0" y="1245108"/>
                  </a:lnTo>
                  <a:lnTo>
                    <a:pt x="99060" y="1245108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183891" y="4116323"/>
              <a:ext cx="99060" cy="403860"/>
            </a:xfrm>
            <a:custGeom>
              <a:avLst/>
              <a:gdLst/>
              <a:ahLst/>
              <a:cxnLst/>
              <a:rect l="l" t="t" r="r" b="b"/>
              <a:pathLst>
                <a:path w="99060" h="403860">
                  <a:moveTo>
                    <a:pt x="99059" y="0"/>
                  </a:moveTo>
                  <a:lnTo>
                    <a:pt x="0" y="0"/>
                  </a:lnTo>
                  <a:lnTo>
                    <a:pt x="0" y="403859"/>
                  </a:lnTo>
                  <a:lnTo>
                    <a:pt x="99059" y="403859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362200" y="3275075"/>
              <a:ext cx="99060" cy="1245235"/>
            </a:xfrm>
            <a:custGeom>
              <a:avLst/>
              <a:gdLst/>
              <a:ahLst/>
              <a:cxnLst/>
              <a:rect l="l" t="t" r="r" b="b"/>
              <a:pathLst>
                <a:path w="99060" h="1245235">
                  <a:moveTo>
                    <a:pt x="99060" y="0"/>
                  </a:moveTo>
                  <a:lnTo>
                    <a:pt x="0" y="0"/>
                  </a:lnTo>
                  <a:lnTo>
                    <a:pt x="0" y="1245108"/>
                  </a:lnTo>
                  <a:lnTo>
                    <a:pt x="99060" y="1245108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461259" y="4149851"/>
              <a:ext cx="99060" cy="370840"/>
            </a:xfrm>
            <a:custGeom>
              <a:avLst/>
              <a:gdLst/>
              <a:ahLst/>
              <a:cxnLst/>
              <a:rect l="l" t="t" r="r" b="b"/>
              <a:pathLst>
                <a:path w="99060" h="370839">
                  <a:moveTo>
                    <a:pt x="99059" y="0"/>
                  </a:moveTo>
                  <a:lnTo>
                    <a:pt x="0" y="0"/>
                  </a:lnTo>
                  <a:lnTo>
                    <a:pt x="0" y="370331"/>
                  </a:lnTo>
                  <a:lnTo>
                    <a:pt x="99059" y="370331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641091" y="3352799"/>
              <a:ext cx="99060" cy="1167765"/>
            </a:xfrm>
            <a:custGeom>
              <a:avLst/>
              <a:gdLst/>
              <a:ahLst/>
              <a:cxnLst/>
              <a:rect l="l" t="t" r="r" b="b"/>
              <a:pathLst>
                <a:path w="99060" h="1167764">
                  <a:moveTo>
                    <a:pt x="99059" y="0"/>
                  </a:moveTo>
                  <a:lnTo>
                    <a:pt x="0" y="0"/>
                  </a:lnTo>
                  <a:lnTo>
                    <a:pt x="0" y="1167383"/>
                  </a:lnTo>
                  <a:lnTo>
                    <a:pt x="99059" y="1167383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740151" y="4197095"/>
              <a:ext cx="99060" cy="323215"/>
            </a:xfrm>
            <a:custGeom>
              <a:avLst/>
              <a:gdLst/>
              <a:ahLst/>
              <a:cxnLst/>
              <a:rect l="l" t="t" r="r" b="b"/>
              <a:pathLst>
                <a:path w="99060" h="323214">
                  <a:moveTo>
                    <a:pt x="99060" y="0"/>
                  </a:moveTo>
                  <a:lnTo>
                    <a:pt x="0" y="0"/>
                  </a:lnTo>
                  <a:lnTo>
                    <a:pt x="0" y="323087"/>
                  </a:lnTo>
                  <a:lnTo>
                    <a:pt x="99060" y="323087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918459" y="3368039"/>
              <a:ext cx="99060" cy="1152525"/>
            </a:xfrm>
            <a:custGeom>
              <a:avLst/>
              <a:gdLst/>
              <a:ahLst/>
              <a:cxnLst/>
              <a:rect l="l" t="t" r="r" b="b"/>
              <a:pathLst>
                <a:path w="99060" h="1152525">
                  <a:moveTo>
                    <a:pt x="99059" y="0"/>
                  </a:moveTo>
                  <a:lnTo>
                    <a:pt x="0" y="0"/>
                  </a:lnTo>
                  <a:lnTo>
                    <a:pt x="0" y="1152144"/>
                  </a:lnTo>
                  <a:lnTo>
                    <a:pt x="99059" y="1152144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017519" y="4280916"/>
              <a:ext cx="99060" cy="239395"/>
            </a:xfrm>
            <a:custGeom>
              <a:avLst/>
              <a:gdLst/>
              <a:ahLst/>
              <a:cxnLst/>
              <a:rect l="l" t="t" r="r" b="b"/>
              <a:pathLst>
                <a:path w="99060" h="239395">
                  <a:moveTo>
                    <a:pt x="99060" y="0"/>
                  </a:moveTo>
                  <a:lnTo>
                    <a:pt x="0" y="0"/>
                  </a:lnTo>
                  <a:lnTo>
                    <a:pt x="0" y="239267"/>
                  </a:lnTo>
                  <a:lnTo>
                    <a:pt x="99060" y="239267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195828" y="3355847"/>
              <a:ext cx="99060" cy="1164590"/>
            </a:xfrm>
            <a:custGeom>
              <a:avLst/>
              <a:gdLst/>
              <a:ahLst/>
              <a:cxnLst/>
              <a:rect l="l" t="t" r="r" b="b"/>
              <a:pathLst>
                <a:path w="99060" h="1164589">
                  <a:moveTo>
                    <a:pt x="99060" y="0"/>
                  </a:moveTo>
                  <a:lnTo>
                    <a:pt x="0" y="0"/>
                  </a:lnTo>
                  <a:lnTo>
                    <a:pt x="0" y="1164335"/>
                  </a:lnTo>
                  <a:lnTo>
                    <a:pt x="99060" y="1164335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294888" y="4250435"/>
              <a:ext cx="99060" cy="269875"/>
            </a:xfrm>
            <a:custGeom>
              <a:avLst/>
              <a:gdLst/>
              <a:ahLst/>
              <a:cxnLst/>
              <a:rect l="l" t="t" r="r" b="b"/>
              <a:pathLst>
                <a:path w="99060" h="269875">
                  <a:moveTo>
                    <a:pt x="99060" y="0"/>
                  </a:moveTo>
                  <a:lnTo>
                    <a:pt x="0" y="0"/>
                  </a:lnTo>
                  <a:lnTo>
                    <a:pt x="0" y="269747"/>
                  </a:lnTo>
                  <a:lnTo>
                    <a:pt x="99060" y="269747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473195" y="3357371"/>
              <a:ext cx="99060" cy="1163320"/>
            </a:xfrm>
            <a:custGeom>
              <a:avLst/>
              <a:gdLst/>
              <a:ahLst/>
              <a:cxnLst/>
              <a:rect l="l" t="t" r="r" b="b"/>
              <a:pathLst>
                <a:path w="99060" h="1163320">
                  <a:moveTo>
                    <a:pt x="99059" y="0"/>
                  </a:moveTo>
                  <a:lnTo>
                    <a:pt x="0" y="0"/>
                  </a:lnTo>
                  <a:lnTo>
                    <a:pt x="0" y="1162811"/>
                  </a:lnTo>
                  <a:lnTo>
                    <a:pt x="99059" y="1162811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572256" y="4334255"/>
              <a:ext cx="99060" cy="186055"/>
            </a:xfrm>
            <a:custGeom>
              <a:avLst/>
              <a:gdLst/>
              <a:ahLst/>
              <a:cxnLst/>
              <a:rect l="l" t="t" r="r" b="b"/>
              <a:pathLst>
                <a:path w="99060" h="186054">
                  <a:moveTo>
                    <a:pt x="99060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99060" y="185928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3750563" y="3233927"/>
              <a:ext cx="99060" cy="1286510"/>
            </a:xfrm>
            <a:custGeom>
              <a:avLst/>
              <a:gdLst/>
              <a:ahLst/>
              <a:cxnLst/>
              <a:rect l="l" t="t" r="r" b="b"/>
              <a:pathLst>
                <a:path w="99060" h="1286510">
                  <a:moveTo>
                    <a:pt x="99060" y="0"/>
                  </a:moveTo>
                  <a:lnTo>
                    <a:pt x="0" y="0"/>
                  </a:lnTo>
                  <a:lnTo>
                    <a:pt x="0" y="1286256"/>
                  </a:lnTo>
                  <a:lnTo>
                    <a:pt x="99060" y="1286256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3849623" y="4340351"/>
              <a:ext cx="99060" cy="180340"/>
            </a:xfrm>
            <a:custGeom>
              <a:avLst/>
              <a:gdLst/>
              <a:ahLst/>
              <a:cxnLst/>
              <a:rect l="l" t="t" r="r" b="b"/>
              <a:pathLst>
                <a:path w="99060" h="180339">
                  <a:moveTo>
                    <a:pt x="99060" y="0"/>
                  </a:moveTo>
                  <a:lnTo>
                    <a:pt x="0" y="0"/>
                  </a:lnTo>
                  <a:lnTo>
                    <a:pt x="0" y="179831"/>
                  </a:lnTo>
                  <a:lnTo>
                    <a:pt x="99060" y="179831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027932" y="3201923"/>
              <a:ext cx="100965" cy="1318260"/>
            </a:xfrm>
            <a:custGeom>
              <a:avLst/>
              <a:gdLst/>
              <a:ahLst/>
              <a:cxnLst/>
              <a:rect l="l" t="t" r="r" b="b"/>
              <a:pathLst>
                <a:path w="100964" h="1318260">
                  <a:moveTo>
                    <a:pt x="100583" y="0"/>
                  </a:moveTo>
                  <a:lnTo>
                    <a:pt x="0" y="0"/>
                  </a:lnTo>
                  <a:lnTo>
                    <a:pt x="0" y="1318259"/>
                  </a:lnTo>
                  <a:lnTo>
                    <a:pt x="100583" y="1318259"/>
                  </a:lnTo>
                  <a:lnTo>
                    <a:pt x="1005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128515" y="4331207"/>
              <a:ext cx="99060" cy="189230"/>
            </a:xfrm>
            <a:custGeom>
              <a:avLst/>
              <a:gdLst/>
              <a:ahLst/>
              <a:cxnLst/>
              <a:rect l="l" t="t" r="r" b="b"/>
              <a:pathLst>
                <a:path w="99060" h="189229">
                  <a:moveTo>
                    <a:pt x="99060" y="0"/>
                  </a:moveTo>
                  <a:lnTo>
                    <a:pt x="0" y="0"/>
                  </a:lnTo>
                  <a:lnTo>
                    <a:pt x="0" y="188976"/>
                  </a:lnTo>
                  <a:lnTo>
                    <a:pt x="99060" y="188976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306823" y="3206495"/>
              <a:ext cx="99060" cy="1313815"/>
            </a:xfrm>
            <a:custGeom>
              <a:avLst/>
              <a:gdLst/>
              <a:ahLst/>
              <a:cxnLst/>
              <a:rect l="l" t="t" r="r" b="b"/>
              <a:pathLst>
                <a:path w="99060" h="1313814">
                  <a:moveTo>
                    <a:pt x="99060" y="0"/>
                  </a:moveTo>
                  <a:lnTo>
                    <a:pt x="0" y="0"/>
                  </a:lnTo>
                  <a:lnTo>
                    <a:pt x="0" y="1313687"/>
                  </a:lnTo>
                  <a:lnTo>
                    <a:pt x="99060" y="1313687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05883" y="4325111"/>
              <a:ext cx="99060" cy="195580"/>
            </a:xfrm>
            <a:custGeom>
              <a:avLst/>
              <a:gdLst/>
              <a:ahLst/>
              <a:cxnLst/>
              <a:rect l="l" t="t" r="r" b="b"/>
              <a:pathLst>
                <a:path w="99060" h="195579">
                  <a:moveTo>
                    <a:pt x="99060" y="0"/>
                  </a:moveTo>
                  <a:lnTo>
                    <a:pt x="0" y="0"/>
                  </a:lnTo>
                  <a:lnTo>
                    <a:pt x="0" y="195071"/>
                  </a:lnTo>
                  <a:lnTo>
                    <a:pt x="99060" y="195071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584191" y="3268979"/>
              <a:ext cx="99060" cy="1251585"/>
            </a:xfrm>
            <a:custGeom>
              <a:avLst/>
              <a:gdLst/>
              <a:ahLst/>
              <a:cxnLst/>
              <a:rect l="l" t="t" r="r" b="b"/>
              <a:pathLst>
                <a:path w="99060" h="1251585">
                  <a:moveTo>
                    <a:pt x="99060" y="0"/>
                  </a:moveTo>
                  <a:lnTo>
                    <a:pt x="0" y="0"/>
                  </a:lnTo>
                  <a:lnTo>
                    <a:pt x="0" y="1251204"/>
                  </a:lnTo>
                  <a:lnTo>
                    <a:pt x="99060" y="1251204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4683252" y="4335779"/>
              <a:ext cx="99060" cy="184785"/>
            </a:xfrm>
            <a:custGeom>
              <a:avLst/>
              <a:gdLst/>
              <a:ahLst/>
              <a:cxnLst/>
              <a:rect l="l" t="t" r="r" b="b"/>
              <a:pathLst>
                <a:path w="99060" h="184785">
                  <a:moveTo>
                    <a:pt x="99060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99060" y="184404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4861559" y="3307079"/>
              <a:ext cx="99060" cy="1213485"/>
            </a:xfrm>
            <a:custGeom>
              <a:avLst/>
              <a:gdLst/>
              <a:ahLst/>
              <a:cxnLst/>
              <a:rect l="l" t="t" r="r" b="b"/>
              <a:pathLst>
                <a:path w="99060" h="1213485">
                  <a:moveTo>
                    <a:pt x="99060" y="0"/>
                  </a:moveTo>
                  <a:lnTo>
                    <a:pt x="0" y="0"/>
                  </a:lnTo>
                  <a:lnTo>
                    <a:pt x="0" y="1213104"/>
                  </a:lnTo>
                  <a:lnTo>
                    <a:pt x="99060" y="1213104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4960620" y="4354067"/>
              <a:ext cx="99060" cy="166370"/>
            </a:xfrm>
            <a:custGeom>
              <a:avLst/>
              <a:gdLst/>
              <a:ahLst/>
              <a:cxnLst/>
              <a:rect l="l" t="t" r="r" b="b"/>
              <a:pathLst>
                <a:path w="99060" h="166370">
                  <a:moveTo>
                    <a:pt x="99059" y="0"/>
                  </a:moveTo>
                  <a:lnTo>
                    <a:pt x="0" y="0"/>
                  </a:lnTo>
                  <a:lnTo>
                    <a:pt x="0" y="166115"/>
                  </a:lnTo>
                  <a:lnTo>
                    <a:pt x="99059" y="166115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5138927" y="3241547"/>
              <a:ext cx="99060" cy="1278890"/>
            </a:xfrm>
            <a:custGeom>
              <a:avLst/>
              <a:gdLst/>
              <a:ahLst/>
              <a:cxnLst/>
              <a:rect l="l" t="t" r="r" b="b"/>
              <a:pathLst>
                <a:path w="99060" h="1278889">
                  <a:moveTo>
                    <a:pt x="99060" y="0"/>
                  </a:moveTo>
                  <a:lnTo>
                    <a:pt x="0" y="0"/>
                  </a:lnTo>
                  <a:lnTo>
                    <a:pt x="0" y="1278635"/>
                  </a:lnTo>
                  <a:lnTo>
                    <a:pt x="99060" y="1278635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5237988" y="4346447"/>
              <a:ext cx="99060" cy="173990"/>
            </a:xfrm>
            <a:custGeom>
              <a:avLst/>
              <a:gdLst/>
              <a:ahLst/>
              <a:cxnLst/>
              <a:rect l="l" t="t" r="r" b="b"/>
              <a:pathLst>
                <a:path w="99060" h="173989">
                  <a:moveTo>
                    <a:pt x="99060" y="0"/>
                  </a:moveTo>
                  <a:lnTo>
                    <a:pt x="0" y="0"/>
                  </a:lnTo>
                  <a:lnTo>
                    <a:pt x="0" y="173735"/>
                  </a:lnTo>
                  <a:lnTo>
                    <a:pt x="99060" y="173735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5416295" y="3136391"/>
              <a:ext cx="99060" cy="1384300"/>
            </a:xfrm>
            <a:custGeom>
              <a:avLst/>
              <a:gdLst/>
              <a:ahLst/>
              <a:cxnLst/>
              <a:rect l="l" t="t" r="r" b="b"/>
              <a:pathLst>
                <a:path w="99060" h="1384300">
                  <a:moveTo>
                    <a:pt x="99059" y="0"/>
                  </a:moveTo>
                  <a:lnTo>
                    <a:pt x="0" y="0"/>
                  </a:lnTo>
                  <a:lnTo>
                    <a:pt x="0" y="1383792"/>
                  </a:lnTo>
                  <a:lnTo>
                    <a:pt x="99059" y="1383792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5515356" y="4230623"/>
              <a:ext cx="99060" cy="289560"/>
            </a:xfrm>
            <a:custGeom>
              <a:avLst/>
              <a:gdLst/>
              <a:ahLst/>
              <a:cxnLst/>
              <a:rect l="l" t="t" r="r" b="b"/>
              <a:pathLst>
                <a:path w="99060" h="289560">
                  <a:moveTo>
                    <a:pt x="99060" y="0"/>
                  </a:moveTo>
                  <a:lnTo>
                    <a:pt x="0" y="0"/>
                  </a:lnTo>
                  <a:lnTo>
                    <a:pt x="0" y="289559"/>
                  </a:lnTo>
                  <a:lnTo>
                    <a:pt x="99060" y="289559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5695188" y="3061715"/>
              <a:ext cx="99060" cy="1458595"/>
            </a:xfrm>
            <a:custGeom>
              <a:avLst/>
              <a:gdLst/>
              <a:ahLst/>
              <a:cxnLst/>
              <a:rect l="l" t="t" r="r" b="b"/>
              <a:pathLst>
                <a:path w="99060" h="1458595">
                  <a:moveTo>
                    <a:pt x="99060" y="0"/>
                  </a:moveTo>
                  <a:lnTo>
                    <a:pt x="0" y="0"/>
                  </a:lnTo>
                  <a:lnTo>
                    <a:pt x="0" y="1458468"/>
                  </a:lnTo>
                  <a:lnTo>
                    <a:pt x="99060" y="1458468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5794247" y="4184903"/>
              <a:ext cx="99060" cy="335280"/>
            </a:xfrm>
            <a:custGeom>
              <a:avLst/>
              <a:gdLst/>
              <a:ahLst/>
              <a:cxnLst/>
              <a:rect l="l" t="t" r="r" b="b"/>
              <a:pathLst>
                <a:path w="99060" h="335279">
                  <a:moveTo>
                    <a:pt x="99060" y="0"/>
                  </a:moveTo>
                  <a:lnTo>
                    <a:pt x="0" y="0"/>
                  </a:lnTo>
                  <a:lnTo>
                    <a:pt x="0" y="335280"/>
                  </a:lnTo>
                  <a:lnTo>
                    <a:pt x="99060" y="33528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5972556" y="2886455"/>
              <a:ext cx="99060" cy="1633855"/>
            </a:xfrm>
            <a:custGeom>
              <a:avLst/>
              <a:gdLst/>
              <a:ahLst/>
              <a:cxnLst/>
              <a:rect l="l" t="t" r="r" b="b"/>
              <a:pathLst>
                <a:path w="99060" h="1633854">
                  <a:moveTo>
                    <a:pt x="99060" y="0"/>
                  </a:moveTo>
                  <a:lnTo>
                    <a:pt x="0" y="0"/>
                  </a:lnTo>
                  <a:lnTo>
                    <a:pt x="0" y="1633728"/>
                  </a:lnTo>
                  <a:lnTo>
                    <a:pt x="99060" y="1633728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6071615" y="4160519"/>
              <a:ext cx="99060" cy="360045"/>
            </a:xfrm>
            <a:custGeom>
              <a:avLst/>
              <a:gdLst/>
              <a:ahLst/>
              <a:cxnLst/>
              <a:rect l="l" t="t" r="r" b="b"/>
              <a:pathLst>
                <a:path w="99060" h="360045">
                  <a:moveTo>
                    <a:pt x="99060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99060" y="359663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6249923" y="2836163"/>
              <a:ext cx="99060" cy="1684020"/>
            </a:xfrm>
            <a:custGeom>
              <a:avLst/>
              <a:gdLst/>
              <a:ahLst/>
              <a:cxnLst/>
              <a:rect l="l" t="t" r="r" b="b"/>
              <a:pathLst>
                <a:path w="99060" h="1684020">
                  <a:moveTo>
                    <a:pt x="99060" y="0"/>
                  </a:moveTo>
                  <a:lnTo>
                    <a:pt x="0" y="0"/>
                  </a:lnTo>
                  <a:lnTo>
                    <a:pt x="0" y="1684020"/>
                  </a:lnTo>
                  <a:lnTo>
                    <a:pt x="99060" y="168402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6348983" y="4093463"/>
              <a:ext cx="99060" cy="426720"/>
            </a:xfrm>
            <a:custGeom>
              <a:avLst/>
              <a:gdLst/>
              <a:ahLst/>
              <a:cxnLst/>
              <a:rect l="l" t="t" r="r" b="b"/>
              <a:pathLst>
                <a:path w="99060" h="426720">
                  <a:moveTo>
                    <a:pt x="99060" y="0"/>
                  </a:moveTo>
                  <a:lnTo>
                    <a:pt x="0" y="0"/>
                  </a:lnTo>
                  <a:lnTo>
                    <a:pt x="0" y="426719"/>
                  </a:lnTo>
                  <a:lnTo>
                    <a:pt x="99060" y="426719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6527291" y="2811779"/>
              <a:ext cx="99060" cy="1708785"/>
            </a:xfrm>
            <a:custGeom>
              <a:avLst/>
              <a:gdLst/>
              <a:ahLst/>
              <a:cxnLst/>
              <a:rect l="l" t="t" r="r" b="b"/>
              <a:pathLst>
                <a:path w="99059" h="1708785">
                  <a:moveTo>
                    <a:pt x="99059" y="0"/>
                  </a:moveTo>
                  <a:lnTo>
                    <a:pt x="0" y="0"/>
                  </a:lnTo>
                  <a:lnTo>
                    <a:pt x="0" y="1708404"/>
                  </a:lnTo>
                  <a:lnTo>
                    <a:pt x="99059" y="1708404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6626352" y="4053839"/>
              <a:ext cx="99060" cy="466725"/>
            </a:xfrm>
            <a:custGeom>
              <a:avLst/>
              <a:gdLst/>
              <a:ahLst/>
              <a:cxnLst/>
              <a:rect l="l" t="t" r="r" b="b"/>
              <a:pathLst>
                <a:path w="99059" h="466725">
                  <a:moveTo>
                    <a:pt x="99059" y="0"/>
                  </a:moveTo>
                  <a:lnTo>
                    <a:pt x="0" y="0"/>
                  </a:lnTo>
                  <a:lnTo>
                    <a:pt x="0" y="466344"/>
                  </a:lnTo>
                  <a:lnTo>
                    <a:pt x="99059" y="466344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6804659" y="2779775"/>
              <a:ext cx="99060" cy="1740535"/>
            </a:xfrm>
            <a:custGeom>
              <a:avLst/>
              <a:gdLst/>
              <a:ahLst/>
              <a:cxnLst/>
              <a:rect l="l" t="t" r="r" b="b"/>
              <a:pathLst>
                <a:path w="99059" h="1740535">
                  <a:moveTo>
                    <a:pt x="99060" y="0"/>
                  </a:moveTo>
                  <a:lnTo>
                    <a:pt x="0" y="0"/>
                  </a:lnTo>
                  <a:lnTo>
                    <a:pt x="0" y="1740408"/>
                  </a:lnTo>
                  <a:lnTo>
                    <a:pt x="99060" y="1740408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6903720" y="4131563"/>
              <a:ext cx="99060" cy="388620"/>
            </a:xfrm>
            <a:custGeom>
              <a:avLst/>
              <a:gdLst/>
              <a:ahLst/>
              <a:cxnLst/>
              <a:rect l="l" t="t" r="r" b="b"/>
              <a:pathLst>
                <a:path w="99059" h="388620">
                  <a:moveTo>
                    <a:pt x="99059" y="0"/>
                  </a:moveTo>
                  <a:lnTo>
                    <a:pt x="0" y="0"/>
                  </a:lnTo>
                  <a:lnTo>
                    <a:pt x="0" y="388619"/>
                  </a:lnTo>
                  <a:lnTo>
                    <a:pt x="99059" y="388619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7082027" y="2987039"/>
              <a:ext cx="99060" cy="1533525"/>
            </a:xfrm>
            <a:custGeom>
              <a:avLst/>
              <a:gdLst/>
              <a:ahLst/>
              <a:cxnLst/>
              <a:rect l="l" t="t" r="r" b="b"/>
              <a:pathLst>
                <a:path w="99059" h="1533525">
                  <a:moveTo>
                    <a:pt x="99060" y="0"/>
                  </a:moveTo>
                  <a:lnTo>
                    <a:pt x="0" y="0"/>
                  </a:lnTo>
                  <a:lnTo>
                    <a:pt x="0" y="1533144"/>
                  </a:lnTo>
                  <a:lnTo>
                    <a:pt x="99060" y="1533144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7181088" y="4408931"/>
              <a:ext cx="100965" cy="111760"/>
            </a:xfrm>
            <a:custGeom>
              <a:avLst/>
              <a:gdLst/>
              <a:ahLst/>
              <a:cxnLst/>
              <a:rect l="l" t="t" r="r" b="b"/>
              <a:pathLst>
                <a:path w="100965" h="111760">
                  <a:moveTo>
                    <a:pt x="100583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100583" y="111252"/>
                  </a:lnTo>
                  <a:lnTo>
                    <a:pt x="1005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7360919" y="2999231"/>
              <a:ext cx="99060" cy="1521460"/>
            </a:xfrm>
            <a:custGeom>
              <a:avLst/>
              <a:gdLst/>
              <a:ahLst/>
              <a:cxnLst/>
              <a:rect l="l" t="t" r="r" b="b"/>
              <a:pathLst>
                <a:path w="99059" h="1521460">
                  <a:moveTo>
                    <a:pt x="99059" y="0"/>
                  </a:moveTo>
                  <a:lnTo>
                    <a:pt x="0" y="0"/>
                  </a:lnTo>
                  <a:lnTo>
                    <a:pt x="0" y="1520951"/>
                  </a:lnTo>
                  <a:lnTo>
                    <a:pt x="99059" y="1520951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7459980" y="4373879"/>
              <a:ext cx="99060" cy="146685"/>
            </a:xfrm>
            <a:custGeom>
              <a:avLst/>
              <a:gdLst/>
              <a:ahLst/>
              <a:cxnLst/>
              <a:rect l="l" t="t" r="r" b="b"/>
              <a:pathLst>
                <a:path w="99059" h="146685">
                  <a:moveTo>
                    <a:pt x="99060" y="0"/>
                  </a:moveTo>
                  <a:lnTo>
                    <a:pt x="0" y="0"/>
                  </a:lnTo>
                  <a:lnTo>
                    <a:pt x="0" y="146304"/>
                  </a:lnTo>
                  <a:lnTo>
                    <a:pt x="99060" y="146304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7638288" y="2959607"/>
              <a:ext cx="99060" cy="1560830"/>
            </a:xfrm>
            <a:custGeom>
              <a:avLst/>
              <a:gdLst/>
              <a:ahLst/>
              <a:cxnLst/>
              <a:rect l="l" t="t" r="r" b="b"/>
              <a:pathLst>
                <a:path w="99059" h="1560829">
                  <a:moveTo>
                    <a:pt x="99059" y="0"/>
                  </a:moveTo>
                  <a:lnTo>
                    <a:pt x="0" y="0"/>
                  </a:lnTo>
                  <a:lnTo>
                    <a:pt x="0" y="1560575"/>
                  </a:lnTo>
                  <a:lnTo>
                    <a:pt x="99059" y="1560575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7737347" y="4258055"/>
              <a:ext cx="99060" cy="262255"/>
            </a:xfrm>
            <a:custGeom>
              <a:avLst/>
              <a:gdLst/>
              <a:ahLst/>
              <a:cxnLst/>
              <a:rect l="l" t="t" r="r" b="b"/>
              <a:pathLst>
                <a:path w="99059" h="262254">
                  <a:moveTo>
                    <a:pt x="99059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59" y="262128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7915655" y="3029711"/>
              <a:ext cx="99060" cy="1490980"/>
            </a:xfrm>
            <a:custGeom>
              <a:avLst/>
              <a:gdLst/>
              <a:ahLst/>
              <a:cxnLst/>
              <a:rect l="l" t="t" r="r" b="b"/>
              <a:pathLst>
                <a:path w="99059" h="1490979">
                  <a:moveTo>
                    <a:pt x="99060" y="0"/>
                  </a:moveTo>
                  <a:lnTo>
                    <a:pt x="0" y="0"/>
                  </a:lnTo>
                  <a:lnTo>
                    <a:pt x="0" y="1490471"/>
                  </a:lnTo>
                  <a:lnTo>
                    <a:pt x="99060" y="1490471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8014716" y="4296155"/>
              <a:ext cx="99060" cy="224154"/>
            </a:xfrm>
            <a:custGeom>
              <a:avLst/>
              <a:gdLst/>
              <a:ahLst/>
              <a:cxnLst/>
              <a:rect l="l" t="t" r="r" b="b"/>
              <a:pathLst>
                <a:path w="99059" h="224154">
                  <a:moveTo>
                    <a:pt x="99059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99059" y="224028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8193024" y="3044951"/>
              <a:ext cx="99060" cy="1475740"/>
            </a:xfrm>
            <a:custGeom>
              <a:avLst/>
              <a:gdLst/>
              <a:ahLst/>
              <a:cxnLst/>
              <a:rect l="l" t="t" r="r" b="b"/>
              <a:pathLst>
                <a:path w="99059" h="1475739">
                  <a:moveTo>
                    <a:pt x="99060" y="1449324"/>
                  </a:moveTo>
                  <a:lnTo>
                    <a:pt x="0" y="1449324"/>
                  </a:lnTo>
                  <a:lnTo>
                    <a:pt x="0" y="1475232"/>
                  </a:lnTo>
                  <a:lnTo>
                    <a:pt x="99060" y="1475232"/>
                  </a:lnTo>
                  <a:lnTo>
                    <a:pt x="99060" y="1449324"/>
                  </a:lnTo>
                  <a:close/>
                </a:path>
                <a:path w="99059" h="1475739">
                  <a:moveTo>
                    <a:pt x="99060" y="0"/>
                  </a:moveTo>
                  <a:lnTo>
                    <a:pt x="0" y="0"/>
                  </a:lnTo>
                  <a:lnTo>
                    <a:pt x="0" y="1266444"/>
                  </a:lnTo>
                  <a:lnTo>
                    <a:pt x="99060" y="1266444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8292083" y="4283963"/>
              <a:ext cx="99060" cy="236220"/>
            </a:xfrm>
            <a:custGeom>
              <a:avLst/>
              <a:gdLst/>
              <a:ahLst/>
              <a:cxnLst/>
              <a:rect l="l" t="t" r="r" b="b"/>
              <a:pathLst>
                <a:path w="99059" h="236220">
                  <a:moveTo>
                    <a:pt x="99060" y="0"/>
                  </a:moveTo>
                  <a:lnTo>
                    <a:pt x="0" y="0"/>
                  </a:lnTo>
                  <a:lnTo>
                    <a:pt x="0" y="236219"/>
                  </a:lnTo>
                  <a:lnTo>
                    <a:pt x="99060" y="236219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656843" y="4520183"/>
              <a:ext cx="7774305" cy="0"/>
            </a:xfrm>
            <a:custGeom>
              <a:avLst/>
              <a:gdLst/>
              <a:ahLst/>
              <a:cxnLst/>
              <a:rect l="l" t="t" r="r" b="b"/>
              <a:pathLst>
                <a:path w="7774305">
                  <a:moveTo>
                    <a:pt x="0" y="0"/>
                  </a:moveTo>
                  <a:lnTo>
                    <a:pt x="777392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796289" y="4281677"/>
              <a:ext cx="7496809" cy="1021080"/>
            </a:xfrm>
            <a:custGeom>
              <a:avLst/>
              <a:gdLst/>
              <a:ahLst/>
              <a:cxnLst/>
              <a:rect l="l" t="t" r="r" b="b"/>
              <a:pathLst>
                <a:path w="7496809" h="1021079">
                  <a:moveTo>
                    <a:pt x="0" y="0"/>
                  </a:moveTo>
                  <a:lnTo>
                    <a:pt x="277368" y="76200"/>
                  </a:lnTo>
                  <a:lnTo>
                    <a:pt x="554735" y="207264"/>
                  </a:lnTo>
                  <a:lnTo>
                    <a:pt x="832104" y="365760"/>
                  </a:lnTo>
                  <a:lnTo>
                    <a:pt x="1110996" y="556260"/>
                  </a:lnTo>
                  <a:lnTo>
                    <a:pt x="1388364" y="647700"/>
                  </a:lnTo>
                  <a:lnTo>
                    <a:pt x="1665732" y="673608"/>
                  </a:lnTo>
                  <a:lnTo>
                    <a:pt x="1943100" y="798576"/>
                  </a:lnTo>
                  <a:lnTo>
                    <a:pt x="2220467" y="867156"/>
                  </a:lnTo>
                  <a:lnTo>
                    <a:pt x="2497836" y="891540"/>
                  </a:lnTo>
                  <a:lnTo>
                    <a:pt x="2776728" y="926592"/>
                  </a:lnTo>
                  <a:lnTo>
                    <a:pt x="3054096" y="912876"/>
                  </a:lnTo>
                  <a:lnTo>
                    <a:pt x="3331464" y="867156"/>
                  </a:lnTo>
                  <a:lnTo>
                    <a:pt x="3608832" y="844296"/>
                  </a:lnTo>
                  <a:lnTo>
                    <a:pt x="3886200" y="880872"/>
                  </a:lnTo>
                  <a:lnTo>
                    <a:pt x="4165092" y="911352"/>
                  </a:lnTo>
                  <a:lnTo>
                    <a:pt x="4442460" y="894588"/>
                  </a:lnTo>
                  <a:lnTo>
                    <a:pt x="4719828" y="847344"/>
                  </a:lnTo>
                  <a:lnTo>
                    <a:pt x="4997196" y="813816"/>
                  </a:lnTo>
                  <a:lnTo>
                    <a:pt x="5274564" y="806196"/>
                  </a:lnTo>
                  <a:lnTo>
                    <a:pt x="5551932" y="757428"/>
                  </a:lnTo>
                  <a:lnTo>
                    <a:pt x="5830824" y="714756"/>
                  </a:lnTo>
                  <a:lnTo>
                    <a:pt x="6108192" y="687324"/>
                  </a:lnTo>
                  <a:lnTo>
                    <a:pt x="6385560" y="1021080"/>
                  </a:lnTo>
                  <a:lnTo>
                    <a:pt x="6662928" y="989076"/>
                  </a:lnTo>
                  <a:lnTo>
                    <a:pt x="6940295" y="816864"/>
                  </a:lnTo>
                  <a:lnTo>
                    <a:pt x="7219187" y="871728"/>
                  </a:lnTo>
                  <a:lnTo>
                    <a:pt x="7496556" y="894588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8031480" y="3691127"/>
              <a:ext cx="424180" cy="182880"/>
            </a:xfrm>
            <a:custGeom>
              <a:avLst/>
              <a:gdLst/>
              <a:ahLst/>
              <a:cxnLst/>
              <a:rect l="l" t="t" r="r" b="b"/>
              <a:pathLst>
                <a:path w="424179" h="182879">
                  <a:moveTo>
                    <a:pt x="423672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423672" y="182880"/>
                  </a:lnTo>
                  <a:lnTo>
                    <a:pt x="4236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236626" y="2386837"/>
            <a:ext cx="281940" cy="278701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R="5080" algn="r">
              <a:spcBef>
                <a:spcPts val="8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635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01586" y="5388608"/>
            <a:ext cx="7693659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040369" y="3674491"/>
            <a:ext cx="408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106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8173211" y="4311396"/>
            <a:ext cx="338455" cy="182880"/>
          </a:xfrm>
          <a:custGeom>
            <a:avLst/>
            <a:gdLst/>
            <a:ahLst/>
            <a:cxnLst/>
            <a:rect l="l" t="t" r="r" b="b"/>
            <a:pathLst>
              <a:path w="338454" h="182879">
                <a:moveTo>
                  <a:pt x="338327" y="0"/>
                </a:moveTo>
                <a:lnTo>
                  <a:pt x="0" y="0"/>
                </a:lnTo>
                <a:lnTo>
                  <a:pt x="0" y="182879"/>
                </a:lnTo>
                <a:lnTo>
                  <a:pt x="338327" y="182879"/>
                </a:lnTo>
                <a:lnTo>
                  <a:pt x="338327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181847" y="4295394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17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105647" y="4920742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808080"/>
                </a:solidFill>
                <a:latin typeface="Arial"/>
                <a:cs typeface="Arial"/>
              </a:rPr>
              <a:t>-47</a:t>
            </a:r>
            <a:r>
              <a:rPr sz="1200" b="1" dirty="0">
                <a:solidFill>
                  <a:srgbClr val="808080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078479" y="6219444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59" y="0"/>
                </a:moveTo>
                <a:lnTo>
                  <a:pt x="0" y="0"/>
                </a:lnTo>
                <a:lnTo>
                  <a:pt x="0" y="160019"/>
                </a:lnTo>
                <a:lnTo>
                  <a:pt x="213359" y="160019"/>
                </a:lnTo>
                <a:lnTo>
                  <a:pt x="213359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1697735" y="6219444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392929" y="6299453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149" y="0"/>
                </a:lnTo>
              </a:path>
            </a:pathLst>
          </a:custGeom>
          <a:ln w="381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949957" y="6199123"/>
            <a:ext cx="9963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Brüt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Rezervler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331209" y="6199123"/>
            <a:ext cx="9537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Net</a:t>
            </a:r>
            <a:r>
              <a:rPr sz="1200"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Rezervler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626609" y="6199123"/>
            <a:ext cx="1986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Net Rezervler (swaplar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dahil)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7027" y="6651142"/>
            <a:ext cx="2707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16468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700" spc="-5" dirty="0"/>
              <a:t>2022 </a:t>
            </a:r>
            <a:r>
              <a:rPr sz="1700" dirty="0"/>
              <a:t>yılında </a:t>
            </a:r>
            <a:r>
              <a:rPr sz="1700" spc="-5" dirty="0"/>
              <a:t>cari </a:t>
            </a:r>
            <a:r>
              <a:rPr sz="1700" dirty="0"/>
              <a:t>işlemler açığının </a:t>
            </a:r>
            <a:r>
              <a:rPr sz="1700" spc="-5" dirty="0"/>
              <a:t>önemli </a:t>
            </a:r>
            <a:r>
              <a:rPr sz="1700" dirty="0"/>
              <a:t>ölçüde artacağı tahmin edilmektedir.  </a:t>
            </a:r>
            <a:r>
              <a:rPr sz="1700" b="0" spc="-5" dirty="0">
                <a:latin typeface="Tahoma"/>
                <a:cs typeface="Tahoma"/>
              </a:rPr>
              <a:t>Uluslararası kuruluşların </a:t>
            </a:r>
            <a:r>
              <a:rPr sz="1700" b="0" dirty="0">
                <a:latin typeface="Tahoma"/>
                <a:cs typeface="Tahoma"/>
              </a:rPr>
              <a:t>cari </a:t>
            </a:r>
            <a:r>
              <a:rPr sz="1700" b="0" spc="-10" dirty="0">
                <a:latin typeface="Tahoma"/>
                <a:cs typeface="Tahoma"/>
              </a:rPr>
              <a:t>işlemler </a:t>
            </a:r>
            <a:r>
              <a:rPr sz="1700" b="0" spc="-5" dirty="0">
                <a:latin typeface="Tahoma"/>
                <a:cs typeface="Tahoma"/>
              </a:rPr>
              <a:t>açığının GSYİH’ye </a:t>
            </a:r>
            <a:r>
              <a:rPr sz="1700" b="0" dirty="0">
                <a:latin typeface="Tahoma"/>
                <a:cs typeface="Tahoma"/>
              </a:rPr>
              <a:t>oranına </a:t>
            </a:r>
            <a:r>
              <a:rPr sz="1700" b="0" spc="-5" dirty="0">
                <a:latin typeface="Tahoma"/>
                <a:cs typeface="Tahoma"/>
              </a:rPr>
              <a:t>ait Nisan ayında güncellenen  tahminleri </a:t>
            </a:r>
            <a:r>
              <a:rPr sz="1700" b="0" dirty="0">
                <a:latin typeface="Tahoma"/>
                <a:cs typeface="Tahoma"/>
              </a:rPr>
              <a:t>%5’in</a:t>
            </a:r>
            <a:r>
              <a:rPr sz="1700" b="0" spc="5" dirty="0">
                <a:latin typeface="Tahoma"/>
                <a:cs typeface="Tahoma"/>
              </a:rPr>
              <a:t> </a:t>
            </a:r>
            <a:r>
              <a:rPr sz="1700" b="0" spc="-5" dirty="0">
                <a:latin typeface="Tahoma"/>
                <a:cs typeface="Tahoma"/>
              </a:rPr>
              <a:t>üzerindedir.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29636" y="1649348"/>
            <a:ext cx="4284345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İşlemler Dengesi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/ GSYİH (%)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2011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075690" algn="ctr">
              <a:spcBef>
                <a:spcPts val="1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0,7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313432"/>
            <a:ext cx="7766684" cy="3072765"/>
            <a:chOff x="393191" y="2313432"/>
            <a:chExt cx="7766684" cy="3072765"/>
          </a:xfrm>
        </p:grpSpPr>
        <p:sp>
          <p:nvSpPr>
            <p:cNvPr id="6" name="object 6"/>
            <p:cNvSpPr/>
            <p:nvPr/>
          </p:nvSpPr>
          <p:spPr>
            <a:xfrm>
              <a:off x="6618719" y="2537459"/>
              <a:ext cx="1417955" cy="2048510"/>
            </a:xfrm>
            <a:custGeom>
              <a:avLst/>
              <a:gdLst/>
              <a:ahLst/>
              <a:cxnLst/>
              <a:rect l="l" t="t" r="r" b="b"/>
              <a:pathLst>
                <a:path w="1417954" h="2048510">
                  <a:moveTo>
                    <a:pt x="307860" y="0"/>
                  </a:moveTo>
                  <a:lnTo>
                    <a:pt x="0" y="0"/>
                  </a:lnTo>
                  <a:lnTo>
                    <a:pt x="0" y="544068"/>
                  </a:lnTo>
                  <a:lnTo>
                    <a:pt x="307860" y="544068"/>
                  </a:lnTo>
                  <a:lnTo>
                    <a:pt x="307860" y="0"/>
                  </a:lnTo>
                  <a:close/>
                </a:path>
                <a:path w="1417954" h="2048510">
                  <a:moveTo>
                    <a:pt x="862596" y="0"/>
                  </a:moveTo>
                  <a:lnTo>
                    <a:pt x="554748" y="0"/>
                  </a:lnTo>
                  <a:lnTo>
                    <a:pt x="554748" y="1824228"/>
                  </a:lnTo>
                  <a:lnTo>
                    <a:pt x="862596" y="1824228"/>
                  </a:lnTo>
                  <a:lnTo>
                    <a:pt x="862596" y="0"/>
                  </a:lnTo>
                  <a:close/>
                </a:path>
                <a:path w="1417954" h="2048510">
                  <a:moveTo>
                    <a:pt x="1417332" y="0"/>
                  </a:moveTo>
                  <a:lnTo>
                    <a:pt x="1109484" y="0"/>
                  </a:lnTo>
                  <a:lnTo>
                    <a:pt x="1109484" y="2048256"/>
                  </a:lnTo>
                  <a:lnTo>
                    <a:pt x="1417332" y="2048256"/>
                  </a:lnTo>
                  <a:lnTo>
                    <a:pt x="141733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16636" y="2313431"/>
              <a:ext cx="5855335" cy="3072765"/>
            </a:xfrm>
            <a:custGeom>
              <a:avLst/>
              <a:gdLst/>
              <a:ahLst/>
              <a:cxnLst/>
              <a:rect l="l" t="t" r="r" b="b"/>
              <a:pathLst>
                <a:path w="5855335" h="3072765">
                  <a:moveTo>
                    <a:pt x="307848" y="224028"/>
                  </a:moveTo>
                  <a:lnTo>
                    <a:pt x="0" y="224028"/>
                  </a:lnTo>
                  <a:lnTo>
                    <a:pt x="0" y="3072384"/>
                  </a:lnTo>
                  <a:lnTo>
                    <a:pt x="307848" y="3072384"/>
                  </a:lnTo>
                  <a:lnTo>
                    <a:pt x="307848" y="224028"/>
                  </a:lnTo>
                  <a:close/>
                </a:path>
                <a:path w="5855335" h="3072765">
                  <a:moveTo>
                    <a:pt x="862584" y="224028"/>
                  </a:moveTo>
                  <a:lnTo>
                    <a:pt x="554736" y="224028"/>
                  </a:lnTo>
                  <a:lnTo>
                    <a:pt x="554736" y="1952244"/>
                  </a:lnTo>
                  <a:lnTo>
                    <a:pt x="862584" y="1952244"/>
                  </a:lnTo>
                  <a:lnTo>
                    <a:pt x="862584" y="224028"/>
                  </a:lnTo>
                  <a:close/>
                </a:path>
                <a:path w="5855335" h="3072765">
                  <a:moveTo>
                    <a:pt x="1417320" y="224028"/>
                  </a:moveTo>
                  <a:lnTo>
                    <a:pt x="1109459" y="224028"/>
                  </a:lnTo>
                  <a:lnTo>
                    <a:pt x="1109459" y="2080260"/>
                  </a:lnTo>
                  <a:lnTo>
                    <a:pt x="1417320" y="2080260"/>
                  </a:lnTo>
                  <a:lnTo>
                    <a:pt x="1417320" y="224028"/>
                  </a:lnTo>
                  <a:close/>
                </a:path>
                <a:path w="5855335" h="3072765">
                  <a:moveTo>
                    <a:pt x="1972056" y="224028"/>
                  </a:moveTo>
                  <a:lnTo>
                    <a:pt x="1664208" y="224028"/>
                  </a:lnTo>
                  <a:lnTo>
                    <a:pt x="1664208" y="1536192"/>
                  </a:lnTo>
                  <a:lnTo>
                    <a:pt x="1972056" y="1536192"/>
                  </a:lnTo>
                  <a:lnTo>
                    <a:pt x="1972056" y="224028"/>
                  </a:lnTo>
                  <a:close/>
                </a:path>
                <a:path w="5855335" h="3072765">
                  <a:moveTo>
                    <a:pt x="2526792" y="224028"/>
                  </a:moveTo>
                  <a:lnTo>
                    <a:pt x="2218944" y="224028"/>
                  </a:lnTo>
                  <a:lnTo>
                    <a:pt x="2218944" y="1248156"/>
                  </a:lnTo>
                  <a:lnTo>
                    <a:pt x="2526792" y="1248156"/>
                  </a:lnTo>
                  <a:lnTo>
                    <a:pt x="2526792" y="224028"/>
                  </a:lnTo>
                  <a:close/>
                </a:path>
                <a:path w="5855335" h="3072765">
                  <a:moveTo>
                    <a:pt x="3081528" y="224028"/>
                  </a:moveTo>
                  <a:lnTo>
                    <a:pt x="2773667" y="224028"/>
                  </a:lnTo>
                  <a:lnTo>
                    <a:pt x="2773667" y="1216164"/>
                  </a:lnTo>
                  <a:lnTo>
                    <a:pt x="3081528" y="1216164"/>
                  </a:lnTo>
                  <a:lnTo>
                    <a:pt x="3081528" y="224028"/>
                  </a:lnTo>
                  <a:close/>
                </a:path>
                <a:path w="5855335" h="3072765">
                  <a:moveTo>
                    <a:pt x="3636264" y="224028"/>
                  </a:moveTo>
                  <a:lnTo>
                    <a:pt x="3328416" y="224028"/>
                  </a:lnTo>
                  <a:lnTo>
                    <a:pt x="3328416" y="1760220"/>
                  </a:lnTo>
                  <a:lnTo>
                    <a:pt x="3636264" y="1760220"/>
                  </a:lnTo>
                  <a:lnTo>
                    <a:pt x="3636264" y="224028"/>
                  </a:lnTo>
                  <a:close/>
                </a:path>
                <a:path w="5855335" h="3072765">
                  <a:moveTo>
                    <a:pt x="4191000" y="224028"/>
                  </a:moveTo>
                  <a:lnTo>
                    <a:pt x="3883152" y="224028"/>
                  </a:lnTo>
                  <a:lnTo>
                    <a:pt x="3883152" y="1120140"/>
                  </a:lnTo>
                  <a:lnTo>
                    <a:pt x="4191000" y="1120140"/>
                  </a:lnTo>
                  <a:lnTo>
                    <a:pt x="4191000" y="224028"/>
                  </a:lnTo>
                  <a:close/>
                </a:path>
                <a:path w="5855335" h="3072765">
                  <a:moveTo>
                    <a:pt x="4745736" y="0"/>
                  </a:moveTo>
                  <a:lnTo>
                    <a:pt x="4437888" y="0"/>
                  </a:lnTo>
                  <a:lnTo>
                    <a:pt x="4437888" y="224028"/>
                  </a:lnTo>
                  <a:lnTo>
                    <a:pt x="4745736" y="224028"/>
                  </a:lnTo>
                  <a:lnTo>
                    <a:pt x="4745736" y="0"/>
                  </a:lnTo>
                  <a:close/>
                </a:path>
                <a:path w="5855335" h="3072765">
                  <a:moveTo>
                    <a:pt x="5300472" y="224028"/>
                  </a:moveTo>
                  <a:lnTo>
                    <a:pt x="4992624" y="224028"/>
                  </a:lnTo>
                  <a:lnTo>
                    <a:pt x="4992624" y="1792224"/>
                  </a:lnTo>
                  <a:lnTo>
                    <a:pt x="5300472" y="1792224"/>
                  </a:lnTo>
                  <a:lnTo>
                    <a:pt x="5300472" y="224028"/>
                  </a:lnTo>
                  <a:close/>
                </a:path>
                <a:path w="5855335" h="3072765">
                  <a:moveTo>
                    <a:pt x="5855208" y="224028"/>
                  </a:moveTo>
                  <a:lnTo>
                    <a:pt x="5547360" y="224028"/>
                  </a:lnTo>
                  <a:lnTo>
                    <a:pt x="5547360" y="768096"/>
                  </a:lnTo>
                  <a:lnTo>
                    <a:pt x="5855208" y="768096"/>
                  </a:lnTo>
                  <a:lnTo>
                    <a:pt x="5855208" y="22402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93191" y="2537460"/>
              <a:ext cx="7766684" cy="0"/>
            </a:xfrm>
            <a:custGeom>
              <a:avLst/>
              <a:gdLst/>
              <a:ahLst/>
              <a:cxnLst/>
              <a:rect l="l" t="t" r="r" b="b"/>
              <a:pathLst>
                <a:path w="7766684">
                  <a:moveTo>
                    <a:pt x="0" y="0"/>
                  </a:moveTo>
                  <a:lnTo>
                    <a:pt x="776630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187955" y="3861942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43580" y="3574542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17641" y="4117340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81468" y="4374642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33854" y="4405960"/>
            <a:ext cx="2933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8179" y="4277309"/>
            <a:ext cx="2933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7682" y="3541014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53434" y="4085590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07534" y="3445891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27368" y="3093211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71742" y="3093211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640" y="4598670"/>
            <a:ext cx="8940165" cy="2125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55040" algn="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996315" algn="r">
              <a:spcBef>
                <a:spcPts val="95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495934">
              <a:spcBef>
                <a:spcPts val="7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-8,9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461009">
              <a:spcBef>
                <a:spcPts val="395"/>
              </a:spcBef>
              <a:tabLst>
                <a:tab pos="1014730" algn="l"/>
                <a:tab pos="1570355" algn="l"/>
                <a:tab pos="2124710" algn="l"/>
                <a:tab pos="2680335" algn="l"/>
                <a:tab pos="3234055" algn="l"/>
                <a:tab pos="3790315" algn="l"/>
                <a:tab pos="4344035" algn="l"/>
                <a:tab pos="4898390" algn="l"/>
                <a:tab pos="5454015" algn="l"/>
                <a:tab pos="6008370" algn="l"/>
                <a:tab pos="6538595" algn="l"/>
                <a:tab pos="7158990" algn="l"/>
                <a:tab pos="7627620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2016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	IMF	Dünya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7585075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Bankası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IMF- Nisan 2022 Dünya Ekonomik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Görünümü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Aralık 2021 tahminleri, 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Bankası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Nisan 2022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 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Ekonomik Güncelleme Bahar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40740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0220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İstihdam </a:t>
            </a:r>
            <a:r>
              <a:rPr sz="3200" dirty="0"/>
              <a:t>ve</a:t>
            </a:r>
            <a:r>
              <a:rPr sz="3200" spc="-85" dirty="0"/>
              <a:t> </a:t>
            </a:r>
            <a:r>
              <a:rPr sz="3200" spc="5" dirty="0"/>
              <a:t>İşsizlik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6521450" cy="313499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Toplam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tarım dışı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istihdam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İşgücüne katılım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Geniş tanımlı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Zamana bağlı eksik istihdam ve işsizlerin bütünleşik</a:t>
            </a:r>
            <a:r>
              <a:rPr spc="11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İşsiz ve potansiyel işgücünün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bütünleşik</a:t>
            </a:r>
            <a:r>
              <a:rPr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Atıl işgücü</a:t>
            </a:r>
            <a:r>
              <a:rPr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1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Kadın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genç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r>
              <a:rPr sz="20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06128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491" rIns="0" bIns="0" rtlCol="0">
            <a:spAutoFit/>
          </a:bodyPr>
          <a:lstStyle/>
          <a:p>
            <a:pPr marL="70485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İlk </a:t>
            </a:r>
            <a:r>
              <a:rPr spc="-5" dirty="0"/>
              <a:t>çeyrekte istihdam </a:t>
            </a:r>
            <a:r>
              <a:rPr dirty="0"/>
              <a:t>30 </a:t>
            </a:r>
            <a:r>
              <a:rPr spc="-5" dirty="0"/>
              <a:t>milyon </a:t>
            </a:r>
            <a:r>
              <a:rPr dirty="0"/>
              <a:t>düzeyinde </a:t>
            </a:r>
            <a:r>
              <a:rPr spc="-5" dirty="0"/>
              <a:t>iken, </a:t>
            </a:r>
            <a:r>
              <a:rPr dirty="0"/>
              <a:t>işsiz </a:t>
            </a:r>
            <a:r>
              <a:rPr spc="-5" dirty="0"/>
              <a:t>sayısı </a:t>
            </a:r>
            <a:r>
              <a:rPr dirty="0"/>
              <a:t>3,9 </a:t>
            </a:r>
            <a:r>
              <a:rPr spc="-5" dirty="0"/>
              <a:t>milyondur.  </a:t>
            </a:r>
            <a:r>
              <a:rPr b="0" dirty="0">
                <a:latin typeface="Tahoma"/>
                <a:cs typeface="Tahoma"/>
              </a:rPr>
              <a:t>Mart ayında </a:t>
            </a:r>
            <a:r>
              <a:rPr b="0" spc="-5" dirty="0">
                <a:latin typeface="Tahoma"/>
                <a:cs typeface="Tahoma"/>
              </a:rPr>
              <a:t>istihdam bir </a:t>
            </a:r>
            <a:r>
              <a:rPr b="0" dirty="0">
                <a:latin typeface="Tahoma"/>
                <a:cs typeface="Tahoma"/>
              </a:rPr>
              <a:t>önceki aya göre 59 </a:t>
            </a:r>
            <a:r>
              <a:rPr b="0" spc="-5" dirty="0">
                <a:latin typeface="Tahoma"/>
                <a:cs typeface="Tahoma"/>
              </a:rPr>
              <a:t>bin daralmış, işsiz sayısı </a:t>
            </a:r>
            <a:r>
              <a:rPr b="0" dirty="0">
                <a:latin typeface="Tahoma"/>
                <a:cs typeface="Tahoma"/>
              </a:rPr>
              <a:t>ise 153 </a:t>
            </a:r>
            <a:r>
              <a:rPr b="0" spc="-5" dirty="0">
                <a:latin typeface="Tahoma"/>
                <a:cs typeface="Tahoma"/>
              </a:rPr>
              <a:t>bin  artmıştır.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9144" y="1719072"/>
            <a:ext cx="9135110" cy="338455"/>
          </a:xfrm>
          <a:custGeom>
            <a:avLst/>
            <a:gdLst/>
            <a:ahLst/>
            <a:cxnLst/>
            <a:rect l="l" t="t" r="r" b="b"/>
            <a:pathLst>
              <a:path w="9135110" h="338455">
                <a:moveTo>
                  <a:pt x="0" y="338327"/>
                </a:moveTo>
                <a:lnTo>
                  <a:pt x="9134856" y="338327"/>
                </a:lnTo>
                <a:lnTo>
                  <a:pt x="9134856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767" y="1752092"/>
            <a:ext cx="82581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istihdam ve işsiz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milyon kişi)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Ocak 2020 –Mart</a:t>
            </a:r>
            <a:r>
              <a:rPr sz="1600" spc="3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83501" y="2482405"/>
            <a:ext cx="7893684" cy="3013710"/>
            <a:chOff x="583501" y="2482405"/>
            <a:chExt cx="7893684" cy="3013710"/>
          </a:xfrm>
        </p:grpSpPr>
        <p:sp>
          <p:nvSpPr>
            <p:cNvPr id="6" name="object 6"/>
            <p:cNvSpPr/>
            <p:nvPr/>
          </p:nvSpPr>
          <p:spPr>
            <a:xfrm>
              <a:off x="704088" y="2980943"/>
              <a:ext cx="7653655" cy="2510155"/>
            </a:xfrm>
            <a:custGeom>
              <a:avLst/>
              <a:gdLst/>
              <a:ahLst/>
              <a:cxnLst/>
              <a:rect l="l" t="t" r="r" b="b"/>
              <a:pathLst>
                <a:path w="7653655" h="2510154">
                  <a:moveTo>
                    <a:pt x="160020" y="1214628"/>
                  </a:moveTo>
                  <a:lnTo>
                    <a:pt x="0" y="1214628"/>
                  </a:lnTo>
                  <a:lnTo>
                    <a:pt x="0" y="2510028"/>
                  </a:lnTo>
                  <a:lnTo>
                    <a:pt x="160020" y="2510028"/>
                  </a:lnTo>
                  <a:lnTo>
                    <a:pt x="160020" y="1214628"/>
                  </a:lnTo>
                  <a:close/>
                </a:path>
                <a:path w="7653655" h="2510154">
                  <a:moveTo>
                    <a:pt x="448056" y="1210056"/>
                  </a:moveTo>
                  <a:lnTo>
                    <a:pt x="288036" y="1210056"/>
                  </a:lnTo>
                  <a:lnTo>
                    <a:pt x="288036" y="2510028"/>
                  </a:lnTo>
                  <a:lnTo>
                    <a:pt x="448056" y="2510028"/>
                  </a:lnTo>
                  <a:lnTo>
                    <a:pt x="448056" y="1210056"/>
                  </a:lnTo>
                  <a:close/>
                </a:path>
                <a:path w="7653655" h="2510154">
                  <a:moveTo>
                    <a:pt x="736092" y="1764792"/>
                  </a:moveTo>
                  <a:lnTo>
                    <a:pt x="576072" y="1764792"/>
                  </a:lnTo>
                  <a:lnTo>
                    <a:pt x="576072" y="2510028"/>
                  </a:lnTo>
                  <a:lnTo>
                    <a:pt x="736092" y="2510028"/>
                  </a:lnTo>
                  <a:lnTo>
                    <a:pt x="736092" y="1764792"/>
                  </a:lnTo>
                  <a:close/>
                </a:path>
                <a:path w="7653655" h="2510154">
                  <a:moveTo>
                    <a:pt x="1024128" y="2340864"/>
                  </a:moveTo>
                  <a:lnTo>
                    <a:pt x="864108" y="2340864"/>
                  </a:lnTo>
                  <a:lnTo>
                    <a:pt x="864108" y="2510028"/>
                  </a:lnTo>
                  <a:lnTo>
                    <a:pt x="1024128" y="2510028"/>
                  </a:lnTo>
                  <a:lnTo>
                    <a:pt x="1024128" y="2340864"/>
                  </a:lnTo>
                  <a:close/>
                </a:path>
                <a:path w="7653655" h="2510154">
                  <a:moveTo>
                    <a:pt x="1312164" y="2125980"/>
                  </a:moveTo>
                  <a:lnTo>
                    <a:pt x="1152144" y="2125980"/>
                  </a:lnTo>
                  <a:lnTo>
                    <a:pt x="1152144" y="2510028"/>
                  </a:lnTo>
                  <a:lnTo>
                    <a:pt x="1312164" y="2510028"/>
                  </a:lnTo>
                  <a:lnTo>
                    <a:pt x="1312164" y="2125980"/>
                  </a:lnTo>
                  <a:close/>
                </a:path>
                <a:path w="7653655" h="2510154">
                  <a:moveTo>
                    <a:pt x="1600200" y="1769364"/>
                  </a:moveTo>
                  <a:lnTo>
                    <a:pt x="1440180" y="1769364"/>
                  </a:lnTo>
                  <a:lnTo>
                    <a:pt x="1440180" y="2510028"/>
                  </a:lnTo>
                  <a:lnTo>
                    <a:pt x="1600200" y="2510028"/>
                  </a:lnTo>
                  <a:lnTo>
                    <a:pt x="1600200" y="1769364"/>
                  </a:lnTo>
                  <a:close/>
                </a:path>
                <a:path w="7653655" h="2510154">
                  <a:moveTo>
                    <a:pt x="1889760" y="1911096"/>
                  </a:moveTo>
                  <a:lnTo>
                    <a:pt x="1729740" y="1911096"/>
                  </a:lnTo>
                  <a:lnTo>
                    <a:pt x="1729740" y="2510028"/>
                  </a:lnTo>
                  <a:lnTo>
                    <a:pt x="1889760" y="2510028"/>
                  </a:lnTo>
                  <a:lnTo>
                    <a:pt x="1889760" y="1911096"/>
                  </a:lnTo>
                  <a:close/>
                </a:path>
                <a:path w="7653655" h="2510154">
                  <a:moveTo>
                    <a:pt x="2177796" y="1548384"/>
                  </a:moveTo>
                  <a:lnTo>
                    <a:pt x="2017776" y="1548384"/>
                  </a:lnTo>
                  <a:lnTo>
                    <a:pt x="2017776" y="2510028"/>
                  </a:lnTo>
                  <a:lnTo>
                    <a:pt x="2177796" y="2510028"/>
                  </a:lnTo>
                  <a:lnTo>
                    <a:pt x="2177796" y="1548384"/>
                  </a:lnTo>
                  <a:close/>
                </a:path>
                <a:path w="7653655" h="2510154">
                  <a:moveTo>
                    <a:pt x="2465832" y="1459992"/>
                  </a:moveTo>
                  <a:lnTo>
                    <a:pt x="2305812" y="1459992"/>
                  </a:lnTo>
                  <a:lnTo>
                    <a:pt x="2305812" y="2510028"/>
                  </a:lnTo>
                  <a:lnTo>
                    <a:pt x="2465832" y="2510028"/>
                  </a:lnTo>
                  <a:lnTo>
                    <a:pt x="2465832" y="1459992"/>
                  </a:lnTo>
                  <a:close/>
                </a:path>
                <a:path w="7653655" h="2510154">
                  <a:moveTo>
                    <a:pt x="2753868" y="1475232"/>
                  </a:moveTo>
                  <a:lnTo>
                    <a:pt x="2593848" y="1475232"/>
                  </a:lnTo>
                  <a:lnTo>
                    <a:pt x="2593848" y="2510028"/>
                  </a:lnTo>
                  <a:lnTo>
                    <a:pt x="2753868" y="2510028"/>
                  </a:lnTo>
                  <a:lnTo>
                    <a:pt x="2753868" y="1475232"/>
                  </a:lnTo>
                  <a:close/>
                </a:path>
                <a:path w="7653655" h="2510154">
                  <a:moveTo>
                    <a:pt x="3041904" y="1402080"/>
                  </a:moveTo>
                  <a:lnTo>
                    <a:pt x="2881884" y="1402080"/>
                  </a:lnTo>
                  <a:lnTo>
                    <a:pt x="2881884" y="2510028"/>
                  </a:lnTo>
                  <a:lnTo>
                    <a:pt x="3041904" y="2510028"/>
                  </a:lnTo>
                  <a:lnTo>
                    <a:pt x="3041904" y="1402080"/>
                  </a:lnTo>
                  <a:close/>
                </a:path>
                <a:path w="7653655" h="2510154">
                  <a:moveTo>
                    <a:pt x="3329940" y="1484376"/>
                  </a:moveTo>
                  <a:lnTo>
                    <a:pt x="3169920" y="1484376"/>
                  </a:lnTo>
                  <a:lnTo>
                    <a:pt x="3169920" y="2510028"/>
                  </a:lnTo>
                  <a:lnTo>
                    <a:pt x="3329940" y="2510028"/>
                  </a:lnTo>
                  <a:lnTo>
                    <a:pt x="3329940" y="1484376"/>
                  </a:lnTo>
                  <a:close/>
                </a:path>
                <a:path w="7653655" h="2510154">
                  <a:moveTo>
                    <a:pt x="3617976" y="1264920"/>
                  </a:moveTo>
                  <a:lnTo>
                    <a:pt x="3457956" y="1264920"/>
                  </a:lnTo>
                  <a:lnTo>
                    <a:pt x="3457956" y="2510028"/>
                  </a:lnTo>
                  <a:lnTo>
                    <a:pt x="3617976" y="2510028"/>
                  </a:lnTo>
                  <a:lnTo>
                    <a:pt x="3617976" y="1264920"/>
                  </a:lnTo>
                  <a:close/>
                </a:path>
                <a:path w="7653655" h="2510154">
                  <a:moveTo>
                    <a:pt x="3906012" y="1216152"/>
                  </a:moveTo>
                  <a:lnTo>
                    <a:pt x="3745992" y="1216152"/>
                  </a:lnTo>
                  <a:lnTo>
                    <a:pt x="3745992" y="2510028"/>
                  </a:lnTo>
                  <a:lnTo>
                    <a:pt x="3906012" y="2510028"/>
                  </a:lnTo>
                  <a:lnTo>
                    <a:pt x="3906012" y="1216152"/>
                  </a:lnTo>
                  <a:close/>
                </a:path>
                <a:path w="7653655" h="2510154">
                  <a:moveTo>
                    <a:pt x="4195572" y="873252"/>
                  </a:moveTo>
                  <a:lnTo>
                    <a:pt x="4035552" y="873264"/>
                  </a:lnTo>
                  <a:lnTo>
                    <a:pt x="4035552" y="2510028"/>
                  </a:lnTo>
                  <a:lnTo>
                    <a:pt x="4195572" y="2510028"/>
                  </a:lnTo>
                  <a:lnTo>
                    <a:pt x="4195572" y="873252"/>
                  </a:lnTo>
                  <a:close/>
                </a:path>
                <a:path w="7653655" h="2510154">
                  <a:moveTo>
                    <a:pt x="4483608" y="920496"/>
                  </a:moveTo>
                  <a:lnTo>
                    <a:pt x="4323588" y="920496"/>
                  </a:lnTo>
                  <a:lnTo>
                    <a:pt x="4323588" y="2510028"/>
                  </a:lnTo>
                  <a:lnTo>
                    <a:pt x="4483608" y="2510028"/>
                  </a:lnTo>
                  <a:lnTo>
                    <a:pt x="4483608" y="920496"/>
                  </a:lnTo>
                  <a:close/>
                </a:path>
                <a:path w="7653655" h="2510154">
                  <a:moveTo>
                    <a:pt x="4771644" y="950976"/>
                  </a:moveTo>
                  <a:lnTo>
                    <a:pt x="4611624" y="950976"/>
                  </a:lnTo>
                  <a:lnTo>
                    <a:pt x="4611624" y="2510028"/>
                  </a:lnTo>
                  <a:lnTo>
                    <a:pt x="4771644" y="2510028"/>
                  </a:lnTo>
                  <a:lnTo>
                    <a:pt x="4771644" y="950976"/>
                  </a:lnTo>
                  <a:close/>
                </a:path>
                <a:path w="7653655" h="2510154">
                  <a:moveTo>
                    <a:pt x="5059680" y="614172"/>
                  </a:moveTo>
                  <a:lnTo>
                    <a:pt x="4899660" y="614172"/>
                  </a:lnTo>
                  <a:lnTo>
                    <a:pt x="4899660" y="2510028"/>
                  </a:lnTo>
                  <a:lnTo>
                    <a:pt x="5059680" y="2510040"/>
                  </a:lnTo>
                  <a:lnTo>
                    <a:pt x="5059680" y="614172"/>
                  </a:lnTo>
                  <a:close/>
                </a:path>
                <a:path w="7653655" h="2510154">
                  <a:moveTo>
                    <a:pt x="5347716" y="545592"/>
                  </a:moveTo>
                  <a:lnTo>
                    <a:pt x="5187696" y="545592"/>
                  </a:lnTo>
                  <a:lnTo>
                    <a:pt x="5187696" y="2510028"/>
                  </a:lnTo>
                  <a:lnTo>
                    <a:pt x="5347716" y="2510040"/>
                  </a:lnTo>
                  <a:lnTo>
                    <a:pt x="5347716" y="545592"/>
                  </a:lnTo>
                  <a:close/>
                </a:path>
                <a:path w="7653655" h="2510154">
                  <a:moveTo>
                    <a:pt x="5635752" y="515112"/>
                  </a:moveTo>
                  <a:lnTo>
                    <a:pt x="5475732" y="515112"/>
                  </a:lnTo>
                  <a:lnTo>
                    <a:pt x="5475732" y="2510028"/>
                  </a:lnTo>
                  <a:lnTo>
                    <a:pt x="5635752" y="2510040"/>
                  </a:lnTo>
                  <a:lnTo>
                    <a:pt x="5635752" y="515112"/>
                  </a:lnTo>
                  <a:close/>
                </a:path>
                <a:path w="7653655" h="2510154">
                  <a:moveTo>
                    <a:pt x="5923788" y="301752"/>
                  </a:moveTo>
                  <a:lnTo>
                    <a:pt x="5763768" y="301752"/>
                  </a:lnTo>
                  <a:lnTo>
                    <a:pt x="5763768" y="2510028"/>
                  </a:lnTo>
                  <a:lnTo>
                    <a:pt x="5923788" y="2510040"/>
                  </a:lnTo>
                  <a:lnTo>
                    <a:pt x="5923788" y="301752"/>
                  </a:lnTo>
                  <a:close/>
                </a:path>
                <a:path w="7653655" h="2510154">
                  <a:moveTo>
                    <a:pt x="6211824" y="227076"/>
                  </a:moveTo>
                  <a:lnTo>
                    <a:pt x="6051804" y="227076"/>
                  </a:lnTo>
                  <a:lnTo>
                    <a:pt x="6051804" y="2510028"/>
                  </a:lnTo>
                  <a:lnTo>
                    <a:pt x="6211824" y="2510040"/>
                  </a:lnTo>
                  <a:lnTo>
                    <a:pt x="6211824" y="227076"/>
                  </a:lnTo>
                  <a:close/>
                </a:path>
                <a:path w="7653655" h="2510154">
                  <a:moveTo>
                    <a:pt x="6501384" y="138684"/>
                  </a:moveTo>
                  <a:lnTo>
                    <a:pt x="6339840" y="138684"/>
                  </a:lnTo>
                  <a:lnTo>
                    <a:pt x="6339840" y="2510028"/>
                  </a:lnTo>
                  <a:lnTo>
                    <a:pt x="6501384" y="2510040"/>
                  </a:lnTo>
                  <a:lnTo>
                    <a:pt x="6501384" y="138684"/>
                  </a:lnTo>
                  <a:close/>
                </a:path>
                <a:path w="7653655" h="2510154">
                  <a:moveTo>
                    <a:pt x="6789420" y="18288"/>
                  </a:moveTo>
                  <a:lnTo>
                    <a:pt x="6629400" y="18288"/>
                  </a:lnTo>
                  <a:lnTo>
                    <a:pt x="6629400" y="2510028"/>
                  </a:lnTo>
                  <a:lnTo>
                    <a:pt x="6789420" y="2510040"/>
                  </a:lnTo>
                  <a:lnTo>
                    <a:pt x="6789420" y="18288"/>
                  </a:lnTo>
                  <a:close/>
                </a:path>
                <a:path w="7653655" h="2510154">
                  <a:moveTo>
                    <a:pt x="7077456" y="47244"/>
                  </a:moveTo>
                  <a:lnTo>
                    <a:pt x="6917436" y="47244"/>
                  </a:lnTo>
                  <a:lnTo>
                    <a:pt x="6917436" y="2510028"/>
                  </a:lnTo>
                  <a:lnTo>
                    <a:pt x="7077456" y="2510040"/>
                  </a:lnTo>
                  <a:lnTo>
                    <a:pt x="7077456" y="47244"/>
                  </a:lnTo>
                  <a:close/>
                </a:path>
                <a:path w="7653655" h="2510154">
                  <a:moveTo>
                    <a:pt x="7365492" y="0"/>
                  </a:moveTo>
                  <a:lnTo>
                    <a:pt x="7205472" y="0"/>
                  </a:lnTo>
                  <a:lnTo>
                    <a:pt x="7205472" y="2510028"/>
                  </a:lnTo>
                  <a:lnTo>
                    <a:pt x="7365492" y="2510040"/>
                  </a:lnTo>
                  <a:lnTo>
                    <a:pt x="7365492" y="0"/>
                  </a:lnTo>
                  <a:close/>
                </a:path>
                <a:path w="7653655" h="2510154">
                  <a:moveTo>
                    <a:pt x="7653528" y="1446276"/>
                  </a:moveTo>
                  <a:lnTo>
                    <a:pt x="7493508" y="1446276"/>
                  </a:lnTo>
                  <a:lnTo>
                    <a:pt x="7493508" y="2510040"/>
                  </a:lnTo>
                  <a:lnTo>
                    <a:pt x="7653528" y="2510040"/>
                  </a:lnTo>
                  <a:lnTo>
                    <a:pt x="7653528" y="1446276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88263" y="2487167"/>
              <a:ext cx="7884159" cy="3004185"/>
            </a:xfrm>
            <a:custGeom>
              <a:avLst/>
              <a:gdLst/>
              <a:ahLst/>
              <a:cxnLst/>
              <a:rect l="l" t="t" r="r" b="b"/>
              <a:pathLst>
                <a:path w="7884159" h="3004185">
                  <a:moveTo>
                    <a:pt x="7833359" y="3003804"/>
                  </a:moveTo>
                  <a:lnTo>
                    <a:pt x="7833359" y="0"/>
                  </a:lnTo>
                </a:path>
                <a:path w="7884159" h="3004185">
                  <a:moveTo>
                    <a:pt x="7833359" y="3003804"/>
                  </a:moveTo>
                  <a:lnTo>
                    <a:pt x="7883652" y="3003804"/>
                  </a:lnTo>
                </a:path>
                <a:path w="7884159" h="3004185">
                  <a:moveTo>
                    <a:pt x="7833359" y="2252472"/>
                  </a:moveTo>
                  <a:lnTo>
                    <a:pt x="7883652" y="2252472"/>
                  </a:lnTo>
                </a:path>
                <a:path w="7884159" h="3004185">
                  <a:moveTo>
                    <a:pt x="7833359" y="1502664"/>
                  </a:moveTo>
                  <a:lnTo>
                    <a:pt x="7883652" y="1502664"/>
                  </a:lnTo>
                </a:path>
                <a:path w="7884159" h="3004185">
                  <a:moveTo>
                    <a:pt x="7833359" y="751332"/>
                  </a:moveTo>
                  <a:lnTo>
                    <a:pt x="7883652" y="751332"/>
                  </a:lnTo>
                </a:path>
                <a:path w="7884159" h="3004185">
                  <a:moveTo>
                    <a:pt x="7833359" y="0"/>
                  </a:moveTo>
                  <a:lnTo>
                    <a:pt x="7883652" y="0"/>
                  </a:lnTo>
                </a:path>
                <a:path w="7884159" h="3004185">
                  <a:moveTo>
                    <a:pt x="51815" y="3003804"/>
                  </a:moveTo>
                  <a:lnTo>
                    <a:pt x="51815" y="0"/>
                  </a:lnTo>
                </a:path>
                <a:path w="7884159" h="3004185">
                  <a:moveTo>
                    <a:pt x="0" y="3003804"/>
                  </a:moveTo>
                  <a:lnTo>
                    <a:pt x="51815" y="3003804"/>
                  </a:lnTo>
                </a:path>
                <a:path w="7884159" h="3004185">
                  <a:moveTo>
                    <a:pt x="0" y="2503932"/>
                  </a:moveTo>
                  <a:lnTo>
                    <a:pt x="51815" y="2503932"/>
                  </a:lnTo>
                </a:path>
                <a:path w="7884159" h="3004185">
                  <a:moveTo>
                    <a:pt x="0" y="2002536"/>
                  </a:moveTo>
                  <a:lnTo>
                    <a:pt x="51815" y="2002536"/>
                  </a:lnTo>
                </a:path>
                <a:path w="7884159" h="3004185">
                  <a:moveTo>
                    <a:pt x="0" y="1502664"/>
                  </a:moveTo>
                  <a:lnTo>
                    <a:pt x="51815" y="1502664"/>
                  </a:lnTo>
                </a:path>
                <a:path w="7884159" h="3004185">
                  <a:moveTo>
                    <a:pt x="0" y="1001268"/>
                  </a:moveTo>
                  <a:lnTo>
                    <a:pt x="51815" y="1001268"/>
                  </a:lnTo>
                </a:path>
                <a:path w="7884159" h="3004185">
                  <a:moveTo>
                    <a:pt x="0" y="501396"/>
                  </a:moveTo>
                  <a:lnTo>
                    <a:pt x="51815" y="501396"/>
                  </a:lnTo>
                </a:path>
                <a:path w="7884159" h="3004185">
                  <a:moveTo>
                    <a:pt x="0" y="0"/>
                  </a:moveTo>
                  <a:lnTo>
                    <a:pt x="51815" y="0"/>
                  </a:lnTo>
                </a:path>
                <a:path w="7884159" h="3004185">
                  <a:moveTo>
                    <a:pt x="51815" y="3003804"/>
                  </a:moveTo>
                  <a:lnTo>
                    <a:pt x="7833359" y="30038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97595" y="3009899"/>
              <a:ext cx="160020" cy="1234440"/>
            </a:xfrm>
            <a:custGeom>
              <a:avLst/>
              <a:gdLst/>
              <a:ahLst/>
              <a:cxnLst/>
              <a:rect l="l" t="t" r="r" b="b"/>
              <a:pathLst>
                <a:path w="160020" h="1234439">
                  <a:moveTo>
                    <a:pt x="0" y="1234439"/>
                  </a:moveTo>
                  <a:lnTo>
                    <a:pt x="160020" y="1234439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1234439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84097" y="3147821"/>
              <a:ext cx="7493634" cy="2057400"/>
            </a:xfrm>
            <a:custGeom>
              <a:avLst/>
              <a:gdLst/>
              <a:ahLst/>
              <a:cxnLst/>
              <a:rect l="l" t="t" r="r" b="b"/>
              <a:pathLst>
                <a:path w="7493634" h="2057400">
                  <a:moveTo>
                    <a:pt x="0" y="515111"/>
                  </a:moveTo>
                  <a:lnTo>
                    <a:pt x="288036" y="870203"/>
                  </a:lnTo>
                  <a:lnTo>
                    <a:pt x="576071" y="975359"/>
                  </a:lnTo>
                  <a:lnTo>
                    <a:pt x="864107" y="896111"/>
                  </a:lnTo>
                  <a:lnTo>
                    <a:pt x="1152144" y="821435"/>
                  </a:lnTo>
                  <a:lnTo>
                    <a:pt x="1440179" y="760476"/>
                  </a:lnTo>
                  <a:lnTo>
                    <a:pt x="1729739" y="295655"/>
                  </a:lnTo>
                  <a:lnTo>
                    <a:pt x="2017776" y="1004315"/>
                  </a:lnTo>
                  <a:lnTo>
                    <a:pt x="2305812" y="992123"/>
                  </a:lnTo>
                  <a:lnTo>
                    <a:pt x="2593848" y="682751"/>
                  </a:lnTo>
                  <a:lnTo>
                    <a:pt x="2881884" y="652271"/>
                  </a:lnTo>
                  <a:lnTo>
                    <a:pt x="3169919" y="768095"/>
                  </a:lnTo>
                  <a:lnTo>
                    <a:pt x="3457955" y="769619"/>
                  </a:lnTo>
                  <a:lnTo>
                    <a:pt x="3745991" y="312419"/>
                  </a:lnTo>
                  <a:lnTo>
                    <a:pt x="4035552" y="376427"/>
                  </a:lnTo>
                  <a:lnTo>
                    <a:pt x="4323588" y="0"/>
                  </a:lnTo>
                  <a:lnTo>
                    <a:pt x="4611624" y="368807"/>
                  </a:lnTo>
                  <a:lnTo>
                    <a:pt x="4899660" y="2057400"/>
                  </a:lnTo>
                  <a:lnTo>
                    <a:pt x="5187696" y="1522476"/>
                  </a:lnTo>
                  <a:lnTo>
                    <a:pt x="5475732" y="1278635"/>
                  </a:lnTo>
                  <a:lnTo>
                    <a:pt x="5763768" y="1287779"/>
                  </a:lnTo>
                  <a:lnTo>
                    <a:pt x="6051804" y="1368552"/>
                  </a:lnTo>
                  <a:lnTo>
                    <a:pt x="6341363" y="1231391"/>
                  </a:lnTo>
                  <a:lnTo>
                    <a:pt x="6629400" y="1106423"/>
                  </a:lnTo>
                  <a:lnTo>
                    <a:pt x="6917435" y="1028700"/>
                  </a:lnTo>
                  <a:lnTo>
                    <a:pt x="7205472" y="1327403"/>
                  </a:lnTo>
                  <a:lnTo>
                    <a:pt x="7493508" y="1040891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098535" y="4244339"/>
              <a:ext cx="285115" cy="182880"/>
            </a:xfrm>
            <a:custGeom>
              <a:avLst/>
              <a:gdLst/>
              <a:ahLst/>
              <a:cxnLst/>
              <a:rect l="l" t="t" r="r" b="b"/>
              <a:pathLst>
                <a:path w="285115" h="182879">
                  <a:moveTo>
                    <a:pt x="284988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284988" y="182880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18008" y="537984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8008" y="4878781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8008" y="437857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8008" y="387781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8008" y="337692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8008" y="2875864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8008" y="237566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62847" y="4636389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62847" y="388543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62847" y="5387162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62847" y="238328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562847" y="3134359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9426" y="5531306"/>
            <a:ext cx="770382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08695" y="4231335"/>
            <a:ext cx="2679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3,9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65769" y="2788158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30,0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50391" y="2552700"/>
            <a:ext cx="215265" cy="332740"/>
            <a:chOff x="850391" y="2552700"/>
            <a:chExt cx="215265" cy="332740"/>
          </a:xfrm>
        </p:grpSpPr>
        <p:sp>
          <p:nvSpPr>
            <p:cNvPr id="27" name="object 27"/>
            <p:cNvSpPr/>
            <p:nvPr/>
          </p:nvSpPr>
          <p:spPr>
            <a:xfrm>
              <a:off x="850391" y="2552700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870965" y="286588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103477" y="2483485"/>
            <a:ext cx="115760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istihdam  İşsiz (sağ</a:t>
            </a:r>
            <a:r>
              <a:rPr sz="12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579" y="6591327"/>
            <a:ext cx="256476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107705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" y="1813560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7126" y="1846021"/>
            <a:ext cx="82924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İşsizlik ve işgücüne katılım oranı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Ocak 2020 – Mart</a:t>
            </a:r>
            <a:r>
              <a:rPr sz="1600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0322" y="783463"/>
            <a:ext cx="733805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Mart ayında </a:t>
            </a:r>
            <a:r>
              <a:rPr dirty="0"/>
              <a:t>işsizlik oranı 0,4 </a:t>
            </a:r>
            <a:r>
              <a:rPr spc="-5" dirty="0"/>
              <a:t>puan artmış </a:t>
            </a:r>
            <a:r>
              <a:rPr dirty="0"/>
              <a:t>ve %11,5 </a:t>
            </a:r>
            <a:r>
              <a:rPr spc="-5" dirty="0"/>
              <a:t>seviyesinde  gerçekleşmiştir.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İşgücüne katılım oranı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%52,6</a:t>
            </a:r>
            <a:r>
              <a:rPr b="0" spc="30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düzeyindedir.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495109" y="2471737"/>
            <a:ext cx="7865745" cy="3039745"/>
            <a:chOff x="495109" y="2471737"/>
            <a:chExt cx="7865745" cy="3039745"/>
          </a:xfrm>
        </p:grpSpPr>
        <p:sp>
          <p:nvSpPr>
            <p:cNvPr id="6" name="object 6"/>
            <p:cNvSpPr/>
            <p:nvPr/>
          </p:nvSpPr>
          <p:spPr>
            <a:xfrm>
              <a:off x="614172" y="2606039"/>
              <a:ext cx="7627620" cy="2900680"/>
            </a:xfrm>
            <a:custGeom>
              <a:avLst/>
              <a:gdLst/>
              <a:ahLst/>
              <a:cxnLst/>
              <a:rect l="l" t="t" r="r" b="b"/>
              <a:pathLst>
                <a:path w="7627620" h="2900679">
                  <a:moveTo>
                    <a:pt x="160020" y="649224"/>
                  </a:moveTo>
                  <a:lnTo>
                    <a:pt x="0" y="649224"/>
                  </a:lnTo>
                  <a:lnTo>
                    <a:pt x="0" y="2900172"/>
                  </a:lnTo>
                  <a:lnTo>
                    <a:pt x="160020" y="2900172"/>
                  </a:lnTo>
                  <a:lnTo>
                    <a:pt x="160020" y="649224"/>
                  </a:lnTo>
                  <a:close/>
                </a:path>
                <a:path w="7627620" h="2900679">
                  <a:moveTo>
                    <a:pt x="448056" y="822960"/>
                  </a:moveTo>
                  <a:lnTo>
                    <a:pt x="288036" y="822960"/>
                  </a:lnTo>
                  <a:lnTo>
                    <a:pt x="288036" y="2900172"/>
                  </a:lnTo>
                  <a:lnTo>
                    <a:pt x="448056" y="2900172"/>
                  </a:lnTo>
                  <a:lnTo>
                    <a:pt x="448056" y="822960"/>
                  </a:lnTo>
                  <a:close/>
                </a:path>
                <a:path w="7627620" h="2900679">
                  <a:moveTo>
                    <a:pt x="734568" y="1644396"/>
                  </a:moveTo>
                  <a:lnTo>
                    <a:pt x="574548" y="1644396"/>
                  </a:lnTo>
                  <a:lnTo>
                    <a:pt x="574548" y="2900172"/>
                  </a:lnTo>
                  <a:lnTo>
                    <a:pt x="734568" y="2900172"/>
                  </a:lnTo>
                  <a:lnTo>
                    <a:pt x="734568" y="1644396"/>
                  </a:lnTo>
                  <a:close/>
                </a:path>
                <a:path w="7627620" h="2900679">
                  <a:moveTo>
                    <a:pt x="1021067" y="2467356"/>
                  </a:moveTo>
                  <a:lnTo>
                    <a:pt x="862584" y="2467356"/>
                  </a:lnTo>
                  <a:lnTo>
                    <a:pt x="862584" y="2900172"/>
                  </a:lnTo>
                  <a:lnTo>
                    <a:pt x="1021067" y="2900172"/>
                  </a:lnTo>
                  <a:lnTo>
                    <a:pt x="1021067" y="2467356"/>
                  </a:lnTo>
                  <a:close/>
                </a:path>
                <a:path w="7627620" h="2900679">
                  <a:moveTo>
                    <a:pt x="1309116" y="2164080"/>
                  </a:moveTo>
                  <a:lnTo>
                    <a:pt x="1149096" y="2164080"/>
                  </a:lnTo>
                  <a:lnTo>
                    <a:pt x="1149096" y="2900172"/>
                  </a:lnTo>
                  <a:lnTo>
                    <a:pt x="1309116" y="2900172"/>
                  </a:lnTo>
                  <a:lnTo>
                    <a:pt x="1309116" y="2164080"/>
                  </a:lnTo>
                  <a:close/>
                </a:path>
                <a:path w="7627620" h="2900679">
                  <a:moveTo>
                    <a:pt x="1595628" y="1688592"/>
                  </a:moveTo>
                  <a:lnTo>
                    <a:pt x="1437132" y="1688592"/>
                  </a:lnTo>
                  <a:lnTo>
                    <a:pt x="1437132" y="2900172"/>
                  </a:lnTo>
                  <a:lnTo>
                    <a:pt x="1595628" y="2900172"/>
                  </a:lnTo>
                  <a:lnTo>
                    <a:pt x="1595628" y="1688592"/>
                  </a:lnTo>
                  <a:close/>
                </a:path>
                <a:path w="7627620" h="2900679">
                  <a:moveTo>
                    <a:pt x="1883664" y="1731264"/>
                  </a:moveTo>
                  <a:lnTo>
                    <a:pt x="1723644" y="1731264"/>
                  </a:lnTo>
                  <a:lnTo>
                    <a:pt x="1723644" y="2900172"/>
                  </a:lnTo>
                  <a:lnTo>
                    <a:pt x="1883664" y="2900172"/>
                  </a:lnTo>
                  <a:lnTo>
                    <a:pt x="1883664" y="1731264"/>
                  </a:lnTo>
                  <a:close/>
                </a:path>
                <a:path w="7627620" h="2900679">
                  <a:moveTo>
                    <a:pt x="2170176" y="1514856"/>
                  </a:moveTo>
                  <a:lnTo>
                    <a:pt x="2011680" y="1514856"/>
                  </a:lnTo>
                  <a:lnTo>
                    <a:pt x="2011680" y="2900172"/>
                  </a:lnTo>
                  <a:lnTo>
                    <a:pt x="2170176" y="2900172"/>
                  </a:lnTo>
                  <a:lnTo>
                    <a:pt x="2170176" y="1514856"/>
                  </a:lnTo>
                  <a:close/>
                </a:path>
                <a:path w="7627620" h="2900679">
                  <a:moveTo>
                    <a:pt x="2458212" y="1427988"/>
                  </a:moveTo>
                  <a:lnTo>
                    <a:pt x="2298192" y="1427988"/>
                  </a:lnTo>
                  <a:lnTo>
                    <a:pt x="2298192" y="2900172"/>
                  </a:lnTo>
                  <a:lnTo>
                    <a:pt x="2458212" y="2900172"/>
                  </a:lnTo>
                  <a:lnTo>
                    <a:pt x="2458212" y="1427988"/>
                  </a:lnTo>
                  <a:close/>
                </a:path>
                <a:path w="7627620" h="2900679">
                  <a:moveTo>
                    <a:pt x="2744724" y="1385316"/>
                  </a:moveTo>
                  <a:lnTo>
                    <a:pt x="2586228" y="1385316"/>
                  </a:lnTo>
                  <a:lnTo>
                    <a:pt x="2586228" y="2900172"/>
                  </a:lnTo>
                  <a:lnTo>
                    <a:pt x="2744724" y="2900172"/>
                  </a:lnTo>
                  <a:lnTo>
                    <a:pt x="2744724" y="1385316"/>
                  </a:lnTo>
                  <a:close/>
                </a:path>
                <a:path w="7627620" h="2900679">
                  <a:moveTo>
                    <a:pt x="3032760" y="1298448"/>
                  </a:moveTo>
                  <a:lnTo>
                    <a:pt x="2872740" y="1298448"/>
                  </a:lnTo>
                  <a:lnTo>
                    <a:pt x="2872740" y="2900172"/>
                  </a:lnTo>
                  <a:lnTo>
                    <a:pt x="3032760" y="2900172"/>
                  </a:lnTo>
                  <a:lnTo>
                    <a:pt x="3032760" y="1298448"/>
                  </a:lnTo>
                  <a:close/>
                </a:path>
                <a:path w="7627620" h="2900679">
                  <a:moveTo>
                    <a:pt x="3319272" y="1514856"/>
                  </a:moveTo>
                  <a:lnTo>
                    <a:pt x="3159252" y="1514856"/>
                  </a:lnTo>
                  <a:lnTo>
                    <a:pt x="3159252" y="2900172"/>
                  </a:lnTo>
                  <a:lnTo>
                    <a:pt x="3319272" y="2900172"/>
                  </a:lnTo>
                  <a:lnTo>
                    <a:pt x="3319272" y="1514856"/>
                  </a:lnTo>
                  <a:close/>
                </a:path>
                <a:path w="7627620" h="2900679">
                  <a:moveTo>
                    <a:pt x="3607308" y="1211580"/>
                  </a:moveTo>
                  <a:lnTo>
                    <a:pt x="3447288" y="1211580"/>
                  </a:lnTo>
                  <a:lnTo>
                    <a:pt x="3447288" y="2900172"/>
                  </a:lnTo>
                  <a:lnTo>
                    <a:pt x="3607308" y="2900172"/>
                  </a:lnTo>
                  <a:lnTo>
                    <a:pt x="3607308" y="1211580"/>
                  </a:lnTo>
                  <a:close/>
                </a:path>
                <a:path w="7627620" h="2900679">
                  <a:moveTo>
                    <a:pt x="3893820" y="1039368"/>
                  </a:moveTo>
                  <a:lnTo>
                    <a:pt x="3733800" y="1039368"/>
                  </a:lnTo>
                  <a:lnTo>
                    <a:pt x="3733800" y="2900172"/>
                  </a:lnTo>
                  <a:lnTo>
                    <a:pt x="3893820" y="2900172"/>
                  </a:lnTo>
                  <a:lnTo>
                    <a:pt x="3893820" y="1039368"/>
                  </a:lnTo>
                  <a:close/>
                </a:path>
                <a:path w="7627620" h="2900679">
                  <a:moveTo>
                    <a:pt x="4181856" y="606552"/>
                  </a:moveTo>
                  <a:lnTo>
                    <a:pt x="4021836" y="606552"/>
                  </a:lnTo>
                  <a:lnTo>
                    <a:pt x="4021836" y="2900172"/>
                  </a:lnTo>
                  <a:lnTo>
                    <a:pt x="4181856" y="2900172"/>
                  </a:lnTo>
                  <a:lnTo>
                    <a:pt x="4181856" y="606552"/>
                  </a:lnTo>
                  <a:close/>
                </a:path>
                <a:path w="7627620" h="2900679">
                  <a:moveTo>
                    <a:pt x="4468368" y="562356"/>
                  </a:moveTo>
                  <a:lnTo>
                    <a:pt x="4308348" y="562356"/>
                  </a:lnTo>
                  <a:lnTo>
                    <a:pt x="4308348" y="2900172"/>
                  </a:lnTo>
                  <a:lnTo>
                    <a:pt x="4468368" y="2900172"/>
                  </a:lnTo>
                  <a:lnTo>
                    <a:pt x="4468368" y="562356"/>
                  </a:lnTo>
                  <a:close/>
                </a:path>
                <a:path w="7627620" h="2900679">
                  <a:moveTo>
                    <a:pt x="4754880" y="778764"/>
                  </a:moveTo>
                  <a:lnTo>
                    <a:pt x="4596384" y="778764"/>
                  </a:lnTo>
                  <a:lnTo>
                    <a:pt x="4596384" y="2900172"/>
                  </a:lnTo>
                  <a:lnTo>
                    <a:pt x="4754880" y="2900172"/>
                  </a:lnTo>
                  <a:lnTo>
                    <a:pt x="4754880" y="778764"/>
                  </a:lnTo>
                  <a:close/>
                </a:path>
                <a:path w="7627620" h="2900679">
                  <a:moveTo>
                    <a:pt x="5042916" y="952500"/>
                  </a:moveTo>
                  <a:lnTo>
                    <a:pt x="4882896" y="952500"/>
                  </a:lnTo>
                  <a:lnTo>
                    <a:pt x="4882896" y="2900172"/>
                  </a:lnTo>
                  <a:lnTo>
                    <a:pt x="5042916" y="2900172"/>
                  </a:lnTo>
                  <a:lnTo>
                    <a:pt x="5042916" y="952500"/>
                  </a:lnTo>
                  <a:close/>
                </a:path>
                <a:path w="7627620" h="2900679">
                  <a:moveTo>
                    <a:pt x="5329428" y="691896"/>
                  </a:moveTo>
                  <a:lnTo>
                    <a:pt x="5170932" y="691896"/>
                  </a:lnTo>
                  <a:lnTo>
                    <a:pt x="5170932" y="2900172"/>
                  </a:lnTo>
                  <a:lnTo>
                    <a:pt x="5329428" y="2900172"/>
                  </a:lnTo>
                  <a:lnTo>
                    <a:pt x="5329428" y="691896"/>
                  </a:lnTo>
                  <a:close/>
                </a:path>
                <a:path w="7627620" h="2900679">
                  <a:moveTo>
                    <a:pt x="5617464" y="606552"/>
                  </a:moveTo>
                  <a:lnTo>
                    <a:pt x="5457444" y="606552"/>
                  </a:lnTo>
                  <a:lnTo>
                    <a:pt x="5457444" y="2900172"/>
                  </a:lnTo>
                  <a:lnTo>
                    <a:pt x="5617464" y="2900172"/>
                  </a:lnTo>
                  <a:lnTo>
                    <a:pt x="5617464" y="606552"/>
                  </a:lnTo>
                  <a:close/>
                </a:path>
                <a:path w="7627620" h="2900679">
                  <a:moveTo>
                    <a:pt x="5903976" y="345948"/>
                  </a:moveTo>
                  <a:lnTo>
                    <a:pt x="5745480" y="345948"/>
                  </a:lnTo>
                  <a:lnTo>
                    <a:pt x="5745480" y="2900172"/>
                  </a:lnTo>
                  <a:lnTo>
                    <a:pt x="5903976" y="2900172"/>
                  </a:lnTo>
                  <a:lnTo>
                    <a:pt x="5903976" y="345948"/>
                  </a:lnTo>
                  <a:close/>
                </a:path>
                <a:path w="7627620" h="2900679">
                  <a:moveTo>
                    <a:pt x="6192012" y="303276"/>
                  </a:moveTo>
                  <a:lnTo>
                    <a:pt x="6031992" y="303276"/>
                  </a:lnTo>
                  <a:lnTo>
                    <a:pt x="6031992" y="2900172"/>
                  </a:lnTo>
                  <a:lnTo>
                    <a:pt x="6192012" y="2900172"/>
                  </a:lnTo>
                  <a:lnTo>
                    <a:pt x="6192012" y="303276"/>
                  </a:lnTo>
                  <a:close/>
                </a:path>
                <a:path w="7627620" h="2900679">
                  <a:moveTo>
                    <a:pt x="6478524" y="173736"/>
                  </a:moveTo>
                  <a:lnTo>
                    <a:pt x="6320028" y="173736"/>
                  </a:lnTo>
                  <a:lnTo>
                    <a:pt x="6320028" y="2900172"/>
                  </a:lnTo>
                  <a:lnTo>
                    <a:pt x="6478524" y="2900172"/>
                  </a:lnTo>
                  <a:lnTo>
                    <a:pt x="6478524" y="173736"/>
                  </a:lnTo>
                  <a:close/>
                </a:path>
                <a:path w="7627620" h="2900679">
                  <a:moveTo>
                    <a:pt x="6766560" y="0"/>
                  </a:moveTo>
                  <a:lnTo>
                    <a:pt x="6606540" y="0"/>
                  </a:lnTo>
                  <a:lnTo>
                    <a:pt x="6606540" y="2900172"/>
                  </a:lnTo>
                  <a:lnTo>
                    <a:pt x="6766560" y="2900172"/>
                  </a:lnTo>
                  <a:lnTo>
                    <a:pt x="6766560" y="0"/>
                  </a:lnTo>
                  <a:close/>
                </a:path>
                <a:path w="7627620" h="2900679">
                  <a:moveTo>
                    <a:pt x="7053072" y="44196"/>
                  </a:moveTo>
                  <a:lnTo>
                    <a:pt x="6893052" y="44196"/>
                  </a:lnTo>
                  <a:lnTo>
                    <a:pt x="6893052" y="2900172"/>
                  </a:lnTo>
                  <a:lnTo>
                    <a:pt x="7053072" y="2900172"/>
                  </a:lnTo>
                  <a:lnTo>
                    <a:pt x="7053072" y="44196"/>
                  </a:lnTo>
                  <a:close/>
                </a:path>
                <a:path w="7627620" h="2900679">
                  <a:moveTo>
                    <a:pt x="7341108" y="86868"/>
                  </a:moveTo>
                  <a:lnTo>
                    <a:pt x="7181088" y="86868"/>
                  </a:lnTo>
                  <a:lnTo>
                    <a:pt x="7181088" y="2900172"/>
                  </a:lnTo>
                  <a:lnTo>
                    <a:pt x="7341108" y="2900172"/>
                  </a:lnTo>
                  <a:lnTo>
                    <a:pt x="7341108" y="86868"/>
                  </a:lnTo>
                  <a:close/>
                </a:path>
                <a:path w="7627620" h="2900679">
                  <a:moveTo>
                    <a:pt x="7627620" y="1930908"/>
                  </a:moveTo>
                  <a:lnTo>
                    <a:pt x="7467600" y="1930908"/>
                  </a:lnTo>
                  <a:lnTo>
                    <a:pt x="7467600" y="2900172"/>
                  </a:lnTo>
                  <a:lnTo>
                    <a:pt x="7627620" y="2900172"/>
                  </a:lnTo>
                  <a:lnTo>
                    <a:pt x="7627620" y="193090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99872" y="2476500"/>
              <a:ext cx="7856220" cy="3030220"/>
            </a:xfrm>
            <a:custGeom>
              <a:avLst/>
              <a:gdLst/>
              <a:ahLst/>
              <a:cxnLst/>
              <a:rect l="l" t="t" r="r" b="b"/>
              <a:pathLst>
                <a:path w="7856220" h="3030220">
                  <a:moveTo>
                    <a:pt x="7805928" y="3029712"/>
                  </a:moveTo>
                  <a:lnTo>
                    <a:pt x="7805928" y="0"/>
                  </a:lnTo>
                </a:path>
                <a:path w="7856220" h="3030220">
                  <a:moveTo>
                    <a:pt x="7805928" y="3029712"/>
                  </a:moveTo>
                  <a:lnTo>
                    <a:pt x="7856220" y="3029712"/>
                  </a:lnTo>
                </a:path>
                <a:path w="7856220" h="3030220">
                  <a:moveTo>
                    <a:pt x="7805928" y="2272284"/>
                  </a:moveTo>
                  <a:lnTo>
                    <a:pt x="7856220" y="2272284"/>
                  </a:lnTo>
                </a:path>
                <a:path w="7856220" h="3030220">
                  <a:moveTo>
                    <a:pt x="7805928" y="1514856"/>
                  </a:moveTo>
                  <a:lnTo>
                    <a:pt x="7856220" y="1514856"/>
                  </a:lnTo>
                </a:path>
                <a:path w="7856220" h="3030220">
                  <a:moveTo>
                    <a:pt x="7805928" y="757427"/>
                  </a:moveTo>
                  <a:lnTo>
                    <a:pt x="7856220" y="757427"/>
                  </a:lnTo>
                </a:path>
                <a:path w="7856220" h="3030220">
                  <a:moveTo>
                    <a:pt x="7805928" y="0"/>
                  </a:moveTo>
                  <a:lnTo>
                    <a:pt x="7856220" y="0"/>
                  </a:lnTo>
                </a:path>
                <a:path w="7856220" h="3030220">
                  <a:moveTo>
                    <a:pt x="50292" y="3029712"/>
                  </a:moveTo>
                  <a:lnTo>
                    <a:pt x="50292" y="0"/>
                  </a:lnTo>
                </a:path>
                <a:path w="7856220" h="3030220">
                  <a:moveTo>
                    <a:pt x="0" y="3029712"/>
                  </a:moveTo>
                  <a:lnTo>
                    <a:pt x="50292" y="3029712"/>
                  </a:lnTo>
                </a:path>
                <a:path w="7856220" h="3030220">
                  <a:moveTo>
                    <a:pt x="0" y="2596896"/>
                  </a:moveTo>
                  <a:lnTo>
                    <a:pt x="50292" y="2596896"/>
                  </a:lnTo>
                </a:path>
                <a:path w="7856220" h="3030220">
                  <a:moveTo>
                    <a:pt x="0" y="2164080"/>
                  </a:moveTo>
                  <a:lnTo>
                    <a:pt x="50292" y="2164080"/>
                  </a:lnTo>
                </a:path>
                <a:path w="7856220" h="3030220">
                  <a:moveTo>
                    <a:pt x="0" y="1731264"/>
                  </a:moveTo>
                  <a:lnTo>
                    <a:pt x="50292" y="1731264"/>
                  </a:lnTo>
                </a:path>
                <a:path w="7856220" h="3030220">
                  <a:moveTo>
                    <a:pt x="0" y="1298448"/>
                  </a:moveTo>
                  <a:lnTo>
                    <a:pt x="50292" y="1298448"/>
                  </a:lnTo>
                </a:path>
                <a:path w="7856220" h="3030220">
                  <a:moveTo>
                    <a:pt x="0" y="865632"/>
                  </a:moveTo>
                  <a:lnTo>
                    <a:pt x="50292" y="865632"/>
                  </a:lnTo>
                </a:path>
                <a:path w="7856220" h="3030220">
                  <a:moveTo>
                    <a:pt x="0" y="432815"/>
                  </a:moveTo>
                  <a:lnTo>
                    <a:pt x="50292" y="432815"/>
                  </a:lnTo>
                </a:path>
                <a:path w="7856220" h="3030220">
                  <a:moveTo>
                    <a:pt x="0" y="0"/>
                  </a:moveTo>
                  <a:lnTo>
                    <a:pt x="50292" y="0"/>
                  </a:lnTo>
                </a:path>
                <a:path w="7856220" h="3030220">
                  <a:moveTo>
                    <a:pt x="50292" y="3029712"/>
                  </a:moveTo>
                  <a:lnTo>
                    <a:pt x="7805928" y="30297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081772" y="2650236"/>
              <a:ext cx="160020" cy="1704339"/>
            </a:xfrm>
            <a:custGeom>
              <a:avLst/>
              <a:gdLst/>
              <a:ahLst/>
              <a:cxnLst/>
              <a:rect l="l" t="t" r="r" b="b"/>
              <a:pathLst>
                <a:path w="160020" h="1704339">
                  <a:moveTo>
                    <a:pt x="0" y="1703832"/>
                  </a:moveTo>
                  <a:lnTo>
                    <a:pt x="160020" y="1703832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170383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94182" y="3196590"/>
              <a:ext cx="7467600" cy="1400810"/>
            </a:xfrm>
            <a:custGeom>
              <a:avLst/>
              <a:gdLst/>
              <a:ahLst/>
              <a:cxnLst/>
              <a:rect l="l" t="t" r="r" b="b"/>
              <a:pathLst>
                <a:path w="7467600" h="1400810">
                  <a:moveTo>
                    <a:pt x="0" y="377951"/>
                  </a:moveTo>
                  <a:lnTo>
                    <a:pt x="288036" y="566928"/>
                  </a:lnTo>
                  <a:lnTo>
                    <a:pt x="574548" y="454152"/>
                  </a:lnTo>
                  <a:lnTo>
                    <a:pt x="862584" y="227075"/>
                  </a:lnTo>
                  <a:lnTo>
                    <a:pt x="1149095" y="227075"/>
                  </a:lnTo>
                  <a:lnTo>
                    <a:pt x="1437132" y="339851"/>
                  </a:lnTo>
                  <a:lnTo>
                    <a:pt x="1723644" y="0"/>
                  </a:lnTo>
                  <a:lnTo>
                    <a:pt x="2010156" y="528828"/>
                  </a:lnTo>
                  <a:lnTo>
                    <a:pt x="2298192" y="566928"/>
                  </a:lnTo>
                  <a:lnTo>
                    <a:pt x="2584704" y="377951"/>
                  </a:lnTo>
                  <a:lnTo>
                    <a:pt x="2872740" y="377951"/>
                  </a:lnTo>
                  <a:lnTo>
                    <a:pt x="3159252" y="416052"/>
                  </a:lnTo>
                  <a:lnTo>
                    <a:pt x="3447288" y="492252"/>
                  </a:lnTo>
                  <a:lnTo>
                    <a:pt x="3733800" y="263651"/>
                  </a:lnTo>
                  <a:lnTo>
                    <a:pt x="4021835" y="377951"/>
                  </a:lnTo>
                  <a:lnTo>
                    <a:pt x="4308348" y="188975"/>
                  </a:lnTo>
                  <a:lnTo>
                    <a:pt x="4596383" y="377951"/>
                  </a:lnTo>
                  <a:lnTo>
                    <a:pt x="4882896" y="1400556"/>
                  </a:lnTo>
                  <a:lnTo>
                    <a:pt x="5170932" y="1097280"/>
                  </a:lnTo>
                  <a:lnTo>
                    <a:pt x="5457444" y="982980"/>
                  </a:lnTo>
                  <a:lnTo>
                    <a:pt x="5743956" y="1059180"/>
                  </a:lnTo>
                  <a:lnTo>
                    <a:pt x="6031992" y="1097280"/>
                  </a:lnTo>
                  <a:lnTo>
                    <a:pt x="6318504" y="1059180"/>
                  </a:lnTo>
                  <a:lnTo>
                    <a:pt x="6606540" y="1021080"/>
                  </a:lnTo>
                  <a:lnTo>
                    <a:pt x="6893052" y="982980"/>
                  </a:lnTo>
                  <a:lnTo>
                    <a:pt x="7181088" y="1135380"/>
                  </a:lnTo>
                  <a:lnTo>
                    <a:pt x="7467600" y="98298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119872" y="2624328"/>
              <a:ext cx="0" cy="101600"/>
            </a:xfrm>
            <a:custGeom>
              <a:avLst/>
              <a:gdLst/>
              <a:ahLst/>
              <a:cxnLst/>
              <a:rect l="l" t="t" r="r" b="b"/>
              <a:pathLst>
                <a:path h="101600">
                  <a:moveTo>
                    <a:pt x="0" y="0"/>
                  </a:moveTo>
                  <a:lnTo>
                    <a:pt x="0" y="10160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914131" y="4354067"/>
              <a:ext cx="382905" cy="182880"/>
            </a:xfrm>
            <a:custGeom>
              <a:avLst/>
              <a:gdLst/>
              <a:ahLst/>
              <a:cxnLst/>
              <a:rect l="l" t="t" r="r" b="b"/>
              <a:pathLst>
                <a:path w="382904" h="182879">
                  <a:moveTo>
                    <a:pt x="382524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382524" y="182879"/>
                  </a:lnTo>
                  <a:lnTo>
                    <a:pt x="382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437244" y="5394197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37244" y="463677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37244" y="387934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37244" y="31219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37244" y="236448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9006" y="539419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9006" y="496138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9006" y="452856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9006" y="409575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9006" y="366293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006" y="323011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9006" y="279730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9006" y="236448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8900" y="5545632"/>
            <a:ext cx="767842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24545" y="4341367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11,5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40420" y="2427478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52,6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11123" y="2542032"/>
            <a:ext cx="215265" cy="332740"/>
            <a:chOff x="611123" y="2542032"/>
            <a:chExt cx="215265" cy="332740"/>
          </a:xfrm>
        </p:grpSpPr>
        <p:sp>
          <p:nvSpPr>
            <p:cNvPr id="29" name="object 29"/>
            <p:cNvSpPr/>
            <p:nvPr/>
          </p:nvSpPr>
          <p:spPr>
            <a:xfrm>
              <a:off x="611123" y="2542032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3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3" y="160020"/>
                  </a:lnTo>
                  <a:lnTo>
                    <a:pt x="2148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631697" y="285521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863600" y="2472091"/>
            <a:ext cx="1690370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İşgücüne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katılım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İşsizlik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579" y="6591327"/>
            <a:ext cx="256476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335364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55675"/>
            <a:ext cx="67443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Kadın </a:t>
            </a:r>
            <a:r>
              <a:rPr dirty="0"/>
              <a:t>ve </a:t>
            </a:r>
            <a:r>
              <a:rPr spc="-5" dirty="0"/>
              <a:t>genç </a:t>
            </a:r>
            <a:r>
              <a:rPr dirty="0"/>
              <a:t>işsizlik </a:t>
            </a:r>
            <a:r>
              <a:rPr spc="-5" dirty="0"/>
              <a:t>oranları da Mart ayında</a:t>
            </a:r>
            <a:r>
              <a:rPr spc="-35" dirty="0"/>
              <a:t> </a:t>
            </a:r>
            <a:r>
              <a:rPr spc="-5" dirty="0"/>
              <a:t>yükselmiştir.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Her iki </a:t>
            </a:r>
            <a:r>
              <a:rPr b="0" dirty="0">
                <a:latin typeface="Tahoma"/>
                <a:cs typeface="Tahoma"/>
              </a:rPr>
              <a:t>grubun </a:t>
            </a:r>
            <a:r>
              <a:rPr b="0" spc="-10" dirty="0">
                <a:latin typeface="Tahoma"/>
                <a:cs typeface="Tahoma"/>
              </a:rPr>
              <a:t>işsizlik </a:t>
            </a:r>
            <a:r>
              <a:rPr b="0" dirty="0">
                <a:latin typeface="Tahoma"/>
                <a:cs typeface="Tahoma"/>
              </a:rPr>
              <a:t>oranındaki artışlar </a:t>
            </a:r>
            <a:r>
              <a:rPr b="0" spc="-5" dirty="0">
                <a:latin typeface="Tahoma"/>
                <a:cs typeface="Tahoma"/>
              </a:rPr>
              <a:t>0,5</a:t>
            </a:r>
            <a:r>
              <a:rPr b="0" spc="4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puandır.</a:t>
            </a:r>
          </a:p>
        </p:txBody>
      </p:sp>
      <p:sp>
        <p:nvSpPr>
          <p:cNvPr id="3" name="object 3"/>
          <p:cNvSpPr/>
          <p:nvPr/>
        </p:nvSpPr>
        <p:spPr>
          <a:xfrm>
            <a:off x="1523" y="1801367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4487" y="1835276"/>
            <a:ext cx="81546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Genç* ve kadın işsizlik oranları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%) Ocak 2020 – Mart</a:t>
            </a:r>
            <a:r>
              <a:rPr sz="16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0369" y="2509837"/>
            <a:ext cx="7655559" cy="2915920"/>
            <a:chOff x="670369" y="2509837"/>
            <a:chExt cx="7655559" cy="2915920"/>
          </a:xfrm>
        </p:grpSpPr>
        <p:sp>
          <p:nvSpPr>
            <p:cNvPr id="6" name="object 6"/>
            <p:cNvSpPr/>
            <p:nvPr/>
          </p:nvSpPr>
          <p:spPr>
            <a:xfrm>
              <a:off x="675131" y="2514600"/>
              <a:ext cx="7630795" cy="2906395"/>
            </a:xfrm>
            <a:custGeom>
              <a:avLst/>
              <a:gdLst/>
              <a:ahLst/>
              <a:cxnLst/>
              <a:rect l="l" t="t" r="r" b="b"/>
              <a:pathLst>
                <a:path w="7630795" h="2906395">
                  <a:moveTo>
                    <a:pt x="50292" y="2906268"/>
                  </a:moveTo>
                  <a:lnTo>
                    <a:pt x="50292" y="0"/>
                  </a:lnTo>
                </a:path>
                <a:path w="7630795" h="2906395">
                  <a:moveTo>
                    <a:pt x="0" y="2906268"/>
                  </a:moveTo>
                  <a:lnTo>
                    <a:pt x="50292" y="2906268"/>
                  </a:lnTo>
                </a:path>
                <a:path w="7630795" h="2906395">
                  <a:moveTo>
                    <a:pt x="0" y="2179320"/>
                  </a:moveTo>
                  <a:lnTo>
                    <a:pt x="50292" y="2179320"/>
                  </a:lnTo>
                </a:path>
                <a:path w="7630795" h="2906395">
                  <a:moveTo>
                    <a:pt x="0" y="1453895"/>
                  </a:moveTo>
                  <a:lnTo>
                    <a:pt x="50292" y="1453895"/>
                  </a:lnTo>
                </a:path>
                <a:path w="7630795" h="2906395">
                  <a:moveTo>
                    <a:pt x="0" y="726948"/>
                  </a:moveTo>
                  <a:lnTo>
                    <a:pt x="50292" y="726948"/>
                  </a:lnTo>
                </a:path>
                <a:path w="7630795" h="2906395">
                  <a:moveTo>
                    <a:pt x="0" y="0"/>
                  </a:moveTo>
                  <a:lnTo>
                    <a:pt x="50292" y="0"/>
                  </a:lnTo>
                </a:path>
                <a:path w="7630795" h="2906395">
                  <a:moveTo>
                    <a:pt x="50292" y="2906268"/>
                  </a:moveTo>
                  <a:lnTo>
                    <a:pt x="7630668" y="290626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26185" y="2804922"/>
              <a:ext cx="7580630" cy="1089660"/>
            </a:xfrm>
            <a:custGeom>
              <a:avLst/>
              <a:gdLst/>
              <a:ahLst/>
              <a:cxnLst/>
              <a:rect l="l" t="t" r="r" b="b"/>
              <a:pathLst>
                <a:path w="7580630" h="1089660">
                  <a:moveTo>
                    <a:pt x="0" y="364236"/>
                  </a:moveTo>
                  <a:lnTo>
                    <a:pt x="291083" y="490727"/>
                  </a:lnTo>
                  <a:lnTo>
                    <a:pt x="582168" y="600455"/>
                  </a:lnTo>
                  <a:lnTo>
                    <a:pt x="873251" y="435863"/>
                  </a:lnTo>
                  <a:lnTo>
                    <a:pt x="1165859" y="272795"/>
                  </a:lnTo>
                  <a:lnTo>
                    <a:pt x="1456944" y="309372"/>
                  </a:lnTo>
                  <a:lnTo>
                    <a:pt x="1748027" y="254507"/>
                  </a:lnTo>
                  <a:lnTo>
                    <a:pt x="2040636" y="435863"/>
                  </a:lnTo>
                  <a:lnTo>
                    <a:pt x="2331720" y="236219"/>
                  </a:lnTo>
                  <a:lnTo>
                    <a:pt x="2622804" y="217931"/>
                  </a:lnTo>
                  <a:lnTo>
                    <a:pt x="2915412" y="236219"/>
                  </a:lnTo>
                  <a:lnTo>
                    <a:pt x="3206496" y="128015"/>
                  </a:lnTo>
                  <a:lnTo>
                    <a:pt x="3497579" y="291083"/>
                  </a:lnTo>
                  <a:lnTo>
                    <a:pt x="3790188" y="0"/>
                  </a:lnTo>
                  <a:lnTo>
                    <a:pt x="4081272" y="254507"/>
                  </a:lnTo>
                  <a:lnTo>
                    <a:pt x="4372356" y="291083"/>
                  </a:lnTo>
                  <a:lnTo>
                    <a:pt x="4663440" y="382524"/>
                  </a:lnTo>
                  <a:lnTo>
                    <a:pt x="4956048" y="926591"/>
                  </a:lnTo>
                  <a:lnTo>
                    <a:pt x="5247132" y="908303"/>
                  </a:lnTo>
                  <a:lnTo>
                    <a:pt x="5538216" y="836676"/>
                  </a:lnTo>
                  <a:lnTo>
                    <a:pt x="5830823" y="1018032"/>
                  </a:lnTo>
                  <a:lnTo>
                    <a:pt x="6121908" y="1089659"/>
                  </a:lnTo>
                  <a:lnTo>
                    <a:pt x="6412992" y="726948"/>
                  </a:lnTo>
                  <a:lnTo>
                    <a:pt x="6705600" y="908303"/>
                  </a:lnTo>
                  <a:lnTo>
                    <a:pt x="6996684" y="926591"/>
                  </a:lnTo>
                  <a:lnTo>
                    <a:pt x="7287768" y="1036319"/>
                  </a:lnTo>
                  <a:lnTo>
                    <a:pt x="7580376" y="944879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26185" y="4694682"/>
              <a:ext cx="7580630" cy="472440"/>
            </a:xfrm>
            <a:custGeom>
              <a:avLst/>
              <a:gdLst/>
              <a:ahLst/>
              <a:cxnLst/>
              <a:rect l="l" t="t" r="r" b="b"/>
              <a:pathLst>
                <a:path w="7580630" h="472439">
                  <a:moveTo>
                    <a:pt x="0" y="0"/>
                  </a:moveTo>
                  <a:lnTo>
                    <a:pt x="291083" y="272796"/>
                  </a:lnTo>
                  <a:lnTo>
                    <a:pt x="582168" y="236220"/>
                  </a:lnTo>
                  <a:lnTo>
                    <a:pt x="873251" y="309372"/>
                  </a:lnTo>
                  <a:lnTo>
                    <a:pt x="1165859" y="254508"/>
                  </a:lnTo>
                  <a:lnTo>
                    <a:pt x="1456944" y="73152"/>
                  </a:lnTo>
                  <a:lnTo>
                    <a:pt x="1748027" y="91440"/>
                  </a:lnTo>
                  <a:lnTo>
                    <a:pt x="2040636" y="254508"/>
                  </a:lnTo>
                  <a:lnTo>
                    <a:pt x="2331720" y="291084"/>
                  </a:lnTo>
                  <a:lnTo>
                    <a:pt x="2622804" y="199644"/>
                  </a:lnTo>
                  <a:lnTo>
                    <a:pt x="2915412" y="309372"/>
                  </a:lnTo>
                  <a:lnTo>
                    <a:pt x="3206496" y="344424"/>
                  </a:lnTo>
                  <a:lnTo>
                    <a:pt x="3497579" y="272796"/>
                  </a:lnTo>
                  <a:lnTo>
                    <a:pt x="3790188" y="126492"/>
                  </a:lnTo>
                  <a:lnTo>
                    <a:pt x="4081272" y="18288"/>
                  </a:lnTo>
                  <a:lnTo>
                    <a:pt x="4372356" y="0"/>
                  </a:lnTo>
                  <a:lnTo>
                    <a:pt x="4663440" y="91440"/>
                  </a:lnTo>
                  <a:lnTo>
                    <a:pt x="4956048" y="344424"/>
                  </a:lnTo>
                  <a:lnTo>
                    <a:pt x="5247132" y="381000"/>
                  </a:lnTo>
                  <a:lnTo>
                    <a:pt x="5538216" y="254508"/>
                  </a:lnTo>
                  <a:lnTo>
                    <a:pt x="5830823" y="309372"/>
                  </a:lnTo>
                  <a:lnTo>
                    <a:pt x="6121908" y="362712"/>
                  </a:lnTo>
                  <a:lnTo>
                    <a:pt x="6412992" y="291084"/>
                  </a:lnTo>
                  <a:lnTo>
                    <a:pt x="6705600" y="362712"/>
                  </a:lnTo>
                  <a:lnTo>
                    <a:pt x="6996684" y="417576"/>
                  </a:lnTo>
                  <a:lnTo>
                    <a:pt x="7287768" y="472440"/>
                  </a:lnTo>
                  <a:lnTo>
                    <a:pt x="7580376" y="38100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3656" y="530999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656" y="458304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656" y="385648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3656" y="312953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3656" y="240258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0599" y="5461508"/>
            <a:ext cx="77914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26094" y="3793617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21,2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26094" y="482536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13,9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05433" y="2529839"/>
            <a:ext cx="176530" cy="271780"/>
            <a:chOff x="805433" y="2529839"/>
            <a:chExt cx="176530" cy="271780"/>
          </a:xfrm>
        </p:grpSpPr>
        <p:sp>
          <p:nvSpPr>
            <p:cNvPr id="18" name="object 18"/>
            <p:cNvSpPr/>
            <p:nvPr/>
          </p:nvSpPr>
          <p:spPr>
            <a:xfrm>
              <a:off x="805433" y="278206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805433" y="254888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38555" y="2399538"/>
            <a:ext cx="124460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Genç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işsizlik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 Kadın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065" y="6419115"/>
            <a:ext cx="2560955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*15-24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yaş grubunu</a:t>
            </a:r>
            <a:r>
              <a:rPr sz="1000" spc="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kapsamaktadır.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48411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721563"/>
            <a:ext cx="8656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Ayrıca, </a:t>
            </a:r>
            <a:r>
              <a:rPr spc="-5" dirty="0"/>
              <a:t>geniş tanımlı </a:t>
            </a:r>
            <a:r>
              <a:rPr dirty="0"/>
              <a:t>işsizlik </a:t>
            </a:r>
            <a:r>
              <a:rPr spc="-5" dirty="0"/>
              <a:t>göstergelerinin hepsi Mart ayında</a:t>
            </a:r>
            <a:r>
              <a:rPr spc="10" dirty="0"/>
              <a:t> </a:t>
            </a:r>
            <a:r>
              <a:rPr spc="-5" dirty="0"/>
              <a:t>yükselmiştir.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Atıl işgücü oranı </a:t>
            </a:r>
            <a:r>
              <a:rPr b="0" dirty="0">
                <a:latin typeface="Tahoma"/>
                <a:cs typeface="Tahoma"/>
              </a:rPr>
              <a:t>genel </a:t>
            </a:r>
            <a:r>
              <a:rPr b="0" spc="-5" dirty="0">
                <a:latin typeface="Tahoma"/>
                <a:cs typeface="Tahoma"/>
              </a:rPr>
              <a:t>tanımlı işsizlik </a:t>
            </a:r>
            <a:r>
              <a:rPr b="0" dirty="0">
                <a:latin typeface="Tahoma"/>
                <a:cs typeface="Tahoma"/>
              </a:rPr>
              <a:t>oranının </a:t>
            </a:r>
            <a:r>
              <a:rPr b="0" spc="-5" dirty="0">
                <a:latin typeface="Tahoma"/>
                <a:cs typeface="Tahoma"/>
              </a:rPr>
              <a:t>yaklaşık iki katıdır; </a:t>
            </a:r>
            <a:r>
              <a:rPr b="0" dirty="0">
                <a:latin typeface="Tahoma"/>
                <a:cs typeface="Tahoma"/>
              </a:rPr>
              <a:t>Mart </a:t>
            </a:r>
            <a:r>
              <a:rPr b="0" spc="-5" dirty="0">
                <a:latin typeface="Tahoma"/>
                <a:cs typeface="Tahoma"/>
              </a:rPr>
              <a:t>ayı</a:t>
            </a:r>
            <a:r>
              <a:rPr b="0" spc="10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itibarıyla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661160"/>
            <a:ext cx="9139555" cy="584200"/>
          </a:xfrm>
          <a:custGeom>
            <a:avLst/>
            <a:gdLst/>
            <a:ahLst/>
            <a:cxnLst/>
            <a:rect l="l" t="t" r="r" b="b"/>
            <a:pathLst>
              <a:path w="9139555" h="584200">
                <a:moveTo>
                  <a:pt x="9139428" y="0"/>
                </a:moveTo>
                <a:lnTo>
                  <a:pt x="0" y="0"/>
                </a:lnTo>
                <a:lnTo>
                  <a:pt x="0" y="583691"/>
                </a:lnTo>
                <a:lnTo>
                  <a:pt x="9139428" y="58369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07" y="1270761"/>
            <a:ext cx="7955280" cy="935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%22,7’ye</a:t>
            </a:r>
            <a:r>
              <a:rPr spc="1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ulaşmıştır.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437890" marR="5080" indent="-2400935">
              <a:spcBef>
                <a:spcPts val="116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İşgücüne ilişkin tamamlayıcı göstergeler*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%)  Ocak 2020 – Mart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592" y="5757468"/>
            <a:ext cx="8645525" cy="97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Zamana bağlı eksik istihdam: Referans haftasında istihdamda olan, esas işinde ve diğer işinde/işlerinde fiili olarak 40 saatten daha az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çalışmış </a:t>
            </a:r>
            <a:r>
              <a:rPr sz="1000" spc="5" dirty="0">
                <a:solidFill>
                  <a:prstClr val="black"/>
                </a:solidFill>
                <a:latin typeface="Tahoma"/>
                <a:cs typeface="Tahoma"/>
              </a:rPr>
              <a:t>olup, 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daha fazla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çalışmak istediğini belirten ve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mümkün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olduğu takdirde daha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fazla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çalışmaya başlayabilecek olan</a:t>
            </a:r>
            <a:r>
              <a:rPr sz="1000" spc="1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kişilerdir.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114300"/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Potansiyel işgücü: Referans haftasında ne istihdamda ne de işsiz olan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çalışma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çağındaki kişilerden; iş arayan fakat kısa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içerisinde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işbaşı yapabilecek  durumda olmayanlarla, iş aramadığı halde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çalışma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isteği olan ve kısa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içerisinde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işbaşı yapabilecek durumda olan</a:t>
            </a:r>
            <a:r>
              <a:rPr sz="1000" spc="1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prstClr val="black"/>
                </a:solidFill>
                <a:latin typeface="Tahoma"/>
                <a:cs typeface="Tahoma"/>
              </a:rPr>
              <a:t>kişilerdir.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Atıl işgücü: Zamana bağlı eksik istihdam, işsiz ve potansiyel işgücünün</a:t>
            </a:r>
            <a:r>
              <a:rPr sz="1000" spc="1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toplamıdır.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5589" y="2336101"/>
            <a:ext cx="7800340" cy="2743835"/>
            <a:chOff x="525589" y="2336101"/>
            <a:chExt cx="7800340" cy="2743835"/>
          </a:xfrm>
        </p:grpSpPr>
        <p:sp>
          <p:nvSpPr>
            <p:cNvPr id="7" name="object 7"/>
            <p:cNvSpPr/>
            <p:nvPr/>
          </p:nvSpPr>
          <p:spPr>
            <a:xfrm>
              <a:off x="530351" y="2340864"/>
              <a:ext cx="7775575" cy="2734310"/>
            </a:xfrm>
            <a:custGeom>
              <a:avLst/>
              <a:gdLst/>
              <a:ahLst/>
              <a:cxnLst/>
              <a:rect l="l" t="t" r="r" b="b"/>
              <a:pathLst>
                <a:path w="7775575" h="2734310">
                  <a:moveTo>
                    <a:pt x="50292" y="2734056"/>
                  </a:moveTo>
                  <a:lnTo>
                    <a:pt x="50292" y="0"/>
                  </a:lnTo>
                </a:path>
                <a:path w="7775575" h="2734310">
                  <a:moveTo>
                    <a:pt x="0" y="2734056"/>
                  </a:moveTo>
                  <a:lnTo>
                    <a:pt x="50292" y="2734056"/>
                  </a:lnTo>
                </a:path>
                <a:path w="7775575" h="2734310">
                  <a:moveTo>
                    <a:pt x="0" y="2186940"/>
                  </a:moveTo>
                  <a:lnTo>
                    <a:pt x="50292" y="2186940"/>
                  </a:lnTo>
                </a:path>
                <a:path w="7775575" h="2734310">
                  <a:moveTo>
                    <a:pt x="0" y="1641348"/>
                  </a:moveTo>
                  <a:lnTo>
                    <a:pt x="50292" y="1641348"/>
                  </a:lnTo>
                </a:path>
                <a:path w="7775575" h="2734310">
                  <a:moveTo>
                    <a:pt x="0" y="1094232"/>
                  </a:moveTo>
                  <a:lnTo>
                    <a:pt x="50292" y="1094232"/>
                  </a:lnTo>
                </a:path>
                <a:path w="7775575" h="2734310">
                  <a:moveTo>
                    <a:pt x="0" y="547115"/>
                  </a:moveTo>
                  <a:lnTo>
                    <a:pt x="50292" y="547115"/>
                  </a:lnTo>
                </a:path>
                <a:path w="7775575" h="2734310">
                  <a:moveTo>
                    <a:pt x="0" y="0"/>
                  </a:moveTo>
                  <a:lnTo>
                    <a:pt x="50292" y="0"/>
                  </a:lnTo>
                </a:path>
                <a:path w="7775575" h="2734310">
                  <a:moveTo>
                    <a:pt x="50292" y="2734056"/>
                  </a:moveTo>
                  <a:lnTo>
                    <a:pt x="7775448" y="273405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1405" y="4627626"/>
              <a:ext cx="7725409" cy="403860"/>
            </a:xfrm>
            <a:custGeom>
              <a:avLst/>
              <a:gdLst/>
              <a:ahLst/>
              <a:cxnLst/>
              <a:rect l="l" t="t" r="r" b="b"/>
              <a:pathLst>
                <a:path w="7725409" h="403860">
                  <a:moveTo>
                    <a:pt x="0" y="108204"/>
                  </a:moveTo>
                  <a:lnTo>
                    <a:pt x="297180" y="163068"/>
                  </a:lnTo>
                  <a:lnTo>
                    <a:pt x="594360" y="131063"/>
                  </a:lnTo>
                  <a:lnTo>
                    <a:pt x="891540" y="65531"/>
                  </a:lnTo>
                  <a:lnTo>
                    <a:pt x="1188720" y="65531"/>
                  </a:lnTo>
                  <a:lnTo>
                    <a:pt x="1485900" y="97536"/>
                  </a:lnTo>
                  <a:lnTo>
                    <a:pt x="1781556" y="0"/>
                  </a:lnTo>
                  <a:lnTo>
                    <a:pt x="2078736" y="152400"/>
                  </a:lnTo>
                  <a:lnTo>
                    <a:pt x="2375916" y="163068"/>
                  </a:lnTo>
                  <a:lnTo>
                    <a:pt x="2673096" y="108204"/>
                  </a:lnTo>
                  <a:lnTo>
                    <a:pt x="2970276" y="108204"/>
                  </a:lnTo>
                  <a:lnTo>
                    <a:pt x="3267455" y="118872"/>
                  </a:lnTo>
                  <a:lnTo>
                    <a:pt x="3564635" y="141731"/>
                  </a:lnTo>
                  <a:lnTo>
                    <a:pt x="3861816" y="76200"/>
                  </a:lnTo>
                  <a:lnTo>
                    <a:pt x="4158996" y="108204"/>
                  </a:lnTo>
                  <a:lnTo>
                    <a:pt x="4456176" y="53340"/>
                  </a:lnTo>
                  <a:lnTo>
                    <a:pt x="4753356" y="108204"/>
                  </a:lnTo>
                  <a:lnTo>
                    <a:pt x="5050535" y="403860"/>
                  </a:lnTo>
                  <a:lnTo>
                    <a:pt x="5347716" y="316992"/>
                  </a:lnTo>
                  <a:lnTo>
                    <a:pt x="5644896" y="283463"/>
                  </a:lnTo>
                  <a:lnTo>
                    <a:pt x="5942076" y="304800"/>
                  </a:lnTo>
                  <a:lnTo>
                    <a:pt x="6239256" y="316992"/>
                  </a:lnTo>
                  <a:lnTo>
                    <a:pt x="6536436" y="304800"/>
                  </a:lnTo>
                  <a:lnTo>
                    <a:pt x="6833616" y="294131"/>
                  </a:lnTo>
                  <a:lnTo>
                    <a:pt x="7130796" y="283463"/>
                  </a:lnTo>
                  <a:lnTo>
                    <a:pt x="7427976" y="327660"/>
                  </a:lnTo>
                  <a:lnTo>
                    <a:pt x="7725156" y="283463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81405" y="3949446"/>
              <a:ext cx="7725409" cy="645160"/>
            </a:xfrm>
            <a:custGeom>
              <a:avLst/>
              <a:gdLst/>
              <a:ahLst/>
              <a:cxnLst/>
              <a:rect l="l" t="t" r="r" b="b"/>
              <a:pathLst>
                <a:path w="7725409" h="645160">
                  <a:moveTo>
                    <a:pt x="0" y="502919"/>
                  </a:moveTo>
                  <a:lnTo>
                    <a:pt x="297180" y="589787"/>
                  </a:lnTo>
                  <a:lnTo>
                    <a:pt x="594360" y="480059"/>
                  </a:lnTo>
                  <a:lnTo>
                    <a:pt x="891540" y="217931"/>
                  </a:lnTo>
                  <a:lnTo>
                    <a:pt x="1188720" y="120395"/>
                  </a:lnTo>
                  <a:lnTo>
                    <a:pt x="1485900" y="359663"/>
                  </a:lnTo>
                  <a:lnTo>
                    <a:pt x="1781556" y="240791"/>
                  </a:lnTo>
                  <a:lnTo>
                    <a:pt x="2078736" y="393191"/>
                  </a:lnTo>
                  <a:lnTo>
                    <a:pt x="2375916" y="480059"/>
                  </a:lnTo>
                  <a:lnTo>
                    <a:pt x="2673096" y="316991"/>
                  </a:lnTo>
                  <a:lnTo>
                    <a:pt x="2970276" y="348995"/>
                  </a:lnTo>
                  <a:lnTo>
                    <a:pt x="3267455" y="240791"/>
                  </a:lnTo>
                  <a:lnTo>
                    <a:pt x="3564635" y="0"/>
                  </a:lnTo>
                  <a:lnTo>
                    <a:pt x="3861816" y="42671"/>
                  </a:lnTo>
                  <a:lnTo>
                    <a:pt x="4158996" y="240791"/>
                  </a:lnTo>
                  <a:lnTo>
                    <a:pt x="4456176" y="65531"/>
                  </a:lnTo>
                  <a:lnTo>
                    <a:pt x="4753356" y="120395"/>
                  </a:lnTo>
                  <a:lnTo>
                    <a:pt x="5050535" y="644651"/>
                  </a:lnTo>
                  <a:lnTo>
                    <a:pt x="5347716" y="524255"/>
                  </a:lnTo>
                  <a:lnTo>
                    <a:pt x="5644896" y="623315"/>
                  </a:lnTo>
                  <a:lnTo>
                    <a:pt x="5942076" y="579119"/>
                  </a:lnTo>
                  <a:lnTo>
                    <a:pt x="6239256" y="502919"/>
                  </a:lnTo>
                  <a:lnTo>
                    <a:pt x="6536436" y="524255"/>
                  </a:lnTo>
                  <a:lnTo>
                    <a:pt x="6833616" y="513587"/>
                  </a:lnTo>
                  <a:lnTo>
                    <a:pt x="7130796" y="492251"/>
                  </a:lnTo>
                  <a:lnTo>
                    <a:pt x="7427976" y="568451"/>
                  </a:lnTo>
                  <a:lnTo>
                    <a:pt x="7725156" y="502919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81405" y="3522726"/>
              <a:ext cx="7725409" cy="645160"/>
            </a:xfrm>
            <a:custGeom>
              <a:avLst/>
              <a:gdLst/>
              <a:ahLst/>
              <a:cxnLst/>
              <a:rect l="l" t="t" r="r" b="b"/>
              <a:pathLst>
                <a:path w="7725409" h="645160">
                  <a:moveTo>
                    <a:pt x="0" y="557784"/>
                  </a:moveTo>
                  <a:lnTo>
                    <a:pt x="297180" y="612648"/>
                  </a:lnTo>
                  <a:lnTo>
                    <a:pt x="594360" y="426719"/>
                  </a:lnTo>
                  <a:lnTo>
                    <a:pt x="891540" y="76200"/>
                  </a:lnTo>
                  <a:lnTo>
                    <a:pt x="1188720" y="0"/>
                  </a:lnTo>
                  <a:lnTo>
                    <a:pt x="1485900" y="196596"/>
                  </a:lnTo>
                  <a:lnTo>
                    <a:pt x="1781556" y="196596"/>
                  </a:lnTo>
                  <a:lnTo>
                    <a:pt x="2078736" y="316992"/>
                  </a:lnTo>
                  <a:lnTo>
                    <a:pt x="2375916" y="327660"/>
                  </a:lnTo>
                  <a:lnTo>
                    <a:pt x="2673096" y="251460"/>
                  </a:lnTo>
                  <a:lnTo>
                    <a:pt x="2970276" y="131063"/>
                  </a:lnTo>
                  <a:lnTo>
                    <a:pt x="3267455" y="10668"/>
                  </a:lnTo>
                  <a:lnTo>
                    <a:pt x="3564635" y="131063"/>
                  </a:lnTo>
                  <a:lnTo>
                    <a:pt x="3861816" y="185928"/>
                  </a:lnTo>
                  <a:lnTo>
                    <a:pt x="4158996" y="338328"/>
                  </a:lnTo>
                  <a:lnTo>
                    <a:pt x="4456176" y="272796"/>
                  </a:lnTo>
                  <a:lnTo>
                    <a:pt x="4753356" y="283463"/>
                  </a:lnTo>
                  <a:lnTo>
                    <a:pt x="5050535" y="612648"/>
                  </a:lnTo>
                  <a:lnTo>
                    <a:pt x="5347716" y="579119"/>
                  </a:lnTo>
                  <a:lnTo>
                    <a:pt x="5644896" y="612648"/>
                  </a:lnTo>
                  <a:lnTo>
                    <a:pt x="5942076" y="633984"/>
                  </a:lnTo>
                  <a:lnTo>
                    <a:pt x="6239256" y="600456"/>
                  </a:lnTo>
                  <a:lnTo>
                    <a:pt x="6536436" y="644651"/>
                  </a:lnTo>
                  <a:lnTo>
                    <a:pt x="6833616" y="568451"/>
                  </a:lnTo>
                  <a:lnTo>
                    <a:pt x="7130796" y="568451"/>
                  </a:lnTo>
                  <a:lnTo>
                    <a:pt x="7427976" y="633984"/>
                  </a:lnTo>
                  <a:lnTo>
                    <a:pt x="7725156" y="589788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81405" y="2931414"/>
              <a:ext cx="7725409" cy="963294"/>
            </a:xfrm>
            <a:custGeom>
              <a:avLst/>
              <a:gdLst/>
              <a:ahLst/>
              <a:cxnLst/>
              <a:rect l="l" t="t" r="r" b="b"/>
              <a:pathLst>
                <a:path w="7725409" h="963295">
                  <a:moveTo>
                    <a:pt x="0" y="874776"/>
                  </a:moveTo>
                  <a:lnTo>
                    <a:pt x="297180" y="963168"/>
                  </a:lnTo>
                  <a:lnTo>
                    <a:pt x="594360" y="711708"/>
                  </a:lnTo>
                  <a:lnTo>
                    <a:pt x="891540" y="208787"/>
                  </a:lnTo>
                  <a:lnTo>
                    <a:pt x="1188720" y="33527"/>
                  </a:lnTo>
                  <a:lnTo>
                    <a:pt x="1485900" y="426720"/>
                  </a:lnTo>
                  <a:lnTo>
                    <a:pt x="1781556" y="394715"/>
                  </a:lnTo>
                  <a:lnTo>
                    <a:pt x="2078736" y="515112"/>
                  </a:lnTo>
                  <a:lnTo>
                    <a:pt x="2375916" y="591312"/>
                  </a:lnTo>
                  <a:lnTo>
                    <a:pt x="2673096" y="426720"/>
                  </a:lnTo>
                  <a:lnTo>
                    <a:pt x="2970276" y="329184"/>
                  </a:lnTo>
                  <a:lnTo>
                    <a:pt x="3267455" y="109727"/>
                  </a:lnTo>
                  <a:lnTo>
                    <a:pt x="3564635" y="0"/>
                  </a:lnTo>
                  <a:lnTo>
                    <a:pt x="3861816" y="143256"/>
                  </a:lnTo>
                  <a:lnTo>
                    <a:pt x="4158996" y="426720"/>
                  </a:lnTo>
                  <a:lnTo>
                    <a:pt x="4456176" y="263651"/>
                  </a:lnTo>
                  <a:lnTo>
                    <a:pt x="4753356" y="284988"/>
                  </a:lnTo>
                  <a:lnTo>
                    <a:pt x="5050535" y="809244"/>
                  </a:lnTo>
                  <a:lnTo>
                    <a:pt x="5347716" y="733044"/>
                  </a:lnTo>
                  <a:lnTo>
                    <a:pt x="5644896" y="897636"/>
                  </a:lnTo>
                  <a:lnTo>
                    <a:pt x="5942076" y="853440"/>
                  </a:lnTo>
                  <a:lnTo>
                    <a:pt x="6239256" y="743712"/>
                  </a:lnTo>
                  <a:lnTo>
                    <a:pt x="6536436" y="809244"/>
                  </a:lnTo>
                  <a:lnTo>
                    <a:pt x="6833616" y="743712"/>
                  </a:lnTo>
                  <a:lnTo>
                    <a:pt x="7130796" y="722376"/>
                  </a:lnTo>
                  <a:lnTo>
                    <a:pt x="7427976" y="821436"/>
                  </a:lnTo>
                  <a:lnTo>
                    <a:pt x="7725156" y="75438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59181" y="496379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181" y="441693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9181" y="387019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9181" y="332333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9181" y="277647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9181" y="2229053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6124" y="5115305"/>
            <a:ext cx="793559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9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9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9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9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9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9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9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9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9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9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26094" y="419963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15,7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126094" y="4660138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11,5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26094" y="3861561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7E7E7E"/>
                </a:solidFill>
                <a:latin typeface="Tahoma"/>
                <a:cs typeface="Tahoma"/>
              </a:rPr>
              <a:t>18,8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26094" y="343433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22,7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23137" y="2467355"/>
            <a:ext cx="4376420" cy="271780"/>
            <a:chOff x="723137" y="2467355"/>
            <a:chExt cx="4376420" cy="271780"/>
          </a:xfrm>
        </p:grpSpPr>
        <p:sp>
          <p:nvSpPr>
            <p:cNvPr id="24" name="object 24"/>
            <p:cNvSpPr/>
            <p:nvPr/>
          </p:nvSpPr>
          <p:spPr>
            <a:xfrm>
              <a:off x="723137" y="248640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923281" y="248640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23137" y="271957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4923281" y="271957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156961" y="2338347"/>
            <a:ext cx="3098165" cy="4914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İşsiz ve potansiyel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işgücünün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bütünleşik</a:t>
            </a:r>
            <a:r>
              <a:rPr sz="1200"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Atıl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işgücü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55954" y="2338347"/>
            <a:ext cx="3857625" cy="4914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İşsizlik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Zamana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bağlı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eksik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istihdam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işsizlerin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bütünleşik</a:t>
            </a:r>
            <a:r>
              <a:rPr sz="1200" spc="10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278072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29787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Kamu</a:t>
            </a:r>
            <a:r>
              <a:rPr sz="3200" spc="-65" dirty="0"/>
              <a:t> </a:t>
            </a:r>
            <a:r>
              <a:rPr sz="3200" spc="-5" dirty="0"/>
              <a:t>Maliyesi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4471035" cy="267716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42265" marR="619125" indent="-342265" algn="r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42265" algn="l"/>
                <a:tab pos="3429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bütçe</a:t>
            </a:r>
            <a:r>
              <a:rPr sz="2000" spc="-10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42265" marR="575310" indent="-342265" algn="r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42265" algn="l"/>
                <a:tab pos="3429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faiz dışı</a:t>
            </a:r>
            <a:r>
              <a:rPr sz="20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denge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286385" marR="591820" lvl="1" indent="-286385" algn="r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Program tanımlı faiz dışı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denge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borç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stoku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Döviz cinsi borç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stoku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Yönetim Borç Stoku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/</a:t>
            </a:r>
            <a:r>
              <a:rPr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GSYİH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18143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80694"/>
            <a:ext cx="8569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Merkezi </a:t>
            </a:r>
            <a:r>
              <a:rPr spc="-5" dirty="0"/>
              <a:t>Yönetim bütçe dengesi </a:t>
            </a:r>
            <a:r>
              <a:rPr dirty="0"/>
              <a:t>Nisan </a:t>
            </a:r>
            <a:r>
              <a:rPr spc="-5" dirty="0"/>
              <a:t>ayında </a:t>
            </a:r>
            <a:r>
              <a:rPr dirty="0"/>
              <a:t>50,2 </a:t>
            </a:r>
            <a:r>
              <a:rPr spc="-5" dirty="0"/>
              <a:t>milyar </a:t>
            </a:r>
            <a:r>
              <a:rPr dirty="0"/>
              <a:t>TL açık</a:t>
            </a:r>
            <a:r>
              <a:rPr spc="5" dirty="0"/>
              <a:t> </a:t>
            </a:r>
            <a:r>
              <a:rPr spc="-5" dirty="0"/>
              <a:t>vermiştir.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Faiz dışı denge açığı da </a:t>
            </a:r>
            <a:r>
              <a:rPr b="0" dirty="0">
                <a:latin typeface="Tahoma"/>
                <a:cs typeface="Tahoma"/>
              </a:rPr>
              <a:t>31 </a:t>
            </a:r>
            <a:r>
              <a:rPr b="0" spc="-5" dirty="0">
                <a:latin typeface="Tahoma"/>
                <a:cs typeface="Tahoma"/>
              </a:rPr>
              <a:t>milyar TL</a:t>
            </a:r>
            <a:r>
              <a:rPr b="0" spc="8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düzeyindedir.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8213" y="1988947"/>
            <a:ext cx="62280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Bütçe Dengesi (milyar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TL) 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Nisan</a:t>
            </a:r>
            <a:r>
              <a:rPr sz="16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5863" y="3186683"/>
            <a:ext cx="3450590" cy="2190115"/>
            <a:chOff x="435863" y="3186683"/>
            <a:chExt cx="3450590" cy="2190115"/>
          </a:xfrm>
        </p:grpSpPr>
        <p:sp>
          <p:nvSpPr>
            <p:cNvPr id="6" name="object 6"/>
            <p:cNvSpPr/>
            <p:nvPr/>
          </p:nvSpPr>
          <p:spPr>
            <a:xfrm>
              <a:off x="435863" y="3191255"/>
              <a:ext cx="3430904" cy="2181225"/>
            </a:xfrm>
            <a:custGeom>
              <a:avLst/>
              <a:gdLst/>
              <a:ahLst/>
              <a:cxnLst/>
              <a:rect l="l" t="t" r="r" b="b"/>
              <a:pathLst>
                <a:path w="3430904" h="2181225">
                  <a:moveTo>
                    <a:pt x="47243" y="2180844"/>
                  </a:moveTo>
                  <a:lnTo>
                    <a:pt x="47243" y="0"/>
                  </a:lnTo>
                </a:path>
                <a:path w="3430904" h="2181225">
                  <a:moveTo>
                    <a:pt x="0" y="2180844"/>
                  </a:moveTo>
                  <a:lnTo>
                    <a:pt x="47243" y="2180844"/>
                  </a:lnTo>
                </a:path>
                <a:path w="3430904" h="2181225">
                  <a:moveTo>
                    <a:pt x="0" y="1744980"/>
                  </a:moveTo>
                  <a:lnTo>
                    <a:pt x="47243" y="1744980"/>
                  </a:lnTo>
                </a:path>
                <a:path w="3430904" h="2181225">
                  <a:moveTo>
                    <a:pt x="0" y="1309116"/>
                  </a:moveTo>
                  <a:lnTo>
                    <a:pt x="47243" y="1309116"/>
                  </a:lnTo>
                </a:path>
                <a:path w="3430904" h="2181225">
                  <a:moveTo>
                    <a:pt x="0" y="871728"/>
                  </a:moveTo>
                  <a:lnTo>
                    <a:pt x="47243" y="871728"/>
                  </a:lnTo>
                </a:path>
                <a:path w="3430904" h="2181225">
                  <a:moveTo>
                    <a:pt x="0" y="435864"/>
                  </a:moveTo>
                  <a:lnTo>
                    <a:pt x="47243" y="435864"/>
                  </a:lnTo>
                </a:path>
                <a:path w="3430904" h="2181225">
                  <a:moveTo>
                    <a:pt x="0" y="0"/>
                  </a:moveTo>
                  <a:lnTo>
                    <a:pt x="47243" y="0"/>
                  </a:lnTo>
                </a:path>
                <a:path w="3430904" h="2181225">
                  <a:moveTo>
                    <a:pt x="47243" y="871728"/>
                  </a:moveTo>
                  <a:lnTo>
                    <a:pt x="3430524" y="87172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82345" y="3455669"/>
              <a:ext cx="3385185" cy="1879600"/>
            </a:xfrm>
            <a:custGeom>
              <a:avLst/>
              <a:gdLst/>
              <a:ahLst/>
              <a:cxnLst/>
              <a:rect l="l" t="t" r="r" b="b"/>
              <a:pathLst>
                <a:path w="3385185" h="1879600">
                  <a:moveTo>
                    <a:pt x="0" y="420623"/>
                  </a:moveTo>
                  <a:lnTo>
                    <a:pt x="124968" y="672083"/>
                  </a:lnTo>
                  <a:lnTo>
                    <a:pt x="251460" y="989075"/>
                  </a:lnTo>
                  <a:lnTo>
                    <a:pt x="376428" y="984503"/>
                  </a:lnTo>
                  <a:lnTo>
                    <a:pt x="501395" y="758951"/>
                  </a:lnTo>
                  <a:lnTo>
                    <a:pt x="626364" y="777239"/>
                  </a:lnTo>
                  <a:lnTo>
                    <a:pt x="752856" y="867155"/>
                  </a:lnTo>
                  <a:lnTo>
                    <a:pt x="877824" y="361187"/>
                  </a:lnTo>
                  <a:lnTo>
                    <a:pt x="1002792" y="867155"/>
                  </a:lnTo>
                  <a:lnTo>
                    <a:pt x="1127760" y="650747"/>
                  </a:lnTo>
                  <a:lnTo>
                    <a:pt x="1254252" y="490727"/>
                  </a:lnTo>
                  <a:lnTo>
                    <a:pt x="1379220" y="963167"/>
                  </a:lnTo>
                  <a:lnTo>
                    <a:pt x="1504188" y="818387"/>
                  </a:lnTo>
                  <a:lnTo>
                    <a:pt x="1629156" y="405383"/>
                  </a:lnTo>
                  <a:lnTo>
                    <a:pt x="1755648" y="400811"/>
                  </a:lnTo>
                  <a:lnTo>
                    <a:pt x="1880616" y="755903"/>
                  </a:lnTo>
                  <a:lnTo>
                    <a:pt x="2005584" y="723899"/>
                  </a:lnTo>
                  <a:lnTo>
                    <a:pt x="2130552" y="826007"/>
                  </a:lnTo>
                  <a:lnTo>
                    <a:pt x="2257044" y="1007363"/>
                  </a:lnTo>
                  <a:lnTo>
                    <a:pt x="2382012" y="251459"/>
                  </a:lnTo>
                  <a:lnTo>
                    <a:pt x="2506980" y="813815"/>
                  </a:lnTo>
                  <a:lnTo>
                    <a:pt x="2631948" y="758951"/>
                  </a:lnTo>
                  <a:lnTo>
                    <a:pt x="2758440" y="329183"/>
                  </a:lnTo>
                  <a:lnTo>
                    <a:pt x="2883408" y="1879091"/>
                  </a:lnTo>
                  <a:lnTo>
                    <a:pt x="3008376" y="345947"/>
                  </a:lnTo>
                  <a:lnTo>
                    <a:pt x="3133344" y="0"/>
                  </a:lnTo>
                  <a:lnTo>
                    <a:pt x="3259836" y="1210055"/>
                  </a:lnTo>
                  <a:lnTo>
                    <a:pt x="3384804" y="1045463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3629" y="5257291"/>
            <a:ext cx="331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629" y="4820488"/>
            <a:ext cx="3314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363" y="4384675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4000" y="394817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9265" y="351205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531" y="3075559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00983" y="4295394"/>
            <a:ext cx="374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50,2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9137" y="5412433"/>
            <a:ext cx="345567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605528" y="3186683"/>
            <a:ext cx="3688079" cy="2190115"/>
            <a:chOff x="4605528" y="3186683"/>
            <a:chExt cx="3688079" cy="2190115"/>
          </a:xfrm>
        </p:grpSpPr>
        <p:sp>
          <p:nvSpPr>
            <p:cNvPr id="17" name="object 17"/>
            <p:cNvSpPr/>
            <p:nvPr/>
          </p:nvSpPr>
          <p:spPr>
            <a:xfrm>
              <a:off x="4605528" y="3191255"/>
              <a:ext cx="3668395" cy="2181225"/>
            </a:xfrm>
            <a:custGeom>
              <a:avLst/>
              <a:gdLst/>
              <a:ahLst/>
              <a:cxnLst/>
              <a:rect l="l" t="t" r="r" b="b"/>
              <a:pathLst>
                <a:path w="3668395" h="2181225">
                  <a:moveTo>
                    <a:pt x="45720" y="2180844"/>
                  </a:moveTo>
                  <a:lnTo>
                    <a:pt x="45720" y="0"/>
                  </a:lnTo>
                </a:path>
                <a:path w="3668395" h="2181225">
                  <a:moveTo>
                    <a:pt x="0" y="2180844"/>
                  </a:moveTo>
                  <a:lnTo>
                    <a:pt x="45720" y="2180844"/>
                  </a:lnTo>
                </a:path>
                <a:path w="3668395" h="2181225">
                  <a:moveTo>
                    <a:pt x="0" y="1816608"/>
                  </a:moveTo>
                  <a:lnTo>
                    <a:pt x="45720" y="1816608"/>
                  </a:lnTo>
                </a:path>
                <a:path w="3668395" h="2181225">
                  <a:moveTo>
                    <a:pt x="0" y="1453896"/>
                  </a:moveTo>
                  <a:lnTo>
                    <a:pt x="45720" y="1453896"/>
                  </a:lnTo>
                </a:path>
                <a:path w="3668395" h="2181225">
                  <a:moveTo>
                    <a:pt x="0" y="1089660"/>
                  </a:moveTo>
                  <a:lnTo>
                    <a:pt x="45720" y="1089660"/>
                  </a:lnTo>
                </a:path>
                <a:path w="3668395" h="2181225">
                  <a:moveTo>
                    <a:pt x="0" y="726948"/>
                  </a:moveTo>
                  <a:lnTo>
                    <a:pt x="45720" y="726948"/>
                  </a:lnTo>
                </a:path>
                <a:path w="3668395" h="2181225">
                  <a:moveTo>
                    <a:pt x="0" y="362712"/>
                  </a:moveTo>
                  <a:lnTo>
                    <a:pt x="45720" y="362712"/>
                  </a:lnTo>
                </a:path>
                <a:path w="3668395" h="2181225">
                  <a:moveTo>
                    <a:pt x="0" y="0"/>
                  </a:moveTo>
                  <a:lnTo>
                    <a:pt x="45720" y="0"/>
                  </a:lnTo>
                </a:path>
                <a:path w="3668395" h="2181225">
                  <a:moveTo>
                    <a:pt x="45720" y="1089660"/>
                  </a:moveTo>
                  <a:lnTo>
                    <a:pt x="3668268" y="10896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652010" y="3457193"/>
              <a:ext cx="3622675" cy="1818639"/>
            </a:xfrm>
            <a:custGeom>
              <a:avLst/>
              <a:gdLst/>
              <a:ahLst/>
              <a:cxnLst/>
              <a:rect l="l" t="t" r="r" b="b"/>
              <a:pathLst>
                <a:path w="3622675" h="1818639">
                  <a:moveTo>
                    <a:pt x="0" y="574547"/>
                  </a:moveTo>
                  <a:lnTo>
                    <a:pt x="134112" y="774191"/>
                  </a:lnTo>
                  <a:lnTo>
                    <a:pt x="268224" y="1059179"/>
                  </a:lnTo>
                  <a:lnTo>
                    <a:pt x="402336" y="1014983"/>
                  </a:lnTo>
                  <a:lnTo>
                    <a:pt x="536448" y="879347"/>
                  </a:lnTo>
                  <a:lnTo>
                    <a:pt x="670560" y="918971"/>
                  </a:lnTo>
                  <a:lnTo>
                    <a:pt x="804672" y="978407"/>
                  </a:lnTo>
                  <a:lnTo>
                    <a:pt x="938784" y="531875"/>
                  </a:lnTo>
                  <a:lnTo>
                    <a:pt x="1072895" y="922019"/>
                  </a:lnTo>
                  <a:lnTo>
                    <a:pt x="1207007" y="774191"/>
                  </a:lnTo>
                  <a:lnTo>
                    <a:pt x="1341119" y="658367"/>
                  </a:lnTo>
                  <a:lnTo>
                    <a:pt x="1475231" y="1085087"/>
                  </a:lnTo>
                  <a:lnTo>
                    <a:pt x="1609343" y="839723"/>
                  </a:lnTo>
                  <a:lnTo>
                    <a:pt x="1743455" y="562355"/>
                  </a:lnTo>
                  <a:lnTo>
                    <a:pt x="1877567" y="548639"/>
                  </a:lnTo>
                  <a:lnTo>
                    <a:pt x="2011680" y="812291"/>
                  </a:lnTo>
                  <a:lnTo>
                    <a:pt x="2145791" y="819911"/>
                  </a:lnTo>
                  <a:lnTo>
                    <a:pt x="2279904" y="937259"/>
                  </a:lnTo>
                  <a:lnTo>
                    <a:pt x="2414016" y="986027"/>
                  </a:lnTo>
                  <a:lnTo>
                    <a:pt x="2548128" y="428243"/>
                  </a:lnTo>
                  <a:lnTo>
                    <a:pt x="2682240" y="893063"/>
                  </a:lnTo>
                  <a:lnTo>
                    <a:pt x="2816351" y="847343"/>
                  </a:lnTo>
                  <a:lnTo>
                    <a:pt x="2950464" y="480059"/>
                  </a:lnTo>
                  <a:lnTo>
                    <a:pt x="3086099" y="1818131"/>
                  </a:lnTo>
                  <a:lnTo>
                    <a:pt x="3220212" y="502919"/>
                  </a:lnTo>
                  <a:lnTo>
                    <a:pt x="3354323" y="0"/>
                  </a:lnTo>
                  <a:lnTo>
                    <a:pt x="3488436" y="1129283"/>
                  </a:lnTo>
                  <a:lnTo>
                    <a:pt x="3622547" y="1050035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652010" y="3908297"/>
              <a:ext cx="3622675" cy="1408430"/>
            </a:xfrm>
            <a:custGeom>
              <a:avLst/>
              <a:gdLst/>
              <a:ahLst/>
              <a:cxnLst/>
              <a:rect l="l" t="t" r="r" b="b"/>
              <a:pathLst>
                <a:path w="3622675" h="1408429">
                  <a:moveTo>
                    <a:pt x="0" y="455675"/>
                  </a:moveTo>
                  <a:lnTo>
                    <a:pt x="134112" y="355091"/>
                  </a:lnTo>
                  <a:lnTo>
                    <a:pt x="268224" y="621791"/>
                  </a:lnTo>
                  <a:lnTo>
                    <a:pt x="402336" y="638556"/>
                  </a:lnTo>
                  <a:lnTo>
                    <a:pt x="536448" y="473963"/>
                  </a:lnTo>
                  <a:lnTo>
                    <a:pt x="670560" y="492251"/>
                  </a:lnTo>
                  <a:lnTo>
                    <a:pt x="804672" y="542544"/>
                  </a:lnTo>
                  <a:lnTo>
                    <a:pt x="938784" y="89915"/>
                  </a:lnTo>
                  <a:lnTo>
                    <a:pt x="1072895" y="487679"/>
                  </a:lnTo>
                  <a:lnTo>
                    <a:pt x="1207007" y="341375"/>
                  </a:lnTo>
                  <a:lnTo>
                    <a:pt x="1341119" y="220979"/>
                  </a:lnTo>
                  <a:lnTo>
                    <a:pt x="1475231" y="687324"/>
                  </a:lnTo>
                  <a:lnTo>
                    <a:pt x="1609343" y="399288"/>
                  </a:lnTo>
                  <a:lnTo>
                    <a:pt x="1743455" y="152400"/>
                  </a:lnTo>
                  <a:lnTo>
                    <a:pt x="1877567" y="387095"/>
                  </a:lnTo>
                  <a:lnTo>
                    <a:pt x="2011680" y="417575"/>
                  </a:lnTo>
                  <a:lnTo>
                    <a:pt x="2145791" y="400812"/>
                  </a:lnTo>
                  <a:lnTo>
                    <a:pt x="2279904" y="554735"/>
                  </a:lnTo>
                  <a:lnTo>
                    <a:pt x="2414016" y="547115"/>
                  </a:lnTo>
                  <a:lnTo>
                    <a:pt x="2548128" y="0"/>
                  </a:lnTo>
                  <a:lnTo>
                    <a:pt x="2682240" y="565403"/>
                  </a:lnTo>
                  <a:lnTo>
                    <a:pt x="2816351" y="445007"/>
                  </a:lnTo>
                  <a:lnTo>
                    <a:pt x="2950464" y="50291"/>
                  </a:lnTo>
                  <a:lnTo>
                    <a:pt x="3086099" y="1408176"/>
                  </a:lnTo>
                  <a:lnTo>
                    <a:pt x="3220212" y="173735"/>
                  </a:lnTo>
                  <a:lnTo>
                    <a:pt x="3354323" y="6095"/>
                  </a:lnTo>
                  <a:lnTo>
                    <a:pt x="3488436" y="729995"/>
                  </a:lnTo>
                  <a:lnTo>
                    <a:pt x="3622547" y="681227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203319" y="5257291"/>
            <a:ext cx="331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03319" y="4893691"/>
            <a:ext cx="331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88028" y="4530090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23409" y="416636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38573" y="3802760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53865" y="3439159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53865" y="3075559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47287" y="5412130"/>
            <a:ext cx="3697604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10498" y="4275529"/>
            <a:ext cx="405765" cy="4152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spcBef>
                <a:spcPts val="190"/>
              </a:spcBef>
            </a:pPr>
            <a:r>
              <a:rPr sz="1200" b="1" spc="-5" dirty="0">
                <a:solidFill>
                  <a:srgbClr val="A30000"/>
                </a:solidFill>
                <a:latin typeface="Arial"/>
                <a:cs typeface="Arial"/>
              </a:rPr>
              <a:t>-31,0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3815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4</a:t>
            </a:r>
            <a:r>
              <a:rPr sz="1200" b="1" spc="5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674870" y="624459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674870" y="6477761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907660" y="6093358"/>
            <a:ext cx="3469004" cy="49212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Faiz Dışı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Program Tanımlı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Faiz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Dışı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739" y="6625345"/>
            <a:ext cx="261683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0026" y="2669286"/>
            <a:ext cx="24936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Yönetim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Bütçe</a:t>
            </a:r>
            <a:r>
              <a:rPr sz="14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18303" y="2636901"/>
            <a:ext cx="2692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Yönetim </a:t>
            </a:r>
            <a:r>
              <a:rPr sz="1400" spc="-20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Dışı</a:t>
            </a:r>
            <a:r>
              <a:rPr sz="14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940331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33703"/>
            <a:ext cx="8235315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Nisan ayı </a:t>
            </a:r>
            <a:r>
              <a:rPr spc="-5" dirty="0"/>
              <a:t>itibarıyla </a:t>
            </a:r>
            <a:r>
              <a:rPr dirty="0"/>
              <a:t>Merkezi </a:t>
            </a:r>
            <a:r>
              <a:rPr spc="-5" dirty="0"/>
              <a:t>Yönetim </a:t>
            </a:r>
            <a:r>
              <a:rPr dirty="0"/>
              <a:t>borç </a:t>
            </a:r>
            <a:r>
              <a:rPr spc="-5" dirty="0"/>
              <a:t>stoku </a:t>
            </a:r>
            <a:r>
              <a:rPr dirty="0"/>
              <a:t>3,1 </a:t>
            </a:r>
            <a:r>
              <a:rPr spc="-5" dirty="0"/>
              <a:t>tilyon TL’yi</a:t>
            </a:r>
            <a:r>
              <a:rPr spc="-30" dirty="0"/>
              <a:t> </a:t>
            </a:r>
            <a:r>
              <a:rPr spc="-5" dirty="0"/>
              <a:t>aşmıştır.</a:t>
            </a:r>
          </a:p>
          <a:p>
            <a:pPr marL="12700">
              <a:lnSpc>
                <a:spcPct val="100000"/>
              </a:lnSpc>
            </a:pPr>
            <a:r>
              <a:rPr sz="1750" b="0" dirty="0">
                <a:latin typeface="Tahoma"/>
                <a:cs typeface="Tahoma"/>
              </a:rPr>
              <a:t>Döviz </a:t>
            </a:r>
            <a:r>
              <a:rPr sz="1750" b="0" spc="-5" dirty="0">
                <a:latin typeface="Tahoma"/>
                <a:cs typeface="Tahoma"/>
              </a:rPr>
              <a:t>cinsi borçlanmaların </a:t>
            </a:r>
            <a:r>
              <a:rPr sz="1750" b="0" dirty="0">
                <a:latin typeface="Tahoma"/>
                <a:cs typeface="Tahoma"/>
              </a:rPr>
              <a:t>payı</a:t>
            </a:r>
            <a:r>
              <a:rPr sz="1750" b="0" spc="-30" dirty="0">
                <a:latin typeface="Tahoma"/>
                <a:cs typeface="Tahoma"/>
              </a:rPr>
              <a:t> </a:t>
            </a:r>
            <a:r>
              <a:rPr sz="1750" b="0" dirty="0">
                <a:latin typeface="Tahoma"/>
                <a:cs typeface="Tahoma"/>
              </a:rPr>
              <a:t>%65,6’dır.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99844"/>
            <a:ext cx="9144000" cy="340360"/>
          </a:xfrm>
          <a:custGeom>
            <a:avLst/>
            <a:gdLst/>
            <a:ahLst/>
            <a:cxnLst/>
            <a:rect l="l" t="t" r="r" b="b"/>
            <a:pathLst>
              <a:path w="9144000" h="340360">
                <a:moveTo>
                  <a:pt x="0" y="0"/>
                </a:moveTo>
                <a:lnTo>
                  <a:pt x="0" y="339851"/>
                </a:lnTo>
                <a:lnTo>
                  <a:pt x="9143999" y="339851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3242" y="1831086"/>
            <a:ext cx="50145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Borç Stoku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(Ocak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Nisan</a:t>
            </a:r>
            <a:r>
              <a:rPr sz="16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6675" y="2656332"/>
            <a:ext cx="3416935" cy="2606040"/>
            <a:chOff x="836675" y="2656332"/>
            <a:chExt cx="3416935" cy="2606040"/>
          </a:xfrm>
        </p:grpSpPr>
        <p:sp>
          <p:nvSpPr>
            <p:cNvPr id="6" name="object 6"/>
            <p:cNvSpPr/>
            <p:nvPr/>
          </p:nvSpPr>
          <p:spPr>
            <a:xfrm>
              <a:off x="836675" y="2660904"/>
              <a:ext cx="3397250" cy="2597150"/>
            </a:xfrm>
            <a:custGeom>
              <a:avLst/>
              <a:gdLst/>
              <a:ahLst/>
              <a:cxnLst/>
              <a:rect l="l" t="t" r="r" b="b"/>
              <a:pathLst>
                <a:path w="3397250" h="2597150">
                  <a:moveTo>
                    <a:pt x="45720" y="2596896"/>
                  </a:moveTo>
                  <a:lnTo>
                    <a:pt x="45720" y="0"/>
                  </a:lnTo>
                </a:path>
                <a:path w="3397250" h="2597150">
                  <a:moveTo>
                    <a:pt x="0" y="2596896"/>
                  </a:moveTo>
                  <a:lnTo>
                    <a:pt x="45720" y="2596896"/>
                  </a:lnTo>
                </a:path>
                <a:path w="3397250" h="2597150">
                  <a:moveTo>
                    <a:pt x="0" y="2226564"/>
                  </a:moveTo>
                  <a:lnTo>
                    <a:pt x="45720" y="2226564"/>
                  </a:lnTo>
                </a:path>
                <a:path w="3397250" h="2597150">
                  <a:moveTo>
                    <a:pt x="0" y="1854708"/>
                  </a:moveTo>
                  <a:lnTo>
                    <a:pt x="45720" y="1854708"/>
                  </a:lnTo>
                </a:path>
                <a:path w="3397250" h="2597150">
                  <a:moveTo>
                    <a:pt x="0" y="1484376"/>
                  </a:moveTo>
                  <a:lnTo>
                    <a:pt x="45720" y="1484376"/>
                  </a:lnTo>
                </a:path>
                <a:path w="3397250" h="2597150">
                  <a:moveTo>
                    <a:pt x="0" y="1112520"/>
                  </a:moveTo>
                  <a:lnTo>
                    <a:pt x="45720" y="1112520"/>
                  </a:lnTo>
                </a:path>
                <a:path w="3397250" h="2597150">
                  <a:moveTo>
                    <a:pt x="0" y="742188"/>
                  </a:moveTo>
                  <a:lnTo>
                    <a:pt x="45720" y="742188"/>
                  </a:lnTo>
                </a:path>
                <a:path w="3397250" h="2597150">
                  <a:moveTo>
                    <a:pt x="0" y="370332"/>
                  </a:moveTo>
                  <a:lnTo>
                    <a:pt x="45720" y="370332"/>
                  </a:lnTo>
                </a:path>
                <a:path w="3397250" h="2597150">
                  <a:moveTo>
                    <a:pt x="0" y="0"/>
                  </a:moveTo>
                  <a:lnTo>
                    <a:pt x="45720" y="0"/>
                  </a:lnTo>
                </a:path>
                <a:path w="3397250" h="2597150">
                  <a:moveTo>
                    <a:pt x="45720" y="2596896"/>
                  </a:moveTo>
                  <a:lnTo>
                    <a:pt x="3396996" y="25968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83157" y="2939034"/>
              <a:ext cx="3351529" cy="1327785"/>
            </a:xfrm>
            <a:custGeom>
              <a:avLst/>
              <a:gdLst/>
              <a:ahLst/>
              <a:cxnLst/>
              <a:rect l="l" t="t" r="r" b="b"/>
              <a:pathLst>
                <a:path w="3351529" h="1327785">
                  <a:moveTo>
                    <a:pt x="0" y="1327403"/>
                  </a:moveTo>
                  <a:lnTo>
                    <a:pt x="123443" y="1272539"/>
                  </a:lnTo>
                  <a:lnTo>
                    <a:pt x="248411" y="1232915"/>
                  </a:lnTo>
                  <a:lnTo>
                    <a:pt x="371855" y="1149095"/>
                  </a:lnTo>
                  <a:lnTo>
                    <a:pt x="495300" y="1106423"/>
                  </a:lnTo>
                  <a:lnTo>
                    <a:pt x="620267" y="1100327"/>
                  </a:lnTo>
                  <a:lnTo>
                    <a:pt x="743711" y="1040891"/>
                  </a:lnTo>
                  <a:lnTo>
                    <a:pt x="868679" y="975359"/>
                  </a:lnTo>
                  <a:lnTo>
                    <a:pt x="992123" y="935735"/>
                  </a:lnTo>
                  <a:lnTo>
                    <a:pt x="1117092" y="882395"/>
                  </a:lnTo>
                  <a:lnTo>
                    <a:pt x="1240536" y="929639"/>
                  </a:lnTo>
                  <a:lnTo>
                    <a:pt x="1365504" y="973835"/>
                  </a:lnTo>
                  <a:lnTo>
                    <a:pt x="1488948" y="955547"/>
                  </a:lnTo>
                  <a:lnTo>
                    <a:pt x="1612392" y="938783"/>
                  </a:lnTo>
                  <a:lnTo>
                    <a:pt x="1737360" y="871727"/>
                  </a:lnTo>
                  <a:lnTo>
                    <a:pt x="1860803" y="871727"/>
                  </a:lnTo>
                  <a:lnTo>
                    <a:pt x="1985772" y="833627"/>
                  </a:lnTo>
                  <a:lnTo>
                    <a:pt x="2109216" y="801623"/>
                  </a:lnTo>
                  <a:lnTo>
                    <a:pt x="2234184" y="810767"/>
                  </a:lnTo>
                  <a:lnTo>
                    <a:pt x="2357628" y="763523"/>
                  </a:lnTo>
                  <a:lnTo>
                    <a:pt x="2482595" y="699515"/>
                  </a:lnTo>
                  <a:lnTo>
                    <a:pt x="2606040" y="635507"/>
                  </a:lnTo>
                  <a:lnTo>
                    <a:pt x="2729483" y="309371"/>
                  </a:lnTo>
                  <a:lnTo>
                    <a:pt x="2854452" y="280415"/>
                  </a:lnTo>
                  <a:lnTo>
                    <a:pt x="2977895" y="207263"/>
                  </a:lnTo>
                  <a:lnTo>
                    <a:pt x="3102864" y="131063"/>
                  </a:lnTo>
                  <a:lnTo>
                    <a:pt x="3226307" y="10667"/>
                  </a:lnTo>
                  <a:lnTo>
                    <a:pt x="3351276" y="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83157" y="3729990"/>
              <a:ext cx="3351529" cy="1036319"/>
            </a:xfrm>
            <a:custGeom>
              <a:avLst/>
              <a:gdLst/>
              <a:ahLst/>
              <a:cxnLst/>
              <a:rect l="l" t="t" r="r" b="b"/>
              <a:pathLst>
                <a:path w="3351529" h="1036320">
                  <a:moveTo>
                    <a:pt x="0" y="1036320"/>
                  </a:moveTo>
                  <a:lnTo>
                    <a:pt x="123443" y="984504"/>
                  </a:lnTo>
                  <a:lnTo>
                    <a:pt x="248411" y="950976"/>
                  </a:lnTo>
                  <a:lnTo>
                    <a:pt x="371855" y="906780"/>
                  </a:lnTo>
                  <a:lnTo>
                    <a:pt x="495300" y="915924"/>
                  </a:lnTo>
                  <a:lnTo>
                    <a:pt x="620267" y="920496"/>
                  </a:lnTo>
                  <a:lnTo>
                    <a:pt x="743711" y="865632"/>
                  </a:lnTo>
                  <a:lnTo>
                    <a:pt x="868679" y="795528"/>
                  </a:lnTo>
                  <a:lnTo>
                    <a:pt x="992123" y="752856"/>
                  </a:lnTo>
                  <a:lnTo>
                    <a:pt x="1117092" y="690372"/>
                  </a:lnTo>
                  <a:lnTo>
                    <a:pt x="1240536" y="726948"/>
                  </a:lnTo>
                  <a:lnTo>
                    <a:pt x="1365504" y="772668"/>
                  </a:lnTo>
                  <a:lnTo>
                    <a:pt x="1488948" y="765048"/>
                  </a:lnTo>
                  <a:lnTo>
                    <a:pt x="1612392" y="752856"/>
                  </a:lnTo>
                  <a:lnTo>
                    <a:pt x="1737360" y="696468"/>
                  </a:lnTo>
                  <a:lnTo>
                    <a:pt x="1860803" y="701040"/>
                  </a:lnTo>
                  <a:lnTo>
                    <a:pt x="1985772" y="669036"/>
                  </a:lnTo>
                  <a:lnTo>
                    <a:pt x="2109216" y="638556"/>
                  </a:lnTo>
                  <a:lnTo>
                    <a:pt x="2234184" y="664464"/>
                  </a:lnTo>
                  <a:lnTo>
                    <a:pt x="2357628" y="633984"/>
                  </a:lnTo>
                  <a:lnTo>
                    <a:pt x="2482595" y="582168"/>
                  </a:lnTo>
                  <a:lnTo>
                    <a:pt x="2606040" y="516636"/>
                  </a:lnTo>
                  <a:lnTo>
                    <a:pt x="2729483" y="201168"/>
                  </a:lnTo>
                  <a:lnTo>
                    <a:pt x="2854452" y="181356"/>
                  </a:lnTo>
                  <a:lnTo>
                    <a:pt x="2977895" y="121920"/>
                  </a:lnTo>
                  <a:lnTo>
                    <a:pt x="3102864" y="71628"/>
                  </a:lnTo>
                  <a:lnTo>
                    <a:pt x="3226307" y="0"/>
                  </a:lnTo>
                  <a:lnTo>
                    <a:pt x="3351276" y="6096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3552" y="2553461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1951" y="515124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178" y="4779645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3552" y="3295015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3552" y="4038092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3552" y="4409694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3552" y="2924936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3552" y="3666490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7876" y="5297804"/>
            <a:ext cx="3437254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1360" y="3480561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200" b="1" spc="5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51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64767" y="2355037"/>
            <a:ext cx="3375660" cy="536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Yönetim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Borç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Stoku (milyar</a:t>
            </a:r>
            <a:r>
              <a:rPr sz="14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TL)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900"/>
              </a:spcBef>
            </a:pP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3.1</a:t>
            </a:r>
            <a:r>
              <a:rPr sz="1200" b="1" spc="5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62405" y="61074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62405" y="634060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95527" y="5956808"/>
            <a:ext cx="2747010" cy="49212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Borç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Stoku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Döviz Cinsi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Borç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Stoku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782311" y="2656332"/>
            <a:ext cx="3543300" cy="2606040"/>
            <a:chOff x="4782311" y="2656332"/>
            <a:chExt cx="3543300" cy="2606040"/>
          </a:xfrm>
        </p:grpSpPr>
        <p:sp>
          <p:nvSpPr>
            <p:cNvPr id="24" name="object 24"/>
            <p:cNvSpPr/>
            <p:nvPr/>
          </p:nvSpPr>
          <p:spPr>
            <a:xfrm>
              <a:off x="4782311" y="2660904"/>
              <a:ext cx="3523615" cy="2597150"/>
            </a:xfrm>
            <a:custGeom>
              <a:avLst/>
              <a:gdLst/>
              <a:ahLst/>
              <a:cxnLst/>
              <a:rect l="l" t="t" r="r" b="b"/>
              <a:pathLst>
                <a:path w="3523615" h="2597150">
                  <a:moveTo>
                    <a:pt x="45720" y="2596896"/>
                  </a:moveTo>
                  <a:lnTo>
                    <a:pt x="45720" y="0"/>
                  </a:lnTo>
                </a:path>
                <a:path w="3523615" h="2597150">
                  <a:moveTo>
                    <a:pt x="0" y="2596896"/>
                  </a:moveTo>
                  <a:lnTo>
                    <a:pt x="45720" y="2596896"/>
                  </a:lnTo>
                </a:path>
                <a:path w="3523615" h="2597150">
                  <a:moveTo>
                    <a:pt x="0" y="2077212"/>
                  </a:moveTo>
                  <a:lnTo>
                    <a:pt x="45720" y="2077212"/>
                  </a:lnTo>
                </a:path>
                <a:path w="3523615" h="2597150">
                  <a:moveTo>
                    <a:pt x="0" y="1557528"/>
                  </a:moveTo>
                  <a:lnTo>
                    <a:pt x="45720" y="1557528"/>
                  </a:lnTo>
                </a:path>
                <a:path w="3523615" h="2597150">
                  <a:moveTo>
                    <a:pt x="0" y="1039368"/>
                  </a:moveTo>
                  <a:lnTo>
                    <a:pt x="45720" y="1039368"/>
                  </a:lnTo>
                </a:path>
                <a:path w="3523615" h="2597150">
                  <a:moveTo>
                    <a:pt x="0" y="519684"/>
                  </a:moveTo>
                  <a:lnTo>
                    <a:pt x="45720" y="519684"/>
                  </a:lnTo>
                </a:path>
                <a:path w="3523615" h="2597150">
                  <a:moveTo>
                    <a:pt x="0" y="0"/>
                  </a:moveTo>
                  <a:lnTo>
                    <a:pt x="45720" y="0"/>
                  </a:lnTo>
                </a:path>
                <a:path w="3523615" h="2597150">
                  <a:moveTo>
                    <a:pt x="45720" y="2596896"/>
                  </a:moveTo>
                  <a:lnTo>
                    <a:pt x="3523488" y="25968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827269" y="3013710"/>
              <a:ext cx="3479800" cy="1775460"/>
            </a:xfrm>
            <a:custGeom>
              <a:avLst/>
              <a:gdLst/>
              <a:ahLst/>
              <a:cxnLst/>
              <a:rect l="l" t="t" r="r" b="b"/>
              <a:pathLst>
                <a:path w="3479800" h="1775460">
                  <a:moveTo>
                    <a:pt x="0" y="1775459"/>
                  </a:moveTo>
                  <a:lnTo>
                    <a:pt x="129539" y="1528571"/>
                  </a:lnTo>
                  <a:lnTo>
                    <a:pt x="257555" y="1392935"/>
                  </a:lnTo>
                  <a:lnTo>
                    <a:pt x="387095" y="1405127"/>
                  </a:lnTo>
                  <a:lnTo>
                    <a:pt x="515112" y="1670303"/>
                  </a:lnTo>
                  <a:lnTo>
                    <a:pt x="644651" y="1738883"/>
                  </a:lnTo>
                  <a:lnTo>
                    <a:pt x="772667" y="1534667"/>
                  </a:lnTo>
                  <a:lnTo>
                    <a:pt x="902207" y="1260347"/>
                  </a:lnTo>
                  <a:lnTo>
                    <a:pt x="1030224" y="1091183"/>
                  </a:lnTo>
                  <a:lnTo>
                    <a:pt x="1159764" y="861059"/>
                  </a:lnTo>
                  <a:lnTo>
                    <a:pt x="1289303" y="929639"/>
                  </a:lnTo>
                  <a:lnTo>
                    <a:pt x="1417319" y="1083564"/>
                  </a:lnTo>
                  <a:lnTo>
                    <a:pt x="1546859" y="1112520"/>
                  </a:lnTo>
                  <a:lnTo>
                    <a:pt x="1674876" y="1083564"/>
                  </a:lnTo>
                  <a:lnTo>
                    <a:pt x="1804415" y="952500"/>
                  </a:lnTo>
                  <a:lnTo>
                    <a:pt x="1932431" y="986027"/>
                  </a:lnTo>
                  <a:lnTo>
                    <a:pt x="2061972" y="909827"/>
                  </a:lnTo>
                  <a:lnTo>
                    <a:pt x="2189987" y="827532"/>
                  </a:lnTo>
                  <a:lnTo>
                    <a:pt x="2319528" y="975359"/>
                  </a:lnTo>
                  <a:lnTo>
                    <a:pt x="2447544" y="944879"/>
                  </a:lnTo>
                  <a:lnTo>
                    <a:pt x="2577083" y="847344"/>
                  </a:lnTo>
                  <a:lnTo>
                    <a:pt x="2705100" y="682751"/>
                  </a:lnTo>
                  <a:lnTo>
                    <a:pt x="2834639" y="60960"/>
                  </a:lnTo>
                  <a:lnTo>
                    <a:pt x="2962655" y="57912"/>
                  </a:lnTo>
                  <a:lnTo>
                    <a:pt x="3092196" y="0"/>
                  </a:lnTo>
                  <a:lnTo>
                    <a:pt x="3220211" y="0"/>
                  </a:lnTo>
                  <a:lnTo>
                    <a:pt x="3349752" y="41148"/>
                  </a:lnTo>
                  <a:lnTo>
                    <a:pt x="3479291" y="10363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514850" y="5142991"/>
            <a:ext cx="196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45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739" y="6625345"/>
            <a:ext cx="261683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14850" y="4623003"/>
            <a:ext cx="196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14850" y="4103878"/>
            <a:ext cx="196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14850" y="3584194"/>
            <a:ext cx="196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14850" y="3064890"/>
            <a:ext cx="196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14850" y="2545207"/>
            <a:ext cx="196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23563" y="5297804"/>
            <a:ext cx="355981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45271" y="2862834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65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01436" y="2370201"/>
            <a:ext cx="28105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Döviz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Cinsi Borç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Stokunun </a:t>
            </a:r>
            <a:r>
              <a:rPr sz="1400" spc="-20" dirty="0">
                <a:solidFill>
                  <a:prstClr val="black"/>
                </a:solidFill>
                <a:latin typeface="Tahoma"/>
                <a:cs typeface="Tahoma"/>
              </a:rPr>
              <a:t>Payı</a:t>
            </a:r>
            <a:r>
              <a:rPr sz="14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671668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1058926"/>
            <a:ext cx="66884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Merkezi </a:t>
            </a:r>
            <a:r>
              <a:rPr spc="-5" dirty="0"/>
              <a:t>Yönetim </a:t>
            </a:r>
            <a:r>
              <a:rPr dirty="0"/>
              <a:t>borç </a:t>
            </a:r>
            <a:r>
              <a:rPr spc="-5" dirty="0"/>
              <a:t>stokunun GSYİH </a:t>
            </a:r>
            <a:r>
              <a:rPr dirty="0"/>
              <a:t>oranı</a:t>
            </a:r>
            <a:r>
              <a:rPr spc="-30" dirty="0"/>
              <a:t> </a:t>
            </a:r>
            <a:r>
              <a:rPr spc="-5" dirty="0"/>
              <a:t>yükselmiştir.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2021 </a:t>
            </a:r>
            <a:r>
              <a:rPr b="0" spc="-5" dirty="0">
                <a:latin typeface="Tahoma"/>
                <a:cs typeface="Tahoma"/>
              </a:rPr>
              <a:t>yılının son çeyreğinde 4,1 </a:t>
            </a:r>
            <a:r>
              <a:rPr b="0" dirty="0">
                <a:latin typeface="Tahoma"/>
                <a:cs typeface="Tahoma"/>
              </a:rPr>
              <a:t>puan artarak </a:t>
            </a:r>
            <a:r>
              <a:rPr b="0" spc="-5" dirty="0">
                <a:latin typeface="Tahoma"/>
                <a:cs typeface="Tahoma"/>
              </a:rPr>
              <a:t>%38,1’e</a:t>
            </a:r>
            <a:r>
              <a:rPr b="0" spc="8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çıkmıştır.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671" y="6391147"/>
            <a:ext cx="2515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hesaplamaları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0314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83460" y="2061463"/>
            <a:ext cx="55829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Borç Stoku /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GSYİH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(%) 2020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Ç1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2021</a:t>
            </a:r>
            <a:r>
              <a:rPr sz="1600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Ç4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0040" y="5833871"/>
            <a:ext cx="7985759" cy="0"/>
          </a:xfrm>
          <a:custGeom>
            <a:avLst/>
            <a:gdLst/>
            <a:ahLst/>
            <a:cxnLst/>
            <a:rect l="l" t="t" r="r" b="b"/>
            <a:pathLst>
              <a:path w="7985759">
                <a:moveTo>
                  <a:pt x="0" y="0"/>
                </a:moveTo>
                <a:lnTo>
                  <a:pt x="798575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12824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2544" y="3806952"/>
            <a:ext cx="554990" cy="20269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63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32,8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07484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37203" y="3314700"/>
            <a:ext cx="554990" cy="25196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0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35,9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30083" y="2964179"/>
            <a:ext cx="553720" cy="287020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3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63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38,1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4299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40763" y="3188207"/>
            <a:ext cx="554990" cy="264604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9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63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36,7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38983" y="2759964"/>
            <a:ext cx="554990" cy="30740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6364">
              <a:spcBef>
                <a:spcPts val="9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39,4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08628" y="5869025"/>
            <a:ext cx="612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10154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35423" y="3252215"/>
            <a:ext cx="554990" cy="258191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6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63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36,3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33644" y="3537203"/>
            <a:ext cx="554990" cy="229679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635">
              <a:spcBef>
                <a:spcPts val="820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34,5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06339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31864" y="3616452"/>
            <a:ext cx="554990" cy="22174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7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7000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34,0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03289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01890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312920" y="2532888"/>
            <a:ext cx="17780" cy="3703954"/>
          </a:xfrm>
          <a:custGeom>
            <a:avLst/>
            <a:gdLst/>
            <a:ahLst/>
            <a:cxnLst/>
            <a:rect l="l" t="t" r="r" b="b"/>
            <a:pathLst>
              <a:path w="17779" h="3703954">
                <a:moveTo>
                  <a:pt x="17271" y="0"/>
                </a:moveTo>
                <a:lnTo>
                  <a:pt x="0" y="3703637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547403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20129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Enflasyon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15737"/>
            <a:ext cx="6767830" cy="266382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 enflasyonu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Fiyat Endeksi (TÜFE)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özel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kapsamlı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gösterge -</a:t>
            </a:r>
            <a:r>
              <a:rPr spc="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Fiyat Endeksi (TÜFE)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alt</a:t>
            </a:r>
            <a:r>
              <a:rPr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kalemler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Üretici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Yurt İçi Üretici Fiyat Endeksi (Yİ-ÜFE)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imalat alt</a:t>
            </a:r>
            <a:r>
              <a:rPr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Yurt İçi Üretici Fiyat Endeksi (Yİ-ÜFE)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alt</a:t>
            </a:r>
            <a:r>
              <a:rPr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kalemler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82671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21817"/>
            <a:ext cx="875728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Nisan ayında </a:t>
            </a:r>
            <a:r>
              <a:rPr spc="-5" dirty="0"/>
              <a:t>tüketici enflasyon </a:t>
            </a:r>
            <a:r>
              <a:rPr dirty="0"/>
              <a:t>oranı %70 </a:t>
            </a:r>
            <a:r>
              <a:rPr spc="-5" dirty="0"/>
              <a:t>ile </a:t>
            </a:r>
            <a:r>
              <a:rPr dirty="0"/>
              <a:t>son 20 </a:t>
            </a:r>
            <a:r>
              <a:rPr spc="-5" dirty="0"/>
              <a:t>yılın yüksek</a:t>
            </a:r>
            <a:r>
              <a:rPr spc="-15" dirty="0"/>
              <a:t> </a:t>
            </a:r>
            <a:r>
              <a:rPr spc="-5" dirty="0"/>
              <a:t>seviyesine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çıkmıştır.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929383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271142"/>
            <a:ext cx="8853805" cy="960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Enerji, gıda, tütün ve alkollü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içeceklerin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dışındaki kalemleri içeren çekirdek enflasyon</a:t>
            </a:r>
            <a:r>
              <a:rPr spc="17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da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%52,4’tür.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61315">
              <a:spcBef>
                <a:spcPts val="1120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özel kapsamlı enflasyon göstergesi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- C*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spc="3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414" y="6054648"/>
            <a:ext cx="8786495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Enflasyonun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temel eğilimini göstermek amacıyla hesaplanan özel kapsamlı göstergelerden </a:t>
            </a:r>
            <a:r>
              <a:rPr sz="1000" dirty="0">
                <a:solidFill>
                  <a:prstClr val="black"/>
                </a:solidFill>
                <a:latin typeface="Tahoma"/>
                <a:cs typeface="Tahoma"/>
              </a:rPr>
              <a:t>TÜFE-C,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enerji, gıda ve alkolsüz içecekler, alkollü içkiler ile tütün 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ürünleri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ve altın hariç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TÜFE’yi</a:t>
            </a:r>
            <a:r>
              <a:rPr sz="1000" spc="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1809" y="2679192"/>
            <a:ext cx="7564120" cy="2557780"/>
            <a:chOff x="761809" y="2679192"/>
            <a:chExt cx="7564120" cy="2557780"/>
          </a:xfrm>
        </p:grpSpPr>
        <p:sp>
          <p:nvSpPr>
            <p:cNvPr id="7" name="object 7"/>
            <p:cNvSpPr/>
            <p:nvPr/>
          </p:nvSpPr>
          <p:spPr>
            <a:xfrm>
              <a:off x="766572" y="2697480"/>
              <a:ext cx="7539355" cy="2534920"/>
            </a:xfrm>
            <a:custGeom>
              <a:avLst/>
              <a:gdLst/>
              <a:ahLst/>
              <a:cxnLst/>
              <a:rect l="l" t="t" r="r" b="b"/>
              <a:pathLst>
                <a:path w="7539355" h="2534920">
                  <a:moveTo>
                    <a:pt x="50291" y="2534412"/>
                  </a:moveTo>
                  <a:lnTo>
                    <a:pt x="50291" y="0"/>
                  </a:lnTo>
                </a:path>
                <a:path w="7539355" h="2534920">
                  <a:moveTo>
                    <a:pt x="0" y="2534412"/>
                  </a:moveTo>
                  <a:lnTo>
                    <a:pt x="50291" y="2534412"/>
                  </a:lnTo>
                </a:path>
                <a:path w="7539355" h="2534920">
                  <a:moveTo>
                    <a:pt x="0" y="2173224"/>
                  </a:moveTo>
                  <a:lnTo>
                    <a:pt x="50291" y="2173224"/>
                  </a:lnTo>
                </a:path>
                <a:path w="7539355" h="2534920">
                  <a:moveTo>
                    <a:pt x="0" y="1810512"/>
                  </a:moveTo>
                  <a:lnTo>
                    <a:pt x="50291" y="1810512"/>
                  </a:lnTo>
                </a:path>
                <a:path w="7539355" h="2534920">
                  <a:moveTo>
                    <a:pt x="0" y="1447800"/>
                  </a:moveTo>
                  <a:lnTo>
                    <a:pt x="50291" y="1447800"/>
                  </a:lnTo>
                </a:path>
                <a:path w="7539355" h="2534920">
                  <a:moveTo>
                    <a:pt x="0" y="1086612"/>
                  </a:moveTo>
                  <a:lnTo>
                    <a:pt x="50291" y="1086612"/>
                  </a:lnTo>
                </a:path>
                <a:path w="7539355" h="2534920">
                  <a:moveTo>
                    <a:pt x="0" y="723900"/>
                  </a:moveTo>
                  <a:lnTo>
                    <a:pt x="50291" y="723900"/>
                  </a:lnTo>
                </a:path>
                <a:path w="7539355" h="2534920">
                  <a:moveTo>
                    <a:pt x="0" y="361188"/>
                  </a:moveTo>
                  <a:lnTo>
                    <a:pt x="50291" y="361188"/>
                  </a:lnTo>
                </a:path>
                <a:path w="7539355" h="2534920">
                  <a:moveTo>
                    <a:pt x="0" y="0"/>
                  </a:moveTo>
                  <a:lnTo>
                    <a:pt x="50291" y="0"/>
                  </a:lnTo>
                </a:path>
                <a:path w="7539355" h="2534920">
                  <a:moveTo>
                    <a:pt x="50291" y="2534412"/>
                  </a:moveTo>
                  <a:lnTo>
                    <a:pt x="7539228" y="25344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7626" y="2698242"/>
              <a:ext cx="7489190" cy="2139950"/>
            </a:xfrm>
            <a:custGeom>
              <a:avLst/>
              <a:gdLst/>
              <a:ahLst/>
              <a:cxnLst/>
              <a:rect l="l" t="t" r="r" b="b"/>
              <a:pathLst>
                <a:path w="7489190" h="2139950">
                  <a:moveTo>
                    <a:pt x="0" y="2092452"/>
                  </a:moveTo>
                  <a:lnTo>
                    <a:pt x="277368" y="2084832"/>
                  </a:lnTo>
                  <a:lnTo>
                    <a:pt x="554736" y="2103120"/>
                  </a:lnTo>
                  <a:lnTo>
                    <a:pt x="832104" y="2139696"/>
                  </a:lnTo>
                  <a:lnTo>
                    <a:pt x="1109472" y="2121408"/>
                  </a:lnTo>
                  <a:lnTo>
                    <a:pt x="1386840" y="2077212"/>
                  </a:lnTo>
                  <a:lnTo>
                    <a:pt x="1664208" y="2106168"/>
                  </a:lnTo>
                  <a:lnTo>
                    <a:pt x="1941576" y="2106168"/>
                  </a:lnTo>
                  <a:lnTo>
                    <a:pt x="2218944" y="2110740"/>
                  </a:lnTo>
                  <a:lnTo>
                    <a:pt x="2496312" y="2103120"/>
                  </a:lnTo>
                  <a:lnTo>
                    <a:pt x="2773679" y="2026920"/>
                  </a:lnTo>
                  <a:lnTo>
                    <a:pt x="3051048" y="2005584"/>
                  </a:lnTo>
                  <a:lnTo>
                    <a:pt x="3328416" y="1990344"/>
                  </a:lnTo>
                  <a:lnTo>
                    <a:pt x="3605784" y="1969008"/>
                  </a:lnTo>
                  <a:lnTo>
                    <a:pt x="3883152" y="1947672"/>
                  </a:lnTo>
                  <a:lnTo>
                    <a:pt x="4160520" y="1914144"/>
                  </a:lnTo>
                  <a:lnTo>
                    <a:pt x="4437888" y="1932432"/>
                  </a:lnTo>
                  <a:lnTo>
                    <a:pt x="4715256" y="1900428"/>
                  </a:lnTo>
                  <a:lnTo>
                    <a:pt x="4992624" y="1845564"/>
                  </a:lnTo>
                  <a:lnTo>
                    <a:pt x="5269992" y="1834896"/>
                  </a:lnTo>
                  <a:lnTo>
                    <a:pt x="5547360" y="1824228"/>
                  </a:lnTo>
                  <a:lnTo>
                    <a:pt x="5824728" y="1813560"/>
                  </a:lnTo>
                  <a:lnTo>
                    <a:pt x="6102096" y="1763268"/>
                  </a:lnTo>
                  <a:lnTo>
                    <a:pt x="6379464" y="1226820"/>
                  </a:lnTo>
                  <a:lnTo>
                    <a:pt x="6656832" y="769620"/>
                  </a:lnTo>
                  <a:lnTo>
                    <a:pt x="6934200" y="563880"/>
                  </a:lnTo>
                  <a:lnTo>
                    <a:pt x="7211568" y="320040"/>
                  </a:lnTo>
                  <a:lnTo>
                    <a:pt x="7488935" y="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7626" y="3335274"/>
              <a:ext cx="7489190" cy="1539240"/>
            </a:xfrm>
            <a:custGeom>
              <a:avLst/>
              <a:gdLst/>
              <a:ahLst/>
              <a:cxnLst/>
              <a:rect l="l" t="t" r="r" b="b"/>
              <a:pathLst>
                <a:path w="7489190" h="1539239">
                  <a:moveTo>
                    <a:pt x="0" y="1539239"/>
                  </a:moveTo>
                  <a:lnTo>
                    <a:pt x="277368" y="1534668"/>
                  </a:lnTo>
                  <a:lnTo>
                    <a:pt x="554736" y="1516380"/>
                  </a:lnTo>
                  <a:lnTo>
                    <a:pt x="832104" y="1539239"/>
                  </a:lnTo>
                  <a:lnTo>
                    <a:pt x="1109472" y="1524000"/>
                  </a:lnTo>
                  <a:lnTo>
                    <a:pt x="1386840" y="1476756"/>
                  </a:lnTo>
                  <a:lnTo>
                    <a:pt x="1664208" y="1527048"/>
                  </a:lnTo>
                  <a:lnTo>
                    <a:pt x="1941576" y="1498092"/>
                  </a:lnTo>
                  <a:lnTo>
                    <a:pt x="2218944" y="1487424"/>
                  </a:lnTo>
                  <a:lnTo>
                    <a:pt x="2496312" y="1481327"/>
                  </a:lnTo>
                  <a:lnTo>
                    <a:pt x="2773679" y="1415795"/>
                  </a:lnTo>
                  <a:lnTo>
                    <a:pt x="3051048" y="1379220"/>
                  </a:lnTo>
                  <a:lnTo>
                    <a:pt x="3328416" y="1335024"/>
                  </a:lnTo>
                  <a:lnTo>
                    <a:pt x="3605784" y="1310639"/>
                  </a:lnTo>
                  <a:lnTo>
                    <a:pt x="3883152" y="1284732"/>
                  </a:lnTo>
                  <a:lnTo>
                    <a:pt x="4160520" y="1252727"/>
                  </a:lnTo>
                  <a:lnTo>
                    <a:pt x="4437888" y="1281683"/>
                  </a:lnTo>
                  <a:lnTo>
                    <a:pt x="4715256" y="1263395"/>
                  </a:lnTo>
                  <a:lnTo>
                    <a:pt x="4992624" y="1274064"/>
                  </a:lnTo>
                  <a:lnTo>
                    <a:pt x="5269992" y="1289303"/>
                  </a:lnTo>
                  <a:lnTo>
                    <a:pt x="5547360" y="1281683"/>
                  </a:lnTo>
                  <a:lnTo>
                    <a:pt x="5824728" y="1289303"/>
                  </a:lnTo>
                  <a:lnTo>
                    <a:pt x="6102096" y="1260348"/>
                  </a:lnTo>
                  <a:lnTo>
                    <a:pt x="6379464" y="742188"/>
                  </a:lnTo>
                  <a:lnTo>
                    <a:pt x="6656832" y="466344"/>
                  </a:lnTo>
                  <a:lnTo>
                    <a:pt x="6934200" y="300227"/>
                  </a:lnTo>
                  <a:lnTo>
                    <a:pt x="7211568" y="144779"/>
                  </a:lnTo>
                  <a:lnTo>
                    <a:pt x="7488935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95706" y="3309315"/>
            <a:ext cx="193040" cy="202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1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1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1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1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15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5706" y="294754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2649" y="5269738"/>
            <a:ext cx="7699375" cy="62674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88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88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88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88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26094" y="2446782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70,0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26094" y="3083433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52,4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279397" y="2823972"/>
            <a:ext cx="176530" cy="271780"/>
            <a:chOff x="1279397" y="2823972"/>
            <a:chExt cx="176530" cy="271780"/>
          </a:xfrm>
        </p:grpSpPr>
        <p:sp>
          <p:nvSpPr>
            <p:cNvPr id="16" name="object 16"/>
            <p:cNvSpPr/>
            <p:nvPr/>
          </p:nvSpPr>
          <p:spPr>
            <a:xfrm>
              <a:off x="1279397" y="284302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279397" y="307619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6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95706" y="2584780"/>
            <a:ext cx="1395095" cy="367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45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lnSpc>
                <a:spcPts val="1345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Ü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FE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11553" y="2977134"/>
            <a:ext cx="117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05340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04216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94838" y="2074621"/>
            <a:ext cx="33540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alt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913638"/>
            <a:ext cx="88880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7795">
              <a:lnSpc>
                <a:spcPct val="100000"/>
              </a:lnSpc>
              <a:spcBef>
                <a:spcPts val="100"/>
              </a:spcBef>
            </a:pPr>
            <a:r>
              <a:rPr dirty="0"/>
              <a:t>Nisan ayında aylık </a:t>
            </a:r>
            <a:r>
              <a:rPr spc="-5" dirty="0"/>
              <a:t>tüketici </a:t>
            </a:r>
            <a:r>
              <a:rPr dirty="0"/>
              <a:t>enflasyon oranı </a:t>
            </a:r>
            <a:r>
              <a:rPr spc="-5" dirty="0"/>
              <a:t>%7,3’tür; </a:t>
            </a:r>
            <a:r>
              <a:rPr dirty="0"/>
              <a:t>gıda-alkolsüz </a:t>
            </a:r>
            <a:r>
              <a:rPr spc="-5" dirty="0"/>
              <a:t>içecekler  fiyatı </a:t>
            </a:r>
            <a:r>
              <a:rPr dirty="0"/>
              <a:t>en fazla </a:t>
            </a:r>
            <a:r>
              <a:rPr spc="-5" dirty="0"/>
              <a:t>artan</a:t>
            </a:r>
            <a:r>
              <a:rPr spc="-30" dirty="0"/>
              <a:t> </a:t>
            </a:r>
            <a:r>
              <a:rPr spc="-5" dirty="0"/>
              <a:t>kalemdir.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Ulaştırma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gıda yıllık olarak en </a:t>
            </a:r>
            <a:r>
              <a:rPr b="0" dirty="0">
                <a:latin typeface="Tahoma"/>
                <a:cs typeface="Tahoma"/>
              </a:rPr>
              <a:t>yüksek </a:t>
            </a:r>
            <a:r>
              <a:rPr b="0" spc="-5" dirty="0">
                <a:latin typeface="Tahoma"/>
                <a:cs typeface="Tahoma"/>
              </a:rPr>
              <a:t>fiyat artışlarının görüldüğü harcama</a:t>
            </a:r>
            <a:r>
              <a:rPr b="0" spc="254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gruplarıdır.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54901" y="2584704"/>
            <a:ext cx="8254365" cy="2862580"/>
            <a:chOff x="354901" y="2584704"/>
            <a:chExt cx="8254365" cy="2862580"/>
          </a:xfrm>
        </p:grpSpPr>
        <p:sp>
          <p:nvSpPr>
            <p:cNvPr id="6" name="object 6"/>
            <p:cNvSpPr/>
            <p:nvPr/>
          </p:nvSpPr>
          <p:spPr>
            <a:xfrm>
              <a:off x="445007" y="5245608"/>
              <a:ext cx="210820" cy="196850"/>
            </a:xfrm>
            <a:custGeom>
              <a:avLst/>
              <a:gdLst/>
              <a:ahLst/>
              <a:cxnLst/>
              <a:rect l="l" t="t" r="r" b="b"/>
              <a:pathLst>
                <a:path w="210820" h="196850">
                  <a:moveTo>
                    <a:pt x="210312" y="0"/>
                  </a:moveTo>
                  <a:lnTo>
                    <a:pt x="0" y="0"/>
                  </a:lnTo>
                  <a:lnTo>
                    <a:pt x="0" y="196595"/>
                  </a:lnTo>
                  <a:lnTo>
                    <a:pt x="210312" y="196595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55320" y="3553968"/>
              <a:ext cx="210820" cy="1888489"/>
            </a:xfrm>
            <a:custGeom>
              <a:avLst/>
              <a:gdLst/>
              <a:ahLst/>
              <a:cxnLst/>
              <a:rect l="l" t="t" r="r" b="b"/>
              <a:pathLst>
                <a:path w="210819" h="1888489">
                  <a:moveTo>
                    <a:pt x="210311" y="0"/>
                  </a:moveTo>
                  <a:lnTo>
                    <a:pt x="0" y="0"/>
                  </a:lnTo>
                  <a:lnTo>
                    <a:pt x="0" y="1888236"/>
                  </a:lnTo>
                  <a:lnTo>
                    <a:pt x="210311" y="1888236"/>
                  </a:lnTo>
                  <a:lnTo>
                    <a:pt x="21031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621536" y="5081016"/>
              <a:ext cx="210820" cy="361315"/>
            </a:xfrm>
            <a:custGeom>
              <a:avLst/>
              <a:gdLst/>
              <a:ahLst/>
              <a:cxnLst/>
              <a:rect l="l" t="t" r="r" b="b"/>
              <a:pathLst>
                <a:path w="210819" h="361314">
                  <a:moveTo>
                    <a:pt x="210312" y="0"/>
                  </a:moveTo>
                  <a:lnTo>
                    <a:pt x="0" y="0"/>
                  </a:lnTo>
                  <a:lnTo>
                    <a:pt x="0" y="361187"/>
                  </a:lnTo>
                  <a:lnTo>
                    <a:pt x="210312" y="361187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831847" y="3037332"/>
              <a:ext cx="210820" cy="2405380"/>
            </a:xfrm>
            <a:custGeom>
              <a:avLst/>
              <a:gdLst/>
              <a:ahLst/>
              <a:cxnLst/>
              <a:rect l="l" t="t" r="r" b="b"/>
              <a:pathLst>
                <a:path w="210819" h="2405379">
                  <a:moveTo>
                    <a:pt x="210312" y="0"/>
                  </a:moveTo>
                  <a:lnTo>
                    <a:pt x="0" y="0"/>
                  </a:lnTo>
                  <a:lnTo>
                    <a:pt x="0" y="2404871"/>
                  </a:lnTo>
                  <a:lnTo>
                    <a:pt x="210312" y="2404871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211324" y="5334000"/>
              <a:ext cx="210820" cy="108585"/>
            </a:xfrm>
            <a:custGeom>
              <a:avLst/>
              <a:gdLst/>
              <a:ahLst/>
              <a:cxnLst/>
              <a:rect l="l" t="t" r="r" b="b"/>
              <a:pathLst>
                <a:path w="210819" h="108585">
                  <a:moveTo>
                    <a:pt x="210312" y="0"/>
                  </a:moveTo>
                  <a:lnTo>
                    <a:pt x="0" y="0"/>
                  </a:lnTo>
                  <a:lnTo>
                    <a:pt x="0" y="108203"/>
                  </a:lnTo>
                  <a:lnTo>
                    <a:pt x="210312" y="108203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421636" y="3919728"/>
              <a:ext cx="210820" cy="1522730"/>
            </a:xfrm>
            <a:custGeom>
              <a:avLst/>
              <a:gdLst/>
              <a:ahLst/>
              <a:cxnLst/>
              <a:rect l="l" t="t" r="r" b="b"/>
              <a:pathLst>
                <a:path w="210819" h="1522729">
                  <a:moveTo>
                    <a:pt x="210312" y="0"/>
                  </a:moveTo>
                  <a:lnTo>
                    <a:pt x="0" y="0"/>
                  </a:lnTo>
                  <a:lnTo>
                    <a:pt x="0" y="1522476"/>
                  </a:lnTo>
                  <a:lnTo>
                    <a:pt x="210312" y="152247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799587" y="5254752"/>
              <a:ext cx="210820" cy="187960"/>
            </a:xfrm>
            <a:custGeom>
              <a:avLst/>
              <a:gdLst/>
              <a:ahLst/>
              <a:cxnLst/>
              <a:rect l="l" t="t" r="r" b="b"/>
              <a:pathLst>
                <a:path w="210819" h="187960">
                  <a:moveTo>
                    <a:pt x="210312" y="0"/>
                  </a:moveTo>
                  <a:lnTo>
                    <a:pt x="0" y="0"/>
                  </a:lnTo>
                  <a:lnTo>
                    <a:pt x="0" y="187452"/>
                  </a:lnTo>
                  <a:lnTo>
                    <a:pt x="210312" y="187452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009899" y="4733544"/>
              <a:ext cx="210820" cy="708660"/>
            </a:xfrm>
            <a:custGeom>
              <a:avLst/>
              <a:gdLst/>
              <a:ahLst/>
              <a:cxnLst/>
              <a:rect l="l" t="t" r="r" b="b"/>
              <a:pathLst>
                <a:path w="210819" h="708660">
                  <a:moveTo>
                    <a:pt x="210312" y="0"/>
                  </a:moveTo>
                  <a:lnTo>
                    <a:pt x="0" y="0"/>
                  </a:lnTo>
                  <a:lnTo>
                    <a:pt x="0" y="708659"/>
                  </a:lnTo>
                  <a:lnTo>
                    <a:pt x="210312" y="708659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389375" y="5241036"/>
              <a:ext cx="210820" cy="201295"/>
            </a:xfrm>
            <a:custGeom>
              <a:avLst/>
              <a:gdLst/>
              <a:ahLst/>
              <a:cxnLst/>
              <a:rect l="l" t="t" r="r" b="b"/>
              <a:pathLst>
                <a:path w="210820" h="201295">
                  <a:moveTo>
                    <a:pt x="210312" y="0"/>
                  </a:moveTo>
                  <a:lnTo>
                    <a:pt x="0" y="0"/>
                  </a:lnTo>
                  <a:lnTo>
                    <a:pt x="0" y="201167"/>
                  </a:lnTo>
                  <a:lnTo>
                    <a:pt x="210312" y="201167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599687" y="3791712"/>
              <a:ext cx="210820" cy="1651000"/>
            </a:xfrm>
            <a:custGeom>
              <a:avLst/>
              <a:gdLst/>
              <a:ahLst/>
              <a:cxnLst/>
              <a:rect l="l" t="t" r="r" b="b"/>
              <a:pathLst>
                <a:path w="210820" h="1651000">
                  <a:moveTo>
                    <a:pt x="210312" y="0"/>
                  </a:moveTo>
                  <a:lnTo>
                    <a:pt x="0" y="0"/>
                  </a:lnTo>
                  <a:lnTo>
                    <a:pt x="0" y="1650491"/>
                  </a:lnTo>
                  <a:lnTo>
                    <a:pt x="210312" y="1650491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977640" y="5309616"/>
              <a:ext cx="210820" cy="132715"/>
            </a:xfrm>
            <a:custGeom>
              <a:avLst/>
              <a:gdLst/>
              <a:ahLst/>
              <a:cxnLst/>
              <a:rect l="l" t="t" r="r" b="b"/>
              <a:pathLst>
                <a:path w="210820" h="132714">
                  <a:moveTo>
                    <a:pt x="210312" y="0"/>
                  </a:moveTo>
                  <a:lnTo>
                    <a:pt x="0" y="0"/>
                  </a:lnTo>
                  <a:lnTo>
                    <a:pt x="0" y="132588"/>
                  </a:lnTo>
                  <a:lnTo>
                    <a:pt x="210312" y="132588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187952" y="3346704"/>
              <a:ext cx="210820" cy="2095500"/>
            </a:xfrm>
            <a:custGeom>
              <a:avLst/>
              <a:gdLst/>
              <a:ahLst/>
              <a:cxnLst/>
              <a:rect l="l" t="t" r="r" b="b"/>
              <a:pathLst>
                <a:path w="210820" h="2095500">
                  <a:moveTo>
                    <a:pt x="210312" y="0"/>
                  </a:moveTo>
                  <a:lnTo>
                    <a:pt x="0" y="0"/>
                  </a:lnTo>
                  <a:lnTo>
                    <a:pt x="0" y="2095500"/>
                  </a:lnTo>
                  <a:lnTo>
                    <a:pt x="210312" y="2095500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565904" y="5407152"/>
              <a:ext cx="210820" cy="35560"/>
            </a:xfrm>
            <a:custGeom>
              <a:avLst/>
              <a:gdLst/>
              <a:ahLst/>
              <a:cxnLst/>
              <a:rect l="l" t="t" r="r" b="b"/>
              <a:pathLst>
                <a:path w="210820" h="35560">
                  <a:moveTo>
                    <a:pt x="210312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210312" y="35052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776216" y="4471416"/>
              <a:ext cx="210820" cy="970915"/>
            </a:xfrm>
            <a:custGeom>
              <a:avLst/>
              <a:gdLst/>
              <a:ahLst/>
              <a:cxnLst/>
              <a:rect l="l" t="t" r="r" b="b"/>
              <a:pathLst>
                <a:path w="210820" h="970914">
                  <a:moveTo>
                    <a:pt x="210312" y="0"/>
                  </a:moveTo>
                  <a:lnTo>
                    <a:pt x="0" y="0"/>
                  </a:lnTo>
                  <a:lnTo>
                    <a:pt x="0" y="970787"/>
                  </a:lnTo>
                  <a:lnTo>
                    <a:pt x="210312" y="970787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155692" y="5303520"/>
              <a:ext cx="210820" cy="139065"/>
            </a:xfrm>
            <a:custGeom>
              <a:avLst/>
              <a:gdLst/>
              <a:ahLst/>
              <a:cxnLst/>
              <a:rect l="l" t="t" r="r" b="b"/>
              <a:pathLst>
                <a:path w="210820" h="139064">
                  <a:moveTo>
                    <a:pt x="210312" y="0"/>
                  </a:moveTo>
                  <a:lnTo>
                    <a:pt x="0" y="0"/>
                  </a:lnTo>
                  <a:lnTo>
                    <a:pt x="0" y="138683"/>
                  </a:lnTo>
                  <a:lnTo>
                    <a:pt x="210312" y="138683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366004" y="2584704"/>
              <a:ext cx="210820" cy="2857500"/>
            </a:xfrm>
            <a:custGeom>
              <a:avLst/>
              <a:gdLst/>
              <a:ahLst/>
              <a:cxnLst/>
              <a:rect l="l" t="t" r="r" b="b"/>
              <a:pathLst>
                <a:path w="210820" h="2857500">
                  <a:moveTo>
                    <a:pt x="210312" y="0"/>
                  </a:moveTo>
                  <a:lnTo>
                    <a:pt x="0" y="0"/>
                  </a:lnTo>
                  <a:lnTo>
                    <a:pt x="0" y="2857500"/>
                  </a:lnTo>
                  <a:lnTo>
                    <a:pt x="210312" y="2857500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743955" y="5364480"/>
              <a:ext cx="210820" cy="78105"/>
            </a:xfrm>
            <a:custGeom>
              <a:avLst/>
              <a:gdLst/>
              <a:ahLst/>
              <a:cxnLst/>
              <a:rect l="l" t="t" r="r" b="b"/>
              <a:pathLst>
                <a:path w="210820" h="78104">
                  <a:moveTo>
                    <a:pt x="210312" y="0"/>
                  </a:moveTo>
                  <a:lnTo>
                    <a:pt x="0" y="0"/>
                  </a:lnTo>
                  <a:lnTo>
                    <a:pt x="0" y="77724"/>
                  </a:lnTo>
                  <a:lnTo>
                    <a:pt x="210312" y="77724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954267" y="4936236"/>
              <a:ext cx="210820" cy="506095"/>
            </a:xfrm>
            <a:custGeom>
              <a:avLst/>
              <a:gdLst/>
              <a:ahLst/>
              <a:cxnLst/>
              <a:rect l="l" t="t" r="r" b="b"/>
              <a:pathLst>
                <a:path w="210820" h="506095">
                  <a:moveTo>
                    <a:pt x="210312" y="0"/>
                  </a:moveTo>
                  <a:lnTo>
                    <a:pt x="0" y="0"/>
                  </a:lnTo>
                  <a:lnTo>
                    <a:pt x="0" y="505967"/>
                  </a:lnTo>
                  <a:lnTo>
                    <a:pt x="210312" y="505967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6332219" y="5355336"/>
              <a:ext cx="210820" cy="86995"/>
            </a:xfrm>
            <a:custGeom>
              <a:avLst/>
              <a:gdLst/>
              <a:ahLst/>
              <a:cxnLst/>
              <a:rect l="l" t="t" r="r" b="b"/>
              <a:pathLst>
                <a:path w="210820" h="86995">
                  <a:moveTo>
                    <a:pt x="210311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210311" y="86867"/>
                  </a:lnTo>
                  <a:lnTo>
                    <a:pt x="21031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6542531" y="4273296"/>
              <a:ext cx="210820" cy="1169035"/>
            </a:xfrm>
            <a:custGeom>
              <a:avLst/>
              <a:gdLst/>
              <a:ahLst/>
              <a:cxnLst/>
              <a:rect l="l" t="t" r="r" b="b"/>
              <a:pathLst>
                <a:path w="210820" h="1169035">
                  <a:moveTo>
                    <a:pt x="210312" y="0"/>
                  </a:moveTo>
                  <a:lnTo>
                    <a:pt x="0" y="0"/>
                  </a:lnTo>
                  <a:lnTo>
                    <a:pt x="0" y="1168907"/>
                  </a:lnTo>
                  <a:lnTo>
                    <a:pt x="210312" y="1168907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6922007" y="5364480"/>
              <a:ext cx="210820" cy="78105"/>
            </a:xfrm>
            <a:custGeom>
              <a:avLst/>
              <a:gdLst/>
              <a:ahLst/>
              <a:cxnLst/>
              <a:rect l="l" t="t" r="r" b="b"/>
              <a:pathLst>
                <a:path w="210820" h="78104">
                  <a:moveTo>
                    <a:pt x="210312" y="0"/>
                  </a:moveTo>
                  <a:lnTo>
                    <a:pt x="0" y="0"/>
                  </a:lnTo>
                  <a:lnTo>
                    <a:pt x="0" y="77724"/>
                  </a:lnTo>
                  <a:lnTo>
                    <a:pt x="210312" y="77724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7132320" y="4693920"/>
              <a:ext cx="210820" cy="748665"/>
            </a:xfrm>
            <a:custGeom>
              <a:avLst/>
              <a:gdLst/>
              <a:ahLst/>
              <a:cxnLst/>
              <a:rect l="l" t="t" r="r" b="b"/>
              <a:pathLst>
                <a:path w="210820" h="748664">
                  <a:moveTo>
                    <a:pt x="210311" y="0"/>
                  </a:moveTo>
                  <a:lnTo>
                    <a:pt x="0" y="0"/>
                  </a:lnTo>
                  <a:lnTo>
                    <a:pt x="0" y="748283"/>
                  </a:lnTo>
                  <a:lnTo>
                    <a:pt x="210311" y="748283"/>
                  </a:lnTo>
                  <a:lnTo>
                    <a:pt x="21031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7510271" y="5254752"/>
              <a:ext cx="210820" cy="187960"/>
            </a:xfrm>
            <a:custGeom>
              <a:avLst/>
              <a:gdLst/>
              <a:ahLst/>
              <a:cxnLst/>
              <a:rect l="l" t="t" r="r" b="b"/>
              <a:pathLst>
                <a:path w="210820" h="187960">
                  <a:moveTo>
                    <a:pt x="210311" y="0"/>
                  </a:moveTo>
                  <a:lnTo>
                    <a:pt x="0" y="0"/>
                  </a:lnTo>
                  <a:lnTo>
                    <a:pt x="0" y="187452"/>
                  </a:lnTo>
                  <a:lnTo>
                    <a:pt x="210311" y="187452"/>
                  </a:lnTo>
                  <a:lnTo>
                    <a:pt x="21031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720583" y="3572256"/>
              <a:ext cx="210820" cy="1870075"/>
            </a:xfrm>
            <a:custGeom>
              <a:avLst/>
              <a:gdLst/>
              <a:ahLst/>
              <a:cxnLst/>
              <a:rect l="l" t="t" r="r" b="b"/>
              <a:pathLst>
                <a:path w="210820" h="1870075">
                  <a:moveTo>
                    <a:pt x="210312" y="0"/>
                  </a:moveTo>
                  <a:lnTo>
                    <a:pt x="0" y="0"/>
                  </a:lnTo>
                  <a:lnTo>
                    <a:pt x="0" y="1869948"/>
                  </a:lnTo>
                  <a:lnTo>
                    <a:pt x="210312" y="1869948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8100059" y="5416296"/>
              <a:ext cx="210820" cy="26034"/>
            </a:xfrm>
            <a:custGeom>
              <a:avLst/>
              <a:gdLst/>
              <a:ahLst/>
              <a:cxnLst/>
              <a:rect l="l" t="t" r="r" b="b"/>
              <a:pathLst>
                <a:path w="210820" h="26035">
                  <a:moveTo>
                    <a:pt x="210312" y="0"/>
                  </a:moveTo>
                  <a:lnTo>
                    <a:pt x="0" y="0"/>
                  </a:lnTo>
                  <a:lnTo>
                    <a:pt x="0" y="25907"/>
                  </a:lnTo>
                  <a:lnTo>
                    <a:pt x="210312" y="25907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8310371" y="3857244"/>
              <a:ext cx="210820" cy="1584960"/>
            </a:xfrm>
            <a:custGeom>
              <a:avLst/>
              <a:gdLst/>
              <a:ahLst/>
              <a:cxnLst/>
              <a:rect l="l" t="t" r="r" b="b"/>
              <a:pathLst>
                <a:path w="210820" h="1584960">
                  <a:moveTo>
                    <a:pt x="210311" y="0"/>
                  </a:moveTo>
                  <a:lnTo>
                    <a:pt x="0" y="0"/>
                  </a:lnTo>
                  <a:lnTo>
                    <a:pt x="0" y="1584959"/>
                  </a:lnTo>
                  <a:lnTo>
                    <a:pt x="210311" y="1584959"/>
                  </a:lnTo>
                  <a:lnTo>
                    <a:pt x="21031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59663" y="5442204"/>
              <a:ext cx="8244840" cy="0"/>
            </a:xfrm>
            <a:custGeom>
              <a:avLst/>
              <a:gdLst/>
              <a:ahLst/>
              <a:cxnLst/>
              <a:rect l="l" t="t" r="r" b="b"/>
              <a:pathLst>
                <a:path w="8244840">
                  <a:moveTo>
                    <a:pt x="0" y="0"/>
                  </a:moveTo>
                  <a:lnTo>
                    <a:pt x="824483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315839" y="2409825"/>
            <a:ext cx="310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105,9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45128" y="5468518"/>
            <a:ext cx="4902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Ev</a:t>
            </a:r>
            <a:r>
              <a:rPr sz="9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Eşyası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38265" y="4762880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18,7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53948" y="5468518"/>
            <a:ext cx="3994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(G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l)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93850" y="5468518"/>
            <a:ext cx="476884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6195" algn="just">
              <a:spcBef>
                <a:spcPts val="100"/>
              </a:spcBef>
            </a:pP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Gıda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ve  Alkolsüz  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İç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82748" y="5468518"/>
            <a:ext cx="477520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Alkollü  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İç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 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9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Tütün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75053" y="4905882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13,4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754629" y="5468518"/>
            <a:ext cx="112077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Giyim ve Konut,</a:t>
            </a:r>
            <a:r>
              <a:rPr sz="9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Su,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tabLst>
                <a:tab pos="643255" algn="l"/>
              </a:tabLst>
            </a:pP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Ayakkabı	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Elektrik,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658495" marR="81280" indent="-1270" algn="ctr"/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Gaz ve  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Diğer 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kıt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346316" y="5180457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3,2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35216" y="5190235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2,9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57164" y="5190235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2,9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615434" y="5468518"/>
            <a:ext cx="320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900" spc="-15" dirty="0">
                <a:solidFill>
                  <a:prstClr val="black"/>
                </a:solidFill>
                <a:latin typeface="Tahoma"/>
                <a:cs typeface="Tahoma"/>
              </a:rPr>
              <a:t>ğ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405633" y="3745229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56,4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17084" y="5468518"/>
            <a:ext cx="166623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5560" algn="r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Ulaştırma Haberleşme</a:t>
            </a:r>
            <a:r>
              <a:rPr sz="9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Eğlence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9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Kültür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27418" y="4099305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43,3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946138" y="5468518"/>
            <a:ext cx="3384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spc="-15" dirty="0">
                <a:solidFill>
                  <a:prstClr val="black"/>
                </a:solidFill>
                <a:latin typeface="Tahoma"/>
                <a:cs typeface="Tahoma"/>
              </a:rPr>
              <a:t>ğ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it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224532" y="5160009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4,0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060817" y="5468518"/>
            <a:ext cx="49974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Çeşitli  Mal ve  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Hi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tl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57301" y="5072633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7,3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38352" y="3378453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70,0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113521" y="5242686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0,9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705470" y="3397377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69,3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816354" y="2861894"/>
            <a:ext cx="24828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89,1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813430" y="5080507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994405" y="4559554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26,2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402584" y="5067376"/>
            <a:ext cx="18542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7,4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583685" y="3616579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61,1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991736" y="5134483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4,9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172458" y="3171825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77,6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79111" y="5232908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1,3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760214" y="4297807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36,0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168265" y="5129910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5,1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116318" y="4518405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27,7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524368" y="5080507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294369" y="3683254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58,7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465314" y="5468518"/>
            <a:ext cx="5105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Lokanta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9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Oteller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222504" y="6170676"/>
            <a:ext cx="160020" cy="120650"/>
          </a:xfrm>
          <a:custGeom>
            <a:avLst/>
            <a:gdLst/>
            <a:ahLst/>
            <a:cxnLst/>
            <a:rect l="l" t="t" r="r" b="b"/>
            <a:pathLst>
              <a:path w="160020" h="120650">
                <a:moveTo>
                  <a:pt x="160019" y="0"/>
                </a:moveTo>
                <a:lnTo>
                  <a:pt x="0" y="0"/>
                </a:lnTo>
                <a:lnTo>
                  <a:pt x="0" y="120396"/>
                </a:lnTo>
                <a:lnTo>
                  <a:pt x="160019" y="120396"/>
                </a:lnTo>
                <a:lnTo>
                  <a:pt x="160019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222504" y="6358128"/>
            <a:ext cx="160020" cy="120650"/>
          </a:xfrm>
          <a:custGeom>
            <a:avLst/>
            <a:gdLst/>
            <a:ahLst/>
            <a:cxnLst/>
            <a:rect l="l" t="t" r="r" b="b"/>
            <a:pathLst>
              <a:path w="160020" h="120650">
                <a:moveTo>
                  <a:pt x="160019" y="0"/>
                </a:moveTo>
                <a:lnTo>
                  <a:pt x="0" y="0"/>
                </a:lnTo>
                <a:lnTo>
                  <a:pt x="0" y="120396"/>
                </a:lnTo>
                <a:lnTo>
                  <a:pt x="160019" y="120396"/>
                </a:lnTo>
                <a:lnTo>
                  <a:pt x="16001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20725" y="6105550"/>
            <a:ext cx="678180" cy="4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Aylık</a:t>
            </a:r>
            <a:r>
              <a:rPr sz="9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değişim 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Yıllık</a:t>
            </a:r>
            <a:r>
              <a:rPr sz="9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220724" y="2444495"/>
            <a:ext cx="41910" cy="3703954"/>
          </a:xfrm>
          <a:custGeom>
            <a:avLst/>
            <a:gdLst/>
            <a:ahLst/>
            <a:cxnLst/>
            <a:rect l="l" t="t" r="r" b="b"/>
            <a:pathLst>
              <a:path w="41909" h="3703954">
                <a:moveTo>
                  <a:pt x="41859" y="0"/>
                </a:moveTo>
                <a:lnTo>
                  <a:pt x="0" y="3703637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2890" y="6598032"/>
            <a:ext cx="2561590" cy="21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603911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461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7501" y="1979422"/>
            <a:ext cx="54248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Yİ-ÜFE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imalat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Ocak 2020 -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466" y="882522"/>
            <a:ext cx="86569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Nisan </a:t>
            </a:r>
            <a:r>
              <a:rPr spc="-5" dirty="0"/>
              <a:t>2022’de üretici enflasyon </a:t>
            </a:r>
            <a:r>
              <a:rPr dirty="0"/>
              <a:t>oranı %121,8 </a:t>
            </a:r>
            <a:r>
              <a:rPr spc="-5" dirty="0"/>
              <a:t>ile Mart 1995’ten </a:t>
            </a:r>
            <a:r>
              <a:rPr dirty="0"/>
              <a:t>bu yana en  </a:t>
            </a:r>
            <a:r>
              <a:rPr spc="-5" dirty="0"/>
              <a:t>yüksek seviyeye</a:t>
            </a:r>
            <a:r>
              <a:rPr spc="30" dirty="0"/>
              <a:t> </a:t>
            </a:r>
            <a:r>
              <a:rPr spc="-5" dirty="0"/>
              <a:t>çıkmıştır.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İmalat sanayi </a:t>
            </a:r>
            <a:r>
              <a:rPr b="0" dirty="0">
                <a:latin typeface="Tahoma"/>
                <a:cs typeface="Tahoma"/>
              </a:rPr>
              <a:t>alt </a:t>
            </a:r>
            <a:r>
              <a:rPr b="0" spc="-5" dirty="0">
                <a:latin typeface="Tahoma"/>
                <a:cs typeface="Tahoma"/>
              </a:rPr>
              <a:t>endeksindeki yıllık değişim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%112,1’e</a:t>
            </a:r>
            <a:r>
              <a:rPr b="0" spc="13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ulaşmıştır.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524065" y="2753677"/>
            <a:ext cx="7801609" cy="2850515"/>
            <a:chOff x="524065" y="2753677"/>
            <a:chExt cx="7801609" cy="2850515"/>
          </a:xfrm>
        </p:grpSpPr>
        <p:sp>
          <p:nvSpPr>
            <p:cNvPr id="6" name="object 6"/>
            <p:cNvSpPr/>
            <p:nvPr/>
          </p:nvSpPr>
          <p:spPr>
            <a:xfrm>
              <a:off x="528827" y="2758439"/>
              <a:ext cx="7777480" cy="2840990"/>
            </a:xfrm>
            <a:custGeom>
              <a:avLst/>
              <a:gdLst/>
              <a:ahLst/>
              <a:cxnLst/>
              <a:rect l="l" t="t" r="r" b="b"/>
              <a:pathLst>
                <a:path w="7777480" h="2840990">
                  <a:moveTo>
                    <a:pt x="50292" y="2840736"/>
                  </a:moveTo>
                  <a:lnTo>
                    <a:pt x="50292" y="0"/>
                  </a:lnTo>
                </a:path>
                <a:path w="7777480" h="2840990">
                  <a:moveTo>
                    <a:pt x="0" y="2840736"/>
                  </a:moveTo>
                  <a:lnTo>
                    <a:pt x="50292" y="2840736"/>
                  </a:lnTo>
                </a:path>
                <a:path w="7777480" h="2840990">
                  <a:moveTo>
                    <a:pt x="0" y="2435352"/>
                  </a:moveTo>
                  <a:lnTo>
                    <a:pt x="50292" y="2435352"/>
                  </a:lnTo>
                </a:path>
                <a:path w="7777480" h="2840990">
                  <a:moveTo>
                    <a:pt x="0" y="2029968"/>
                  </a:moveTo>
                  <a:lnTo>
                    <a:pt x="50292" y="2029968"/>
                  </a:lnTo>
                </a:path>
                <a:path w="7777480" h="2840990">
                  <a:moveTo>
                    <a:pt x="0" y="1623060"/>
                  </a:moveTo>
                  <a:lnTo>
                    <a:pt x="50292" y="1623060"/>
                  </a:lnTo>
                </a:path>
                <a:path w="7777480" h="2840990">
                  <a:moveTo>
                    <a:pt x="0" y="1217676"/>
                  </a:moveTo>
                  <a:lnTo>
                    <a:pt x="50292" y="1217676"/>
                  </a:lnTo>
                </a:path>
                <a:path w="7777480" h="2840990">
                  <a:moveTo>
                    <a:pt x="0" y="812292"/>
                  </a:moveTo>
                  <a:lnTo>
                    <a:pt x="50292" y="812292"/>
                  </a:lnTo>
                </a:path>
                <a:path w="7777480" h="2840990">
                  <a:moveTo>
                    <a:pt x="0" y="406908"/>
                  </a:moveTo>
                  <a:lnTo>
                    <a:pt x="50292" y="406908"/>
                  </a:lnTo>
                </a:path>
                <a:path w="7777480" h="2840990">
                  <a:moveTo>
                    <a:pt x="0" y="0"/>
                  </a:moveTo>
                  <a:lnTo>
                    <a:pt x="50292" y="0"/>
                  </a:lnTo>
                </a:path>
                <a:path w="7777480" h="2840990">
                  <a:moveTo>
                    <a:pt x="50292" y="2840736"/>
                  </a:moveTo>
                  <a:lnTo>
                    <a:pt x="7776972" y="28407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79881" y="3128009"/>
              <a:ext cx="7726680" cy="2359660"/>
            </a:xfrm>
            <a:custGeom>
              <a:avLst/>
              <a:gdLst/>
              <a:ahLst/>
              <a:cxnLst/>
              <a:rect l="l" t="t" r="r" b="b"/>
              <a:pathLst>
                <a:path w="7726680" h="2359660">
                  <a:moveTo>
                    <a:pt x="0" y="2292096"/>
                  </a:moveTo>
                  <a:lnTo>
                    <a:pt x="284988" y="2282952"/>
                  </a:lnTo>
                  <a:lnTo>
                    <a:pt x="571500" y="2298191"/>
                  </a:lnTo>
                  <a:lnTo>
                    <a:pt x="858012" y="2334767"/>
                  </a:lnTo>
                  <a:lnTo>
                    <a:pt x="1144524" y="2359152"/>
                  </a:lnTo>
                  <a:lnTo>
                    <a:pt x="1431036" y="2345436"/>
                  </a:lnTo>
                  <a:lnTo>
                    <a:pt x="1716024" y="2302764"/>
                  </a:lnTo>
                  <a:lnTo>
                    <a:pt x="2002536" y="2237231"/>
                  </a:lnTo>
                  <a:lnTo>
                    <a:pt x="2289048" y="2180843"/>
                  </a:lnTo>
                  <a:lnTo>
                    <a:pt x="2575560" y="2101596"/>
                  </a:lnTo>
                  <a:lnTo>
                    <a:pt x="2860547" y="2002535"/>
                  </a:lnTo>
                  <a:lnTo>
                    <a:pt x="3147060" y="1961388"/>
                  </a:lnTo>
                  <a:lnTo>
                    <a:pt x="3433572" y="1940052"/>
                  </a:lnTo>
                  <a:lnTo>
                    <a:pt x="3720083" y="1921764"/>
                  </a:lnTo>
                  <a:lnTo>
                    <a:pt x="4005072" y="1837944"/>
                  </a:lnTo>
                  <a:lnTo>
                    <a:pt x="4291583" y="1757171"/>
                  </a:lnTo>
                  <a:lnTo>
                    <a:pt x="4578096" y="1693164"/>
                  </a:lnTo>
                  <a:lnTo>
                    <a:pt x="4864608" y="1601723"/>
                  </a:lnTo>
                  <a:lnTo>
                    <a:pt x="5151120" y="1560576"/>
                  </a:lnTo>
                  <a:lnTo>
                    <a:pt x="5436108" y="1548383"/>
                  </a:lnTo>
                  <a:lnTo>
                    <a:pt x="5722620" y="1578864"/>
                  </a:lnTo>
                  <a:lnTo>
                    <a:pt x="6009132" y="1531620"/>
                  </a:lnTo>
                  <a:lnTo>
                    <a:pt x="6295644" y="1362456"/>
                  </a:lnTo>
                  <a:lnTo>
                    <a:pt x="6580632" y="850391"/>
                  </a:lnTo>
                  <a:lnTo>
                    <a:pt x="6867144" y="573023"/>
                  </a:lnTo>
                  <a:lnTo>
                    <a:pt x="7153656" y="341375"/>
                  </a:lnTo>
                  <a:lnTo>
                    <a:pt x="7440168" y="138684"/>
                  </a:lnTo>
                  <a:lnTo>
                    <a:pt x="7726680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79881" y="3326129"/>
              <a:ext cx="7726680" cy="2171700"/>
            </a:xfrm>
            <a:custGeom>
              <a:avLst/>
              <a:gdLst/>
              <a:ahLst/>
              <a:cxnLst/>
              <a:rect l="l" t="t" r="r" b="b"/>
              <a:pathLst>
                <a:path w="7726680" h="2171700">
                  <a:moveTo>
                    <a:pt x="0" y="2101596"/>
                  </a:moveTo>
                  <a:lnTo>
                    <a:pt x="284988" y="2100072"/>
                  </a:lnTo>
                  <a:lnTo>
                    <a:pt x="571500" y="2115312"/>
                  </a:lnTo>
                  <a:lnTo>
                    <a:pt x="858012" y="2145792"/>
                  </a:lnTo>
                  <a:lnTo>
                    <a:pt x="1144524" y="2171700"/>
                  </a:lnTo>
                  <a:lnTo>
                    <a:pt x="1431036" y="2151888"/>
                  </a:lnTo>
                  <a:lnTo>
                    <a:pt x="1716024" y="2112264"/>
                  </a:lnTo>
                  <a:lnTo>
                    <a:pt x="2002536" y="2023872"/>
                  </a:lnTo>
                  <a:lnTo>
                    <a:pt x="2289048" y="1958340"/>
                  </a:lnTo>
                  <a:lnTo>
                    <a:pt x="2575560" y="1871472"/>
                  </a:lnTo>
                  <a:lnTo>
                    <a:pt x="2860547" y="1764792"/>
                  </a:lnTo>
                  <a:lnTo>
                    <a:pt x="3147060" y="1719072"/>
                  </a:lnTo>
                  <a:lnTo>
                    <a:pt x="3433572" y="1696212"/>
                  </a:lnTo>
                  <a:lnTo>
                    <a:pt x="3720083" y="1673352"/>
                  </a:lnTo>
                  <a:lnTo>
                    <a:pt x="4005072" y="1583436"/>
                  </a:lnTo>
                  <a:lnTo>
                    <a:pt x="4291583" y="1499616"/>
                  </a:lnTo>
                  <a:lnTo>
                    <a:pt x="4578096" y="1435608"/>
                  </a:lnTo>
                  <a:lnTo>
                    <a:pt x="4864608" y="1342644"/>
                  </a:lnTo>
                  <a:lnTo>
                    <a:pt x="5151120" y="1301496"/>
                  </a:lnTo>
                  <a:lnTo>
                    <a:pt x="5436108" y="1353312"/>
                  </a:lnTo>
                  <a:lnTo>
                    <a:pt x="5722620" y="1386840"/>
                  </a:lnTo>
                  <a:lnTo>
                    <a:pt x="6009132" y="1341120"/>
                  </a:lnTo>
                  <a:lnTo>
                    <a:pt x="6295644" y="1193292"/>
                  </a:lnTo>
                  <a:lnTo>
                    <a:pt x="6580632" y="702564"/>
                  </a:lnTo>
                  <a:lnTo>
                    <a:pt x="6867144" y="441960"/>
                  </a:lnTo>
                  <a:lnTo>
                    <a:pt x="7153656" y="288036"/>
                  </a:lnTo>
                  <a:lnTo>
                    <a:pt x="7440168" y="111252"/>
                  </a:lnTo>
                  <a:lnTo>
                    <a:pt x="772668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74447" y="3458717"/>
            <a:ext cx="276860" cy="2237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4447" y="3052953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4447" y="264731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4600" y="5639206"/>
            <a:ext cx="793750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75421" y="2874975"/>
            <a:ext cx="4629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121,8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73871" y="3221863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112,1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21258" y="2910839"/>
            <a:ext cx="212725" cy="302260"/>
            <a:chOff x="921258" y="2910839"/>
            <a:chExt cx="212725" cy="302260"/>
          </a:xfrm>
        </p:grpSpPr>
        <p:sp>
          <p:nvSpPr>
            <p:cNvPr id="16" name="object 16"/>
            <p:cNvSpPr/>
            <p:nvPr/>
          </p:nvSpPr>
          <p:spPr>
            <a:xfrm>
              <a:off x="921258" y="3193541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21258" y="2929889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90955" y="2767692"/>
            <a:ext cx="2233930" cy="55245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Yurt İçi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Üretici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Fiyat</a:t>
            </a:r>
            <a:r>
              <a:rPr sz="14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İmalat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890" y="6598032"/>
            <a:ext cx="2561590" cy="21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051634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Nisan ayında aylık </a:t>
            </a:r>
            <a:r>
              <a:rPr spc="-5" dirty="0"/>
              <a:t>üretici enflasyon </a:t>
            </a:r>
            <a:r>
              <a:rPr dirty="0"/>
              <a:t>oranı </a:t>
            </a:r>
            <a:r>
              <a:rPr spc="-5" dirty="0"/>
              <a:t>%7,7’dir; su temini </a:t>
            </a:r>
            <a:r>
              <a:rPr dirty="0"/>
              <a:t>en </a:t>
            </a:r>
            <a:r>
              <a:rPr spc="-5" dirty="0"/>
              <a:t>yüksek </a:t>
            </a:r>
            <a:r>
              <a:rPr dirty="0"/>
              <a:t>aylık  </a:t>
            </a:r>
            <a:r>
              <a:rPr spc="-5" dirty="0"/>
              <a:t>fiyat artışının görüldüğü </a:t>
            </a:r>
            <a:r>
              <a:rPr dirty="0"/>
              <a:t>sanayi</a:t>
            </a:r>
            <a:r>
              <a:rPr spc="-20" dirty="0"/>
              <a:t> </a:t>
            </a:r>
            <a:r>
              <a:rPr spc="-5" dirty="0"/>
              <a:t>sektörüdür.</a:t>
            </a:r>
          </a:p>
          <a:p>
            <a:pPr marL="12700" marR="35814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Enerji sektöründe %247,5, elektrik, </a:t>
            </a:r>
            <a:r>
              <a:rPr b="0" dirty="0">
                <a:latin typeface="Tahoma"/>
                <a:cs typeface="Tahoma"/>
              </a:rPr>
              <a:t>gaz üretimi </a:t>
            </a:r>
            <a:r>
              <a:rPr b="0" spc="-5" dirty="0">
                <a:latin typeface="Tahoma"/>
                <a:cs typeface="Tahoma"/>
              </a:rPr>
              <a:t>ve dağıtımında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%229,7 oranında  yıllık fiyat </a:t>
            </a:r>
            <a:r>
              <a:rPr b="0" dirty="0">
                <a:latin typeface="Tahoma"/>
                <a:cs typeface="Tahoma"/>
              </a:rPr>
              <a:t>artışları</a:t>
            </a:r>
            <a:r>
              <a:rPr b="0" spc="2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gerçekleşmiştir.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34895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22194" y="1869186"/>
            <a:ext cx="350392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Yİ-ÜFE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alt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9953" y="2560320"/>
            <a:ext cx="8246745" cy="2896235"/>
            <a:chOff x="389953" y="2560320"/>
            <a:chExt cx="8246745" cy="2896235"/>
          </a:xfrm>
        </p:grpSpPr>
        <p:sp>
          <p:nvSpPr>
            <p:cNvPr id="6" name="object 6"/>
            <p:cNvSpPr/>
            <p:nvPr/>
          </p:nvSpPr>
          <p:spPr>
            <a:xfrm>
              <a:off x="502920" y="5361432"/>
              <a:ext cx="266700" cy="90170"/>
            </a:xfrm>
            <a:custGeom>
              <a:avLst/>
              <a:gdLst/>
              <a:ahLst/>
              <a:cxnLst/>
              <a:rect l="l" t="t" r="r" b="b"/>
              <a:pathLst>
                <a:path w="266700" h="90170">
                  <a:moveTo>
                    <a:pt x="266700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266700" y="89916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69620" y="4027932"/>
              <a:ext cx="266700" cy="1423670"/>
            </a:xfrm>
            <a:custGeom>
              <a:avLst/>
              <a:gdLst/>
              <a:ahLst/>
              <a:cxnLst/>
              <a:rect l="l" t="t" r="r" b="b"/>
              <a:pathLst>
                <a:path w="266700" h="1423670">
                  <a:moveTo>
                    <a:pt x="266699" y="0"/>
                  </a:moveTo>
                  <a:lnTo>
                    <a:pt x="0" y="0"/>
                  </a:lnTo>
                  <a:lnTo>
                    <a:pt x="0" y="1423416"/>
                  </a:lnTo>
                  <a:lnTo>
                    <a:pt x="266699" y="1423416"/>
                  </a:lnTo>
                  <a:lnTo>
                    <a:pt x="26669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999488" y="5301996"/>
              <a:ext cx="268605" cy="149860"/>
            </a:xfrm>
            <a:custGeom>
              <a:avLst/>
              <a:gdLst/>
              <a:ahLst/>
              <a:cxnLst/>
              <a:rect l="l" t="t" r="r" b="b"/>
              <a:pathLst>
                <a:path w="268605" h="149860">
                  <a:moveTo>
                    <a:pt x="268224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268224" y="14935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267711" y="3980688"/>
              <a:ext cx="266700" cy="1470660"/>
            </a:xfrm>
            <a:custGeom>
              <a:avLst/>
              <a:gdLst/>
              <a:ahLst/>
              <a:cxnLst/>
              <a:rect l="l" t="t" r="r" b="b"/>
              <a:pathLst>
                <a:path w="266700" h="1470660">
                  <a:moveTo>
                    <a:pt x="266700" y="0"/>
                  </a:moveTo>
                  <a:lnTo>
                    <a:pt x="0" y="0"/>
                  </a:lnTo>
                  <a:lnTo>
                    <a:pt x="0" y="1470660"/>
                  </a:lnTo>
                  <a:lnTo>
                    <a:pt x="266700" y="1470660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747771" y="5366004"/>
              <a:ext cx="268605" cy="85725"/>
            </a:xfrm>
            <a:custGeom>
              <a:avLst/>
              <a:gdLst/>
              <a:ahLst/>
              <a:cxnLst/>
              <a:rect l="l" t="t" r="r" b="b"/>
              <a:pathLst>
                <a:path w="268605" h="85725">
                  <a:moveTo>
                    <a:pt x="268223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268223" y="85344"/>
                  </a:lnTo>
                  <a:lnTo>
                    <a:pt x="26822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015995" y="4142232"/>
              <a:ext cx="266700" cy="1309370"/>
            </a:xfrm>
            <a:custGeom>
              <a:avLst/>
              <a:gdLst/>
              <a:ahLst/>
              <a:cxnLst/>
              <a:rect l="l" t="t" r="r" b="b"/>
              <a:pathLst>
                <a:path w="266700" h="1309370">
                  <a:moveTo>
                    <a:pt x="266700" y="0"/>
                  </a:moveTo>
                  <a:lnTo>
                    <a:pt x="0" y="0"/>
                  </a:lnTo>
                  <a:lnTo>
                    <a:pt x="0" y="1309116"/>
                  </a:lnTo>
                  <a:lnTo>
                    <a:pt x="266700" y="1309116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497580" y="5358384"/>
              <a:ext cx="266700" cy="93345"/>
            </a:xfrm>
            <a:custGeom>
              <a:avLst/>
              <a:gdLst/>
              <a:ahLst/>
              <a:cxnLst/>
              <a:rect l="l" t="t" r="r" b="b"/>
              <a:pathLst>
                <a:path w="266700" h="93345">
                  <a:moveTo>
                    <a:pt x="266700" y="0"/>
                  </a:moveTo>
                  <a:lnTo>
                    <a:pt x="0" y="0"/>
                  </a:lnTo>
                  <a:lnTo>
                    <a:pt x="0" y="92963"/>
                  </a:lnTo>
                  <a:lnTo>
                    <a:pt x="266700" y="92963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764280" y="2560320"/>
              <a:ext cx="268605" cy="2891155"/>
            </a:xfrm>
            <a:custGeom>
              <a:avLst/>
              <a:gdLst/>
              <a:ahLst/>
              <a:cxnLst/>
              <a:rect l="l" t="t" r="r" b="b"/>
              <a:pathLst>
                <a:path w="268604" h="2891154">
                  <a:moveTo>
                    <a:pt x="268224" y="0"/>
                  </a:moveTo>
                  <a:lnTo>
                    <a:pt x="0" y="0"/>
                  </a:lnTo>
                  <a:lnTo>
                    <a:pt x="0" y="2891028"/>
                  </a:lnTo>
                  <a:lnTo>
                    <a:pt x="268224" y="2891028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245863" y="5277612"/>
              <a:ext cx="266700" cy="173990"/>
            </a:xfrm>
            <a:custGeom>
              <a:avLst/>
              <a:gdLst/>
              <a:ahLst/>
              <a:cxnLst/>
              <a:rect l="l" t="t" r="r" b="b"/>
              <a:pathLst>
                <a:path w="266700" h="173989">
                  <a:moveTo>
                    <a:pt x="266700" y="0"/>
                  </a:moveTo>
                  <a:lnTo>
                    <a:pt x="0" y="0"/>
                  </a:lnTo>
                  <a:lnTo>
                    <a:pt x="0" y="173735"/>
                  </a:lnTo>
                  <a:lnTo>
                    <a:pt x="266700" y="173735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512563" y="4713732"/>
              <a:ext cx="268605" cy="737870"/>
            </a:xfrm>
            <a:custGeom>
              <a:avLst/>
              <a:gdLst/>
              <a:ahLst/>
              <a:cxnLst/>
              <a:rect l="l" t="t" r="r" b="b"/>
              <a:pathLst>
                <a:path w="268604" h="737870">
                  <a:moveTo>
                    <a:pt x="268224" y="0"/>
                  </a:moveTo>
                  <a:lnTo>
                    <a:pt x="0" y="0"/>
                  </a:lnTo>
                  <a:lnTo>
                    <a:pt x="0" y="737616"/>
                  </a:lnTo>
                  <a:lnTo>
                    <a:pt x="268224" y="737616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994148" y="5375148"/>
              <a:ext cx="268605" cy="76200"/>
            </a:xfrm>
            <a:custGeom>
              <a:avLst/>
              <a:gdLst/>
              <a:ahLst/>
              <a:cxnLst/>
              <a:rect l="l" t="t" r="r" b="b"/>
              <a:pathLst>
                <a:path w="268604" h="76200">
                  <a:moveTo>
                    <a:pt x="268224" y="0"/>
                  </a:moveTo>
                  <a:lnTo>
                    <a:pt x="0" y="0"/>
                  </a:lnTo>
                  <a:lnTo>
                    <a:pt x="0" y="76199"/>
                  </a:lnTo>
                  <a:lnTo>
                    <a:pt x="268224" y="76199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262371" y="4018788"/>
              <a:ext cx="266700" cy="1432560"/>
            </a:xfrm>
            <a:custGeom>
              <a:avLst/>
              <a:gdLst/>
              <a:ahLst/>
              <a:cxnLst/>
              <a:rect l="l" t="t" r="r" b="b"/>
              <a:pathLst>
                <a:path w="266700" h="1432560">
                  <a:moveTo>
                    <a:pt x="266700" y="0"/>
                  </a:moveTo>
                  <a:lnTo>
                    <a:pt x="0" y="0"/>
                  </a:lnTo>
                  <a:lnTo>
                    <a:pt x="0" y="1432560"/>
                  </a:lnTo>
                  <a:lnTo>
                    <a:pt x="266700" y="1432560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743956" y="5390388"/>
              <a:ext cx="266700" cy="60960"/>
            </a:xfrm>
            <a:custGeom>
              <a:avLst/>
              <a:gdLst/>
              <a:ahLst/>
              <a:cxnLst/>
              <a:rect l="l" t="t" r="r" b="b"/>
              <a:pathLst>
                <a:path w="266700" h="60960">
                  <a:moveTo>
                    <a:pt x="266700" y="0"/>
                  </a:moveTo>
                  <a:lnTo>
                    <a:pt x="0" y="0"/>
                  </a:lnTo>
                  <a:lnTo>
                    <a:pt x="0" y="60959"/>
                  </a:lnTo>
                  <a:lnTo>
                    <a:pt x="266700" y="60959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6010656" y="4501896"/>
              <a:ext cx="266700" cy="949960"/>
            </a:xfrm>
            <a:custGeom>
              <a:avLst/>
              <a:gdLst/>
              <a:ahLst/>
              <a:cxnLst/>
              <a:rect l="l" t="t" r="r" b="b"/>
              <a:pathLst>
                <a:path w="266700" h="949960">
                  <a:moveTo>
                    <a:pt x="266700" y="0"/>
                  </a:moveTo>
                  <a:lnTo>
                    <a:pt x="0" y="0"/>
                  </a:lnTo>
                  <a:lnTo>
                    <a:pt x="0" y="949451"/>
                  </a:lnTo>
                  <a:lnTo>
                    <a:pt x="266700" y="949451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492239" y="5317236"/>
              <a:ext cx="266700" cy="134620"/>
            </a:xfrm>
            <a:custGeom>
              <a:avLst/>
              <a:gdLst/>
              <a:ahLst/>
              <a:cxnLst/>
              <a:rect l="l" t="t" r="r" b="b"/>
              <a:pathLst>
                <a:path w="266700" h="134620">
                  <a:moveTo>
                    <a:pt x="266700" y="0"/>
                  </a:moveTo>
                  <a:lnTo>
                    <a:pt x="0" y="0"/>
                  </a:lnTo>
                  <a:lnTo>
                    <a:pt x="0" y="134111"/>
                  </a:lnTo>
                  <a:lnTo>
                    <a:pt x="266700" y="134111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758939" y="4325112"/>
              <a:ext cx="268605" cy="1126490"/>
            </a:xfrm>
            <a:custGeom>
              <a:avLst/>
              <a:gdLst/>
              <a:ahLst/>
              <a:cxnLst/>
              <a:rect l="l" t="t" r="r" b="b"/>
              <a:pathLst>
                <a:path w="268604" h="1126489">
                  <a:moveTo>
                    <a:pt x="268224" y="0"/>
                  </a:moveTo>
                  <a:lnTo>
                    <a:pt x="0" y="0"/>
                  </a:lnTo>
                  <a:lnTo>
                    <a:pt x="0" y="1126236"/>
                  </a:lnTo>
                  <a:lnTo>
                    <a:pt x="268224" y="1126236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240523" y="5353812"/>
              <a:ext cx="268605" cy="97790"/>
            </a:xfrm>
            <a:custGeom>
              <a:avLst/>
              <a:gdLst/>
              <a:ahLst/>
              <a:cxnLst/>
              <a:rect l="l" t="t" r="r" b="b"/>
              <a:pathLst>
                <a:path w="268604" h="97789">
                  <a:moveTo>
                    <a:pt x="268224" y="0"/>
                  </a:moveTo>
                  <a:lnTo>
                    <a:pt x="0" y="0"/>
                  </a:lnTo>
                  <a:lnTo>
                    <a:pt x="0" y="97535"/>
                  </a:lnTo>
                  <a:lnTo>
                    <a:pt x="268224" y="97535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508747" y="2769108"/>
              <a:ext cx="266700" cy="2682240"/>
            </a:xfrm>
            <a:custGeom>
              <a:avLst/>
              <a:gdLst/>
              <a:ahLst/>
              <a:cxnLst/>
              <a:rect l="l" t="t" r="r" b="b"/>
              <a:pathLst>
                <a:path w="266700" h="2682240">
                  <a:moveTo>
                    <a:pt x="266700" y="0"/>
                  </a:moveTo>
                  <a:lnTo>
                    <a:pt x="0" y="0"/>
                  </a:lnTo>
                  <a:lnTo>
                    <a:pt x="0" y="2682240"/>
                  </a:lnTo>
                  <a:lnTo>
                    <a:pt x="266700" y="2682240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988808" y="5411724"/>
              <a:ext cx="268605" cy="40005"/>
            </a:xfrm>
            <a:custGeom>
              <a:avLst/>
              <a:gdLst/>
              <a:ahLst/>
              <a:cxnLst/>
              <a:rect l="l" t="t" r="r" b="b"/>
              <a:pathLst>
                <a:path w="268604" h="40004">
                  <a:moveTo>
                    <a:pt x="268224" y="0"/>
                  </a:moveTo>
                  <a:lnTo>
                    <a:pt x="0" y="0"/>
                  </a:lnTo>
                  <a:lnTo>
                    <a:pt x="0" y="39623"/>
                  </a:lnTo>
                  <a:lnTo>
                    <a:pt x="268224" y="3962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8257032" y="4547616"/>
              <a:ext cx="266700" cy="904240"/>
            </a:xfrm>
            <a:custGeom>
              <a:avLst/>
              <a:gdLst/>
              <a:ahLst/>
              <a:cxnLst/>
              <a:rect l="l" t="t" r="r" b="b"/>
              <a:pathLst>
                <a:path w="266700" h="904239">
                  <a:moveTo>
                    <a:pt x="266700" y="0"/>
                  </a:moveTo>
                  <a:lnTo>
                    <a:pt x="0" y="0"/>
                  </a:lnTo>
                  <a:lnTo>
                    <a:pt x="0" y="903731"/>
                  </a:lnTo>
                  <a:lnTo>
                    <a:pt x="266700" y="903731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94715" y="5451348"/>
              <a:ext cx="8237220" cy="0"/>
            </a:xfrm>
            <a:custGeom>
              <a:avLst/>
              <a:gdLst/>
              <a:ahLst/>
              <a:cxnLst/>
              <a:rect l="l" t="t" r="r" b="b"/>
              <a:pathLst>
                <a:path w="8237220">
                  <a:moveTo>
                    <a:pt x="0" y="0"/>
                  </a:moveTo>
                  <a:lnTo>
                    <a:pt x="823721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730244" y="2370836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247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4895" y="5482844"/>
            <a:ext cx="4108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Yİ-ÜFE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65451" y="5482844"/>
            <a:ext cx="6051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Made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nc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ilik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21607" y="5482844"/>
            <a:ext cx="582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Su</a:t>
            </a:r>
            <a:r>
              <a:rPr sz="10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Temini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27603" y="5482844"/>
            <a:ext cx="67627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033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Elektrik,  Gaz</a:t>
            </a:r>
            <a:r>
              <a:rPr sz="10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Üretimi  ve</a:t>
            </a:r>
            <a:r>
              <a:rPr sz="10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Dağıtımı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36663" y="5482844"/>
            <a:ext cx="343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rj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24352" y="5482844"/>
            <a:ext cx="3848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İmalat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18659" y="5482844"/>
            <a:ext cx="4857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Ara</a:t>
            </a:r>
            <a:r>
              <a:rPr sz="10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malı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48909" y="5482844"/>
            <a:ext cx="5270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marR="5080" indent="-40005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D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lı  tüketim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455409" y="5482844"/>
            <a:ext cx="6102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4615" marR="5080" indent="-8255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D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ksız 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tüketim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02016" y="5482844"/>
            <a:ext cx="5111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0335" marR="5080" indent="-12827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Ser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  malı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4111" y="5172913"/>
            <a:ext cx="2012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7,7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96567" y="5112461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4364" y="3839032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121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981070" y="3952113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112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231517" y="3791839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125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780792" y="5176520"/>
            <a:ext cx="2012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7,4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530346" y="5168646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243196" y="5087492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511421" y="4523994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63,2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27421" y="5185917"/>
            <a:ext cx="2012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6,5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27701" y="3829939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122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775452" y="5201792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274179" y="5163692"/>
            <a:ext cx="2012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8,4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008878" y="4312665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81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489953" y="5129021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758178" y="4136516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96,4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474457" y="2578735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229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022081" y="5222494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255634" y="4358766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77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46531" y="6067044"/>
            <a:ext cx="178435" cy="134620"/>
          </a:xfrm>
          <a:custGeom>
            <a:avLst/>
            <a:gdLst/>
            <a:ahLst/>
            <a:cxnLst/>
            <a:rect l="l" t="t" r="r" b="b"/>
            <a:pathLst>
              <a:path w="178434" h="134620">
                <a:moveTo>
                  <a:pt x="178308" y="0"/>
                </a:moveTo>
                <a:lnTo>
                  <a:pt x="0" y="0"/>
                </a:lnTo>
                <a:lnTo>
                  <a:pt x="0" y="134111"/>
                </a:lnTo>
                <a:lnTo>
                  <a:pt x="178308" y="134111"/>
                </a:lnTo>
                <a:lnTo>
                  <a:pt x="178308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46531" y="6271259"/>
            <a:ext cx="178435" cy="132715"/>
          </a:xfrm>
          <a:custGeom>
            <a:avLst/>
            <a:gdLst/>
            <a:ahLst/>
            <a:cxnLst/>
            <a:rect l="l" t="t" r="r" b="b"/>
            <a:pathLst>
              <a:path w="178434" h="132714">
                <a:moveTo>
                  <a:pt x="178308" y="0"/>
                </a:moveTo>
                <a:lnTo>
                  <a:pt x="0" y="0"/>
                </a:lnTo>
                <a:lnTo>
                  <a:pt x="0" y="132587"/>
                </a:lnTo>
                <a:lnTo>
                  <a:pt x="178308" y="132587"/>
                </a:lnTo>
                <a:lnTo>
                  <a:pt x="17830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63651" y="5999784"/>
            <a:ext cx="753745" cy="432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400"/>
              </a:lnSpc>
              <a:spcBef>
                <a:spcPts val="10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Aylık</a:t>
            </a:r>
            <a:r>
              <a:rPr sz="10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değişim 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Yıllık</a:t>
            </a:r>
            <a:r>
              <a:rPr sz="10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559052" y="2554223"/>
            <a:ext cx="3362325" cy="3408679"/>
          </a:xfrm>
          <a:custGeom>
            <a:avLst/>
            <a:gdLst/>
            <a:ahLst/>
            <a:cxnLst/>
            <a:rect l="l" t="t" r="r" b="b"/>
            <a:pathLst>
              <a:path w="3362325" h="3408679">
                <a:moveTo>
                  <a:pt x="14096" y="0"/>
                </a:moveTo>
                <a:lnTo>
                  <a:pt x="0" y="3408362"/>
                </a:lnTo>
              </a:path>
              <a:path w="3362325" h="3408679">
                <a:moveTo>
                  <a:pt x="3360420" y="0"/>
                </a:moveTo>
                <a:lnTo>
                  <a:pt x="3361944" y="3380816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691764" y="6044590"/>
            <a:ext cx="12255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Sektörlere</a:t>
            </a:r>
            <a:r>
              <a:rPr sz="1400" spc="-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göre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2890" y="6598032"/>
            <a:ext cx="2561590" cy="21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66053" y="6044590"/>
            <a:ext cx="21285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Ana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sanayi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gruplarına</a:t>
            </a:r>
            <a:r>
              <a:rPr sz="14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göre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76854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06577"/>
            <a:ext cx="7971790" cy="545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/>
              <a:t>Tahminler enflasyonun </a:t>
            </a:r>
            <a:r>
              <a:rPr sz="1700" spc="-5" dirty="0"/>
              <a:t>2022 </a:t>
            </a:r>
            <a:r>
              <a:rPr sz="1700" dirty="0"/>
              <a:t>yıl sonunda da yüksek seviyesini</a:t>
            </a:r>
            <a:r>
              <a:rPr sz="1700" spc="-120" dirty="0"/>
              <a:t> </a:t>
            </a:r>
            <a:r>
              <a:rPr sz="1700" dirty="0"/>
              <a:t>koruyacağı</a:t>
            </a:r>
            <a:endParaRPr sz="17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700" spc="-5" dirty="0"/>
              <a:t>yönündedir.</a:t>
            </a:r>
            <a:endParaRPr sz="1700"/>
          </a:p>
        </p:txBody>
      </p:sp>
      <p:sp>
        <p:nvSpPr>
          <p:cNvPr id="3" name="object 3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225422"/>
            <a:ext cx="8700135" cy="692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-5" dirty="0">
                <a:solidFill>
                  <a:srgbClr val="1F308D"/>
                </a:solidFill>
                <a:latin typeface="Tahoma"/>
                <a:cs typeface="Tahoma"/>
              </a:rPr>
              <a:t>Uluslararası kuruluşların Nisan ayında güncellenen enflasyon tahminleri </a:t>
            </a:r>
            <a:r>
              <a:rPr sz="1700" dirty="0">
                <a:solidFill>
                  <a:srgbClr val="1F308D"/>
                </a:solidFill>
                <a:latin typeface="Tahoma"/>
                <a:cs typeface="Tahoma"/>
              </a:rPr>
              <a:t>%60’ın</a:t>
            </a:r>
            <a:r>
              <a:rPr sz="1700" spc="12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700" spc="-5" dirty="0">
                <a:solidFill>
                  <a:srgbClr val="1F308D"/>
                </a:solidFill>
                <a:latin typeface="Tahoma"/>
                <a:cs typeface="Tahoma"/>
              </a:rPr>
              <a:t>üzerindedir.</a:t>
            </a: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287655" algn="ctr">
              <a:spcBef>
                <a:spcPts val="128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Enflasyon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(TÜFE, %) 2011 -</a:t>
            </a:r>
            <a:r>
              <a:rPr sz="16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305811"/>
            <a:ext cx="7912734" cy="3084830"/>
            <a:chOff x="393191" y="2305811"/>
            <a:chExt cx="7912734" cy="3084830"/>
          </a:xfrm>
        </p:grpSpPr>
        <p:sp>
          <p:nvSpPr>
            <p:cNvPr id="6" name="object 6"/>
            <p:cNvSpPr/>
            <p:nvPr/>
          </p:nvSpPr>
          <p:spPr>
            <a:xfrm>
              <a:off x="6312408" y="2305811"/>
              <a:ext cx="1876425" cy="3080385"/>
            </a:xfrm>
            <a:custGeom>
              <a:avLst/>
              <a:gdLst/>
              <a:ahLst/>
              <a:cxnLst/>
              <a:rect l="l" t="t" r="r" b="b"/>
              <a:pathLst>
                <a:path w="1876425" h="3080385">
                  <a:moveTo>
                    <a:pt x="294132" y="1871484"/>
                  </a:moveTo>
                  <a:lnTo>
                    <a:pt x="0" y="1871484"/>
                  </a:lnTo>
                  <a:lnTo>
                    <a:pt x="0" y="3080004"/>
                  </a:lnTo>
                  <a:lnTo>
                    <a:pt x="294132" y="3080004"/>
                  </a:lnTo>
                  <a:lnTo>
                    <a:pt x="294132" y="1871484"/>
                  </a:lnTo>
                  <a:close/>
                </a:path>
                <a:path w="1876425" h="3080385">
                  <a:moveTo>
                    <a:pt x="821423" y="24384"/>
                  </a:moveTo>
                  <a:lnTo>
                    <a:pt x="528828" y="24384"/>
                  </a:lnTo>
                  <a:lnTo>
                    <a:pt x="528828" y="3080004"/>
                  </a:lnTo>
                  <a:lnTo>
                    <a:pt x="821423" y="3080004"/>
                  </a:lnTo>
                  <a:lnTo>
                    <a:pt x="821423" y="24384"/>
                  </a:lnTo>
                  <a:close/>
                </a:path>
                <a:path w="1876425" h="3080385">
                  <a:moveTo>
                    <a:pt x="1348740" y="0"/>
                  </a:moveTo>
                  <a:lnTo>
                    <a:pt x="1056132" y="0"/>
                  </a:lnTo>
                  <a:lnTo>
                    <a:pt x="1056132" y="3080004"/>
                  </a:lnTo>
                  <a:lnTo>
                    <a:pt x="1348740" y="3080004"/>
                  </a:lnTo>
                  <a:lnTo>
                    <a:pt x="1348740" y="0"/>
                  </a:lnTo>
                  <a:close/>
                </a:path>
                <a:path w="1876425" h="3080385">
                  <a:moveTo>
                    <a:pt x="1876044" y="155448"/>
                  </a:moveTo>
                  <a:lnTo>
                    <a:pt x="1583436" y="155448"/>
                  </a:lnTo>
                  <a:lnTo>
                    <a:pt x="1583436" y="3080004"/>
                  </a:lnTo>
                  <a:lnTo>
                    <a:pt x="1876044" y="3080004"/>
                  </a:lnTo>
                  <a:lnTo>
                    <a:pt x="1876044" y="155448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10540" y="3563111"/>
              <a:ext cx="5568950" cy="1823085"/>
            </a:xfrm>
            <a:custGeom>
              <a:avLst/>
              <a:gdLst/>
              <a:ahLst/>
              <a:cxnLst/>
              <a:rect l="l" t="t" r="r" b="b"/>
              <a:pathLst>
                <a:path w="5568950" h="1823085">
                  <a:moveTo>
                    <a:pt x="294132" y="1295400"/>
                  </a:moveTo>
                  <a:lnTo>
                    <a:pt x="0" y="1295400"/>
                  </a:lnTo>
                  <a:lnTo>
                    <a:pt x="0" y="1822704"/>
                  </a:lnTo>
                  <a:lnTo>
                    <a:pt x="294132" y="1822704"/>
                  </a:lnTo>
                  <a:lnTo>
                    <a:pt x="294132" y="1295400"/>
                  </a:lnTo>
                  <a:close/>
                </a:path>
                <a:path w="5568950" h="1823085">
                  <a:moveTo>
                    <a:pt x="821436" y="1511808"/>
                  </a:moveTo>
                  <a:lnTo>
                    <a:pt x="527304" y="1511808"/>
                  </a:lnTo>
                  <a:lnTo>
                    <a:pt x="527304" y="1822704"/>
                  </a:lnTo>
                  <a:lnTo>
                    <a:pt x="821436" y="1822704"/>
                  </a:lnTo>
                  <a:lnTo>
                    <a:pt x="821436" y="1511808"/>
                  </a:lnTo>
                  <a:close/>
                </a:path>
                <a:path w="5568950" h="1823085">
                  <a:moveTo>
                    <a:pt x="1348740" y="1449324"/>
                  </a:moveTo>
                  <a:lnTo>
                    <a:pt x="1054608" y="1449324"/>
                  </a:lnTo>
                  <a:lnTo>
                    <a:pt x="1054608" y="1822704"/>
                  </a:lnTo>
                  <a:lnTo>
                    <a:pt x="1348740" y="1822704"/>
                  </a:lnTo>
                  <a:lnTo>
                    <a:pt x="1348740" y="1449324"/>
                  </a:lnTo>
                  <a:close/>
                </a:path>
                <a:path w="5568950" h="1823085">
                  <a:moveTo>
                    <a:pt x="1876044" y="1411224"/>
                  </a:moveTo>
                  <a:lnTo>
                    <a:pt x="1583436" y="1411224"/>
                  </a:lnTo>
                  <a:lnTo>
                    <a:pt x="1583436" y="1822704"/>
                  </a:lnTo>
                  <a:lnTo>
                    <a:pt x="1876044" y="1822704"/>
                  </a:lnTo>
                  <a:lnTo>
                    <a:pt x="1876044" y="1411224"/>
                  </a:lnTo>
                  <a:close/>
                </a:path>
                <a:path w="5568950" h="1823085">
                  <a:moveTo>
                    <a:pt x="2403348" y="1377696"/>
                  </a:moveTo>
                  <a:lnTo>
                    <a:pt x="2110740" y="1377696"/>
                  </a:lnTo>
                  <a:lnTo>
                    <a:pt x="2110740" y="1822704"/>
                  </a:lnTo>
                  <a:lnTo>
                    <a:pt x="2403348" y="1822704"/>
                  </a:lnTo>
                  <a:lnTo>
                    <a:pt x="2403348" y="1377696"/>
                  </a:lnTo>
                  <a:close/>
                </a:path>
                <a:path w="5568950" h="1823085">
                  <a:moveTo>
                    <a:pt x="2930652" y="1392936"/>
                  </a:moveTo>
                  <a:lnTo>
                    <a:pt x="2638044" y="1392936"/>
                  </a:lnTo>
                  <a:lnTo>
                    <a:pt x="2638044" y="1822704"/>
                  </a:lnTo>
                  <a:lnTo>
                    <a:pt x="2930652" y="1822704"/>
                  </a:lnTo>
                  <a:lnTo>
                    <a:pt x="2930652" y="1392936"/>
                  </a:lnTo>
                  <a:close/>
                </a:path>
                <a:path w="5568950" h="1823085">
                  <a:moveTo>
                    <a:pt x="3457956" y="1220724"/>
                  </a:moveTo>
                  <a:lnTo>
                    <a:pt x="3165348" y="1220724"/>
                  </a:lnTo>
                  <a:lnTo>
                    <a:pt x="3165348" y="1822704"/>
                  </a:lnTo>
                  <a:lnTo>
                    <a:pt x="3457956" y="1822704"/>
                  </a:lnTo>
                  <a:lnTo>
                    <a:pt x="3457956" y="1220724"/>
                  </a:lnTo>
                  <a:close/>
                </a:path>
                <a:path w="5568950" h="1823085">
                  <a:moveTo>
                    <a:pt x="3985260" y="798576"/>
                  </a:moveTo>
                  <a:lnTo>
                    <a:pt x="3692652" y="798576"/>
                  </a:lnTo>
                  <a:lnTo>
                    <a:pt x="3692652" y="1822704"/>
                  </a:lnTo>
                  <a:lnTo>
                    <a:pt x="3985260" y="1822704"/>
                  </a:lnTo>
                  <a:lnTo>
                    <a:pt x="3985260" y="798576"/>
                  </a:lnTo>
                  <a:close/>
                </a:path>
                <a:path w="5568950" h="1823085">
                  <a:moveTo>
                    <a:pt x="4512564" y="1225296"/>
                  </a:moveTo>
                  <a:lnTo>
                    <a:pt x="4219956" y="1225296"/>
                  </a:lnTo>
                  <a:lnTo>
                    <a:pt x="4219956" y="1822704"/>
                  </a:lnTo>
                  <a:lnTo>
                    <a:pt x="4512564" y="1822704"/>
                  </a:lnTo>
                  <a:lnTo>
                    <a:pt x="4512564" y="1225296"/>
                  </a:lnTo>
                  <a:close/>
                </a:path>
                <a:path w="5568950" h="1823085">
                  <a:moveTo>
                    <a:pt x="5041392" y="1085088"/>
                  </a:moveTo>
                  <a:lnTo>
                    <a:pt x="4747260" y="1085088"/>
                  </a:lnTo>
                  <a:lnTo>
                    <a:pt x="4747260" y="1822704"/>
                  </a:lnTo>
                  <a:lnTo>
                    <a:pt x="5041392" y="1822704"/>
                  </a:lnTo>
                  <a:lnTo>
                    <a:pt x="5041392" y="1085088"/>
                  </a:lnTo>
                  <a:close/>
                </a:path>
                <a:path w="5568950" h="1823085">
                  <a:moveTo>
                    <a:pt x="5568696" y="0"/>
                  </a:moveTo>
                  <a:lnTo>
                    <a:pt x="5274564" y="0"/>
                  </a:lnTo>
                  <a:lnTo>
                    <a:pt x="5274564" y="1822704"/>
                  </a:lnTo>
                  <a:lnTo>
                    <a:pt x="5568696" y="1822704"/>
                  </a:lnTo>
                  <a:lnTo>
                    <a:pt x="55686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93191" y="5385816"/>
              <a:ext cx="7912734" cy="0"/>
            </a:xfrm>
            <a:custGeom>
              <a:avLst/>
              <a:gdLst/>
              <a:ahLst/>
              <a:cxnLst/>
              <a:rect l="l" t="t" r="r" b="b"/>
              <a:pathLst>
                <a:path w="7912734">
                  <a:moveTo>
                    <a:pt x="0" y="0"/>
                  </a:moveTo>
                  <a:lnTo>
                    <a:pt x="79126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640" y="5424322"/>
            <a:ext cx="8940165" cy="1299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6405">
              <a:spcBef>
                <a:spcPts val="100"/>
              </a:spcBef>
              <a:tabLst>
                <a:tab pos="974725" algn="l"/>
                <a:tab pos="1502410" algn="l"/>
                <a:tab pos="2029460" algn="l"/>
                <a:tab pos="2556510" algn="l"/>
                <a:tab pos="3084830" algn="l"/>
                <a:tab pos="3612515" algn="l"/>
                <a:tab pos="4139565" algn="l"/>
                <a:tab pos="4666615" algn="l"/>
                <a:tab pos="5194935" algn="l"/>
                <a:tab pos="5722620" algn="l"/>
                <a:tab pos="6224270" algn="l"/>
                <a:tab pos="6817995" algn="l"/>
                <a:tab pos="7258684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2016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	IMF	Dünya</a:t>
            </a:r>
            <a:r>
              <a:rPr sz="1200" spc="3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TCMB-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798195" algn="r">
              <a:tabLst>
                <a:tab pos="651510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PKA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956944" algn="r">
              <a:spcBef>
                <a:spcPts val="869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IMF- Nisan 2022 Dünya Ekonomik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Görünümü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Aralık 2021 tahminleri, 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Bankası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Nisan 2022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 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Ekonomik Güncelleme Bahar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Raporu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TCMB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Mayıs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 Piyasa Katılımcılar Anketi</a:t>
            </a:r>
            <a:r>
              <a:rPr sz="1200" spc="-10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15636" y="4566666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54569" y="208305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5401" y="4636389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48457" y="472059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6901" y="4853381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94230" y="479183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21154" y="4752213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25742" y="210845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77032" y="4734814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61409" y="4563236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88714" y="4034789"/>
            <a:ext cx="1377950" cy="600710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12700">
              <a:spcBef>
                <a:spcPts val="91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71515" y="3342259"/>
            <a:ext cx="849630" cy="821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36,1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53975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81619" y="2240407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48437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35871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Kredi </a:t>
            </a:r>
            <a:r>
              <a:rPr sz="3200" dirty="0"/>
              <a:t>ve</a:t>
            </a:r>
            <a:r>
              <a:rPr sz="3200" spc="-95" dirty="0"/>
              <a:t> </a:t>
            </a:r>
            <a:r>
              <a:rPr sz="3200" dirty="0"/>
              <a:t>Mevduat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547030"/>
            <a:ext cx="5630545" cy="43637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spcBef>
                <a:spcPts val="77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Kredi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gelişmeleri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Kredi büyüme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hızları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kredi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büyümesi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Tahsili gecikmiş alacaklar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ve karşılıksız</a:t>
            </a:r>
            <a:r>
              <a:rPr sz="20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senetler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Takipteki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alacaklar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Karşılıksız çek</a:t>
            </a:r>
            <a:r>
              <a:rPr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gelişmeleri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Toplam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TL ve YP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Ticari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kredi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faizi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kredi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faizleri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15615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42264"/>
            <a:ext cx="84988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Kredi kullanımlarında ticari krediler kaynaklı artışlar devam etmektedir.  </a:t>
            </a:r>
            <a:r>
              <a:rPr b="0" dirty="0">
                <a:latin typeface="Tahoma"/>
                <a:cs typeface="Tahoma"/>
              </a:rPr>
              <a:t>Mayıs ayında </a:t>
            </a:r>
            <a:r>
              <a:rPr b="0" spc="-5" dirty="0">
                <a:latin typeface="Tahoma"/>
                <a:cs typeface="Tahoma"/>
              </a:rPr>
              <a:t>ticari kredilerdeki yıllık artış oranı %55’i </a:t>
            </a:r>
            <a:r>
              <a:rPr b="0" dirty="0">
                <a:latin typeface="Tahoma"/>
                <a:cs typeface="Tahoma"/>
              </a:rPr>
              <a:t>aşarken, </a:t>
            </a:r>
            <a:r>
              <a:rPr b="0" spc="-5" dirty="0">
                <a:latin typeface="Tahoma"/>
                <a:cs typeface="Tahoma"/>
              </a:rPr>
              <a:t>tüketici kredilerindeki  artış %20 ile</a:t>
            </a:r>
            <a:r>
              <a:rPr b="0" spc="3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sınırlıdır.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62327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6108" y="1895982"/>
            <a:ext cx="8437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büyümesi 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3 Ocak 2020 – 13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29995" y="2653283"/>
            <a:ext cx="7580630" cy="3039745"/>
            <a:chOff x="729995" y="2653283"/>
            <a:chExt cx="7580630" cy="3039745"/>
          </a:xfrm>
        </p:grpSpPr>
        <p:sp>
          <p:nvSpPr>
            <p:cNvPr id="6" name="object 6"/>
            <p:cNvSpPr/>
            <p:nvPr/>
          </p:nvSpPr>
          <p:spPr>
            <a:xfrm>
              <a:off x="729995" y="2657855"/>
              <a:ext cx="7576184" cy="3035300"/>
            </a:xfrm>
            <a:custGeom>
              <a:avLst/>
              <a:gdLst/>
              <a:ahLst/>
              <a:cxnLst/>
              <a:rect l="l" t="t" r="r" b="b"/>
              <a:pathLst>
                <a:path w="7576184" h="3035300">
                  <a:moveTo>
                    <a:pt x="6288024" y="2983992"/>
                  </a:moveTo>
                  <a:lnTo>
                    <a:pt x="6288024" y="3034792"/>
                  </a:lnTo>
                </a:path>
                <a:path w="7576184" h="3035300">
                  <a:moveTo>
                    <a:pt x="6022848" y="2983992"/>
                  </a:moveTo>
                  <a:lnTo>
                    <a:pt x="6022848" y="3034792"/>
                  </a:lnTo>
                </a:path>
                <a:path w="7576184" h="3035300">
                  <a:moveTo>
                    <a:pt x="827532" y="2983992"/>
                  </a:moveTo>
                  <a:lnTo>
                    <a:pt x="827532" y="3034792"/>
                  </a:lnTo>
                </a:path>
                <a:path w="7576184" h="3035300">
                  <a:moveTo>
                    <a:pt x="315467" y="2983992"/>
                  </a:moveTo>
                  <a:lnTo>
                    <a:pt x="315467" y="3034792"/>
                  </a:lnTo>
                </a:path>
                <a:path w="7576184" h="3035300">
                  <a:moveTo>
                    <a:pt x="2132076" y="2983992"/>
                  </a:moveTo>
                  <a:lnTo>
                    <a:pt x="2132076" y="3034792"/>
                  </a:lnTo>
                </a:path>
                <a:path w="7576184" h="3035300">
                  <a:moveTo>
                    <a:pt x="1603248" y="2983992"/>
                  </a:moveTo>
                  <a:lnTo>
                    <a:pt x="1603248" y="3034792"/>
                  </a:lnTo>
                </a:path>
                <a:path w="7576184" h="3035300">
                  <a:moveTo>
                    <a:pt x="51816" y="2983992"/>
                  </a:moveTo>
                  <a:lnTo>
                    <a:pt x="51816" y="3034792"/>
                  </a:lnTo>
                </a:path>
                <a:path w="7576184" h="3035300">
                  <a:moveTo>
                    <a:pt x="51816" y="2983992"/>
                  </a:moveTo>
                  <a:lnTo>
                    <a:pt x="51816" y="0"/>
                  </a:lnTo>
                </a:path>
                <a:path w="7576184" h="3035300">
                  <a:moveTo>
                    <a:pt x="0" y="2983992"/>
                  </a:moveTo>
                  <a:lnTo>
                    <a:pt x="51816" y="2983992"/>
                  </a:lnTo>
                </a:path>
                <a:path w="7576184" h="3035300">
                  <a:moveTo>
                    <a:pt x="0" y="2735580"/>
                  </a:moveTo>
                  <a:lnTo>
                    <a:pt x="51816" y="2735580"/>
                  </a:lnTo>
                </a:path>
                <a:path w="7576184" h="3035300">
                  <a:moveTo>
                    <a:pt x="0" y="2487168"/>
                  </a:moveTo>
                  <a:lnTo>
                    <a:pt x="51816" y="2487168"/>
                  </a:lnTo>
                </a:path>
                <a:path w="7576184" h="3035300">
                  <a:moveTo>
                    <a:pt x="0" y="2238756"/>
                  </a:moveTo>
                  <a:lnTo>
                    <a:pt x="51816" y="2238756"/>
                  </a:lnTo>
                </a:path>
                <a:path w="7576184" h="3035300">
                  <a:moveTo>
                    <a:pt x="0" y="1988820"/>
                  </a:moveTo>
                  <a:lnTo>
                    <a:pt x="51816" y="1988820"/>
                  </a:lnTo>
                </a:path>
                <a:path w="7576184" h="3035300">
                  <a:moveTo>
                    <a:pt x="0" y="1740408"/>
                  </a:moveTo>
                  <a:lnTo>
                    <a:pt x="51816" y="1740408"/>
                  </a:lnTo>
                </a:path>
                <a:path w="7576184" h="3035300">
                  <a:moveTo>
                    <a:pt x="0" y="1491996"/>
                  </a:moveTo>
                  <a:lnTo>
                    <a:pt x="51816" y="1491996"/>
                  </a:lnTo>
                </a:path>
                <a:path w="7576184" h="3035300">
                  <a:moveTo>
                    <a:pt x="0" y="1243584"/>
                  </a:moveTo>
                  <a:lnTo>
                    <a:pt x="51816" y="1243584"/>
                  </a:lnTo>
                </a:path>
                <a:path w="7576184" h="3035300">
                  <a:moveTo>
                    <a:pt x="0" y="995172"/>
                  </a:moveTo>
                  <a:lnTo>
                    <a:pt x="51816" y="995172"/>
                  </a:lnTo>
                </a:path>
                <a:path w="7576184" h="3035300">
                  <a:moveTo>
                    <a:pt x="0" y="745236"/>
                  </a:moveTo>
                  <a:lnTo>
                    <a:pt x="51816" y="745236"/>
                  </a:lnTo>
                </a:path>
                <a:path w="7576184" h="3035300">
                  <a:moveTo>
                    <a:pt x="0" y="496824"/>
                  </a:moveTo>
                  <a:lnTo>
                    <a:pt x="51816" y="496824"/>
                  </a:lnTo>
                </a:path>
                <a:path w="7576184" h="3035300">
                  <a:moveTo>
                    <a:pt x="0" y="248412"/>
                  </a:moveTo>
                  <a:lnTo>
                    <a:pt x="51816" y="248412"/>
                  </a:lnTo>
                </a:path>
                <a:path w="7576184" h="3035300">
                  <a:moveTo>
                    <a:pt x="0" y="0"/>
                  </a:moveTo>
                  <a:lnTo>
                    <a:pt x="51816" y="0"/>
                  </a:lnTo>
                </a:path>
                <a:path w="7576184" h="3035300">
                  <a:moveTo>
                    <a:pt x="2909316" y="2983992"/>
                  </a:moveTo>
                  <a:lnTo>
                    <a:pt x="2909316" y="3034792"/>
                  </a:lnTo>
                </a:path>
                <a:path w="7576184" h="3035300">
                  <a:moveTo>
                    <a:pt x="5247132" y="2983992"/>
                  </a:moveTo>
                  <a:lnTo>
                    <a:pt x="5247132" y="3034792"/>
                  </a:lnTo>
                </a:path>
                <a:path w="7576184" h="3035300">
                  <a:moveTo>
                    <a:pt x="1868424" y="2983992"/>
                  </a:moveTo>
                  <a:lnTo>
                    <a:pt x="1868424" y="3034792"/>
                  </a:lnTo>
                </a:path>
                <a:path w="7576184" h="3035300">
                  <a:moveTo>
                    <a:pt x="2653284" y="2983992"/>
                  </a:moveTo>
                  <a:lnTo>
                    <a:pt x="2653284" y="3034792"/>
                  </a:lnTo>
                </a:path>
                <a:path w="7576184" h="3035300">
                  <a:moveTo>
                    <a:pt x="562356" y="2983992"/>
                  </a:moveTo>
                  <a:lnTo>
                    <a:pt x="562356" y="3034792"/>
                  </a:lnTo>
                </a:path>
                <a:path w="7576184" h="3035300">
                  <a:moveTo>
                    <a:pt x="7575804" y="2983992"/>
                  </a:moveTo>
                  <a:lnTo>
                    <a:pt x="7575804" y="3034792"/>
                  </a:lnTo>
                </a:path>
                <a:path w="7576184" h="3035300">
                  <a:moveTo>
                    <a:pt x="1083564" y="2983992"/>
                  </a:moveTo>
                  <a:lnTo>
                    <a:pt x="1083564" y="3034792"/>
                  </a:lnTo>
                </a:path>
                <a:path w="7576184" h="3035300">
                  <a:moveTo>
                    <a:pt x="7054596" y="2983992"/>
                  </a:moveTo>
                  <a:lnTo>
                    <a:pt x="7054596" y="3034792"/>
                  </a:lnTo>
                </a:path>
                <a:path w="7576184" h="3035300">
                  <a:moveTo>
                    <a:pt x="3942588" y="2983992"/>
                  </a:moveTo>
                  <a:lnTo>
                    <a:pt x="3942588" y="3034792"/>
                  </a:lnTo>
                </a:path>
                <a:path w="7576184" h="3035300">
                  <a:moveTo>
                    <a:pt x="4981956" y="2983992"/>
                  </a:moveTo>
                  <a:lnTo>
                    <a:pt x="4981956" y="3034792"/>
                  </a:lnTo>
                </a:path>
                <a:path w="7576184" h="3035300">
                  <a:moveTo>
                    <a:pt x="1348740" y="2983992"/>
                  </a:moveTo>
                  <a:lnTo>
                    <a:pt x="1348740" y="3034792"/>
                  </a:lnTo>
                </a:path>
                <a:path w="7576184" h="3035300">
                  <a:moveTo>
                    <a:pt x="2389632" y="2983992"/>
                  </a:moveTo>
                  <a:lnTo>
                    <a:pt x="2389632" y="3034792"/>
                  </a:lnTo>
                </a:path>
                <a:path w="7576184" h="3035300">
                  <a:moveTo>
                    <a:pt x="5503164" y="2983992"/>
                  </a:moveTo>
                  <a:lnTo>
                    <a:pt x="5503164" y="3034792"/>
                  </a:lnTo>
                </a:path>
                <a:path w="7576184" h="3035300">
                  <a:moveTo>
                    <a:pt x="3172968" y="2983992"/>
                  </a:moveTo>
                  <a:lnTo>
                    <a:pt x="3172968" y="3034792"/>
                  </a:lnTo>
                </a:path>
                <a:path w="7576184" h="3035300">
                  <a:moveTo>
                    <a:pt x="3438143" y="2983992"/>
                  </a:moveTo>
                  <a:lnTo>
                    <a:pt x="3438143" y="3034792"/>
                  </a:lnTo>
                </a:path>
                <a:path w="7576184" h="3035300">
                  <a:moveTo>
                    <a:pt x="3677412" y="2983992"/>
                  </a:moveTo>
                  <a:lnTo>
                    <a:pt x="3677412" y="3034792"/>
                  </a:lnTo>
                </a:path>
                <a:path w="7576184" h="3035300">
                  <a:moveTo>
                    <a:pt x="6790944" y="2983992"/>
                  </a:moveTo>
                  <a:lnTo>
                    <a:pt x="6790944" y="3034792"/>
                  </a:lnTo>
                </a:path>
                <a:path w="7576184" h="3035300">
                  <a:moveTo>
                    <a:pt x="4460748" y="2983992"/>
                  </a:moveTo>
                  <a:lnTo>
                    <a:pt x="4460748" y="3034792"/>
                  </a:lnTo>
                </a:path>
                <a:path w="7576184" h="3035300">
                  <a:moveTo>
                    <a:pt x="4197095" y="2983992"/>
                  </a:moveTo>
                  <a:lnTo>
                    <a:pt x="4197095" y="3034792"/>
                  </a:lnTo>
                </a:path>
                <a:path w="7576184" h="3035300">
                  <a:moveTo>
                    <a:pt x="4718304" y="2983992"/>
                  </a:moveTo>
                  <a:lnTo>
                    <a:pt x="4718304" y="3034792"/>
                  </a:lnTo>
                </a:path>
                <a:path w="7576184" h="3035300">
                  <a:moveTo>
                    <a:pt x="5768340" y="2983992"/>
                  </a:moveTo>
                  <a:lnTo>
                    <a:pt x="5768340" y="3034792"/>
                  </a:lnTo>
                </a:path>
                <a:path w="7576184" h="3035300">
                  <a:moveTo>
                    <a:pt x="6551676" y="2983992"/>
                  </a:moveTo>
                  <a:lnTo>
                    <a:pt x="6551676" y="3034792"/>
                  </a:lnTo>
                </a:path>
                <a:path w="7576184" h="3035300">
                  <a:moveTo>
                    <a:pt x="7310628" y="2983992"/>
                  </a:moveTo>
                  <a:lnTo>
                    <a:pt x="7310628" y="3034792"/>
                  </a:lnTo>
                </a:path>
                <a:path w="7576184" h="3035300">
                  <a:moveTo>
                    <a:pt x="51816" y="2983992"/>
                  </a:moveTo>
                  <a:lnTo>
                    <a:pt x="7575804" y="29839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97813" y="3437381"/>
              <a:ext cx="7345680" cy="1963420"/>
            </a:xfrm>
            <a:custGeom>
              <a:avLst/>
              <a:gdLst/>
              <a:ahLst/>
              <a:cxnLst/>
              <a:rect l="l" t="t" r="r" b="b"/>
              <a:pathLst>
                <a:path w="7345680" h="1963420">
                  <a:moveTo>
                    <a:pt x="0" y="1962911"/>
                  </a:moveTo>
                  <a:lnTo>
                    <a:pt x="59436" y="1952243"/>
                  </a:lnTo>
                  <a:lnTo>
                    <a:pt x="120395" y="1944623"/>
                  </a:lnTo>
                  <a:lnTo>
                    <a:pt x="179832" y="1930907"/>
                  </a:lnTo>
                  <a:lnTo>
                    <a:pt x="239267" y="1895855"/>
                  </a:lnTo>
                  <a:lnTo>
                    <a:pt x="298704" y="1847087"/>
                  </a:lnTo>
                  <a:lnTo>
                    <a:pt x="358139" y="1818131"/>
                  </a:lnTo>
                  <a:lnTo>
                    <a:pt x="419099" y="1804415"/>
                  </a:lnTo>
                  <a:lnTo>
                    <a:pt x="478536" y="1787651"/>
                  </a:lnTo>
                  <a:lnTo>
                    <a:pt x="537972" y="1776983"/>
                  </a:lnTo>
                  <a:lnTo>
                    <a:pt x="597408" y="1761743"/>
                  </a:lnTo>
                  <a:lnTo>
                    <a:pt x="656844" y="1737359"/>
                  </a:lnTo>
                  <a:lnTo>
                    <a:pt x="716280" y="1738883"/>
                  </a:lnTo>
                  <a:lnTo>
                    <a:pt x="777240" y="1709927"/>
                  </a:lnTo>
                  <a:lnTo>
                    <a:pt x="836676" y="1688591"/>
                  </a:lnTo>
                  <a:lnTo>
                    <a:pt x="896112" y="1644395"/>
                  </a:lnTo>
                  <a:lnTo>
                    <a:pt x="955548" y="1578863"/>
                  </a:lnTo>
                  <a:lnTo>
                    <a:pt x="1007363" y="1513331"/>
                  </a:lnTo>
                  <a:lnTo>
                    <a:pt x="1075944" y="1441703"/>
                  </a:lnTo>
                  <a:lnTo>
                    <a:pt x="1135380" y="1400555"/>
                  </a:lnTo>
                  <a:lnTo>
                    <a:pt x="1194816" y="1377695"/>
                  </a:lnTo>
                  <a:lnTo>
                    <a:pt x="1254252" y="1348739"/>
                  </a:lnTo>
                  <a:lnTo>
                    <a:pt x="1313688" y="1306067"/>
                  </a:lnTo>
                  <a:lnTo>
                    <a:pt x="1373124" y="1254251"/>
                  </a:lnTo>
                  <a:lnTo>
                    <a:pt x="1434084" y="1176527"/>
                  </a:lnTo>
                  <a:lnTo>
                    <a:pt x="1493520" y="1126235"/>
                  </a:lnTo>
                  <a:lnTo>
                    <a:pt x="1552956" y="1063751"/>
                  </a:lnTo>
                  <a:lnTo>
                    <a:pt x="1612392" y="1018031"/>
                  </a:lnTo>
                  <a:lnTo>
                    <a:pt x="1671828" y="967739"/>
                  </a:lnTo>
                  <a:lnTo>
                    <a:pt x="1732788" y="914399"/>
                  </a:lnTo>
                  <a:lnTo>
                    <a:pt x="1783080" y="848867"/>
                  </a:lnTo>
                  <a:lnTo>
                    <a:pt x="1851660" y="745235"/>
                  </a:lnTo>
                  <a:lnTo>
                    <a:pt x="1911096" y="649223"/>
                  </a:lnTo>
                  <a:lnTo>
                    <a:pt x="1970532" y="588263"/>
                  </a:lnTo>
                  <a:lnTo>
                    <a:pt x="2031492" y="566927"/>
                  </a:lnTo>
                  <a:lnTo>
                    <a:pt x="2090928" y="562355"/>
                  </a:lnTo>
                  <a:lnTo>
                    <a:pt x="2150364" y="562355"/>
                  </a:lnTo>
                  <a:lnTo>
                    <a:pt x="2209800" y="539495"/>
                  </a:lnTo>
                  <a:lnTo>
                    <a:pt x="2269236" y="515111"/>
                  </a:lnTo>
                  <a:lnTo>
                    <a:pt x="2328672" y="499871"/>
                  </a:lnTo>
                  <a:lnTo>
                    <a:pt x="2389632" y="498347"/>
                  </a:lnTo>
                  <a:lnTo>
                    <a:pt x="2449068" y="492251"/>
                  </a:lnTo>
                  <a:lnTo>
                    <a:pt x="2508504" y="477011"/>
                  </a:lnTo>
                  <a:lnTo>
                    <a:pt x="2567940" y="438911"/>
                  </a:lnTo>
                  <a:lnTo>
                    <a:pt x="2627376" y="377951"/>
                  </a:lnTo>
                  <a:lnTo>
                    <a:pt x="2688336" y="388619"/>
                  </a:lnTo>
                  <a:lnTo>
                    <a:pt x="2747772" y="405383"/>
                  </a:lnTo>
                  <a:lnTo>
                    <a:pt x="2807208" y="446531"/>
                  </a:lnTo>
                  <a:lnTo>
                    <a:pt x="2866644" y="504443"/>
                  </a:lnTo>
                  <a:lnTo>
                    <a:pt x="2926080" y="495299"/>
                  </a:lnTo>
                  <a:lnTo>
                    <a:pt x="2987040" y="518159"/>
                  </a:lnTo>
                  <a:lnTo>
                    <a:pt x="3046476" y="571499"/>
                  </a:lnTo>
                  <a:lnTo>
                    <a:pt x="3096768" y="626363"/>
                  </a:lnTo>
                  <a:lnTo>
                    <a:pt x="3165348" y="688847"/>
                  </a:lnTo>
                  <a:lnTo>
                    <a:pt x="3224784" y="722375"/>
                  </a:lnTo>
                  <a:lnTo>
                    <a:pt x="3284220" y="746759"/>
                  </a:lnTo>
                  <a:lnTo>
                    <a:pt x="3345180" y="780287"/>
                  </a:lnTo>
                  <a:lnTo>
                    <a:pt x="3404616" y="832103"/>
                  </a:lnTo>
                  <a:lnTo>
                    <a:pt x="3464052" y="888491"/>
                  </a:lnTo>
                  <a:lnTo>
                    <a:pt x="3523488" y="944879"/>
                  </a:lnTo>
                  <a:lnTo>
                    <a:pt x="3582924" y="978407"/>
                  </a:lnTo>
                  <a:lnTo>
                    <a:pt x="3643884" y="973835"/>
                  </a:lnTo>
                  <a:lnTo>
                    <a:pt x="3703320" y="979931"/>
                  </a:lnTo>
                  <a:lnTo>
                    <a:pt x="3762756" y="1018031"/>
                  </a:lnTo>
                  <a:lnTo>
                    <a:pt x="3822191" y="1021079"/>
                  </a:lnTo>
                  <a:lnTo>
                    <a:pt x="3881628" y="1043939"/>
                  </a:lnTo>
                  <a:lnTo>
                    <a:pt x="3942588" y="1060703"/>
                  </a:lnTo>
                  <a:lnTo>
                    <a:pt x="4002024" y="1077467"/>
                  </a:lnTo>
                  <a:lnTo>
                    <a:pt x="4052316" y="1150619"/>
                  </a:lnTo>
                  <a:lnTo>
                    <a:pt x="4120896" y="1225295"/>
                  </a:lnTo>
                  <a:lnTo>
                    <a:pt x="4180332" y="1321307"/>
                  </a:lnTo>
                  <a:lnTo>
                    <a:pt x="4223004" y="1373123"/>
                  </a:lnTo>
                  <a:lnTo>
                    <a:pt x="4300728" y="1403603"/>
                  </a:lnTo>
                  <a:lnTo>
                    <a:pt x="4360164" y="1408175"/>
                  </a:lnTo>
                  <a:lnTo>
                    <a:pt x="4419600" y="1383791"/>
                  </a:lnTo>
                  <a:lnTo>
                    <a:pt x="4479036" y="1391411"/>
                  </a:lnTo>
                  <a:lnTo>
                    <a:pt x="4538472" y="1399031"/>
                  </a:lnTo>
                  <a:lnTo>
                    <a:pt x="4599432" y="1421891"/>
                  </a:lnTo>
                  <a:lnTo>
                    <a:pt x="4658868" y="1452371"/>
                  </a:lnTo>
                  <a:lnTo>
                    <a:pt x="4718304" y="1463039"/>
                  </a:lnTo>
                  <a:lnTo>
                    <a:pt x="4777740" y="1495043"/>
                  </a:lnTo>
                  <a:lnTo>
                    <a:pt x="4803648" y="1537715"/>
                  </a:lnTo>
                  <a:lnTo>
                    <a:pt x="4896612" y="1597151"/>
                  </a:lnTo>
                  <a:lnTo>
                    <a:pt x="4957572" y="1667255"/>
                  </a:lnTo>
                  <a:lnTo>
                    <a:pt x="5017008" y="1731263"/>
                  </a:lnTo>
                  <a:lnTo>
                    <a:pt x="5076444" y="1778507"/>
                  </a:lnTo>
                  <a:lnTo>
                    <a:pt x="5135880" y="1810511"/>
                  </a:lnTo>
                  <a:lnTo>
                    <a:pt x="5195316" y="1833371"/>
                  </a:lnTo>
                  <a:lnTo>
                    <a:pt x="5256276" y="1839467"/>
                  </a:lnTo>
                  <a:lnTo>
                    <a:pt x="5315712" y="1842515"/>
                  </a:lnTo>
                  <a:lnTo>
                    <a:pt x="5375148" y="1824227"/>
                  </a:lnTo>
                  <a:lnTo>
                    <a:pt x="5434584" y="1802891"/>
                  </a:lnTo>
                  <a:lnTo>
                    <a:pt x="5494020" y="1798319"/>
                  </a:lnTo>
                  <a:lnTo>
                    <a:pt x="5554980" y="1775459"/>
                  </a:lnTo>
                  <a:lnTo>
                    <a:pt x="5614416" y="1752599"/>
                  </a:lnTo>
                  <a:lnTo>
                    <a:pt x="5664708" y="1744979"/>
                  </a:lnTo>
                  <a:lnTo>
                    <a:pt x="5733288" y="1734311"/>
                  </a:lnTo>
                  <a:lnTo>
                    <a:pt x="5792724" y="1679447"/>
                  </a:lnTo>
                  <a:lnTo>
                    <a:pt x="5852160" y="1581911"/>
                  </a:lnTo>
                  <a:lnTo>
                    <a:pt x="5913120" y="1402079"/>
                  </a:lnTo>
                  <a:lnTo>
                    <a:pt x="5972556" y="1132331"/>
                  </a:lnTo>
                  <a:lnTo>
                    <a:pt x="6031992" y="918971"/>
                  </a:lnTo>
                  <a:lnTo>
                    <a:pt x="6091428" y="617219"/>
                  </a:lnTo>
                  <a:lnTo>
                    <a:pt x="6150864" y="609599"/>
                  </a:lnTo>
                  <a:lnTo>
                    <a:pt x="6211824" y="585215"/>
                  </a:lnTo>
                  <a:lnTo>
                    <a:pt x="6271260" y="534923"/>
                  </a:lnTo>
                  <a:lnTo>
                    <a:pt x="6330695" y="643127"/>
                  </a:lnTo>
                  <a:lnTo>
                    <a:pt x="6390132" y="516635"/>
                  </a:lnTo>
                  <a:lnTo>
                    <a:pt x="6449568" y="480059"/>
                  </a:lnTo>
                  <a:lnTo>
                    <a:pt x="6510528" y="445007"/>
                  </a:lnTo>
                  <a:lnTo>
                    <a:pt x="6569963" y="403859"/>
                  </a:lnTo>
                  <a:lnTo>
                    <a:pt x="6629400" y="335279"/>
                  </a:lnTo>
                  <a:lnTo>
                    <a:pt x="6688835" y="281939"/>
                  </a:lnTo>
                  <a:lnTo>
                    <a:pt x="6748271" y="262127"/>
                  </a:lnTo>
                  <a:lnTo>
                    <a:pt x="6807708" y="205739"/>
                  </a:lnTo>
                  <a:lnTo>
                    <a:pt x="6868667" y="137159"/>
                  </a:lnTo>
                  <a:lnTo>
                    <a:pt x="6928104" y="103631"/>
                  </a:lnTo>
                  <a:lnTo>
                    <a:pt x="6987539" y="74675"/>
                  </a:lnTo>
                  <a:lnTo>
                    <a:pt x="7046976" y="86867"/>
                  </a:lnTo>
                  <a:lnTo>
                    <a:pt x="7106411" y="121919"/>
                  </a:lnTo>
                  <a:lnTo>
                    <a:pt x="7167371" y="115823"/>
                  </a:lnTo>
                  <a:lnTo>
                    <a:pt x="7226808" y="96012"/>
                  </a:lnTo>
                  <a:lnTo>
                    <a:pt x="7286243" y="67055"/>
                  </a:lnTo>
                  <a:lnTo>
                    <a:pt x="734568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7813" y="2870453"/>
              <a:ext cx="7345680" cy="2508885"/>
            </a:xfrm>
            <a:custGeom>
              <a:avLst/>
              <a:gdLst/>
              <a:ahLst/>
              <a:cxnLst/>
              <a:rect l="l" t="t" r="r" b="b"/>
              <a:pathLst>
                <a:path w="7345680" h="2508885">
                  <a:moveTo>
                    <a:pt x="0" y="2250948"/>
                  </a:moveTo>
                  <a:lnTo>
                    <a:pt x="59436" y="2194560"/>
                  </a:lnTo>
                  <a:lnTo>
                    <a:pt x="120395" y="2138172"/>
                  </a:lnTo>
                  <a:lnTo>
                    <a:pt x="179832" y="2087880"/>
                  </a:lnTo>
                  <a:lnTo>
                    <a:pt x="239267" y="2036064"/>
                  </a:lnTo>
                  <a:lnTo>
                    <a:pt x="298704" y="1987296"/>
                  </a:lnTo>
                  <a:lnTo>
                    <a:pt x="358139" y="1929384"/>
                  </a:lnTo>
                  <a:lnTo>
                    <a:pt x="419099" y="1879092"/>
                  </a:lnTo>
                  <a:lnTo>
                    <a:pt x="478536" y="1822704"/>
                  </a:lnTo>
                  <a:lnTo>
                    <a:pt x="537972" y="1770888"/>
                  </a:lnTo>
                  <a:lnTo>
                    <a:pt x="597408" y="1723644"/>
                  </a:lnTo>
                  <a:lnTo>
                    <a:pt x="656844" y="1688592"/>
                  </a:lnTo>
                  <a:lnTo>
                    <a:pt x="716280" y="1680972"/>
                  </a:lnTo>
                  <a:lnTo>
                    <a:pt x="777240" y="1677924"/>
                  </a:lnTo>
                  <a:lnTo>
                    <a:pt x="836676" y="1700784"/>
                  </a:lnTo>
                  <a:lnTo>
                    <a:pt x="896112" y="1696212"/>
                  </a:lnTo>
                  <a:lnTo>
                    <a:pt x="955548" y="1664208"/>
                  </a:lnTo>
                  <a:lnTo>
                    <a:pt x="1007363" y="1613916"/>
                  </a:lnTo>
                  <a:lnTo>
                    <a:pt x="1075944" y="1545336"/>
                  </a:lnTo>
                  <a:lnTo>
                    <a:pt x="1135380" y="1479804"/>
                  </a:lnTo>
                  <a:lnTo>
                    <a:pt x="1194816" y="1424940"/>
                  </a:lnTo>
                  <a:lnTo>
                    <a:pt x="1254252" y="1377696"/>
                  </a:lnTo>
                  <a:lnTo>
                    <a:pt x="1313688" y="1327404"/>
                  </a:lnTo>
                  <a:lnTo>
                    <a:pt x="1373124" y="1264920"/>
                  </a:lnTo>
                  <a:lnTo>
                    <a:pt x="1434084" y="1173480"/>
                  </a:lnTo>
                  <a:lnTo>
                    <a:pt x="1493520" y="1057656"/>
                  </a:lnTo>
                  <a:lnTo>
                    <a:pt x="1552956" y="912876"/>
                  </a:lnTo>
                  <a:lnTo>
                    <a:pt x="1612392" y="765048"/>
                  </a:lnTo>
                  <a:lnTo>
                    <a:pt x="1671828" y="621792"/>
                  </a:lnTo>
                  <a:lnTo>
                    <a:pt x="1732788" y="481584"/>
                  </a:lnTo>
                  <a:lnTo>
                    <a:pt x="1783080" y="358140"/>
                  </a:lnTo>
                  <a:lnTo>
                    <a:pt x="1851660" y="230124"/>
                  </a:lnTo>
                  <a:lnTo>
                    <a:pt x="1911096" y="114300"/>
                  </a:lnTo>
                  <a:lnTo>
                    <a:pt x="1970532" y="42672"/>
                  </a:lnTo>
                  <a:lnTo>
                    <a:pt x="2031492" y="0"/>
                  </a:lnTo>
                  <a:lnTo>
                    <a:pt x="2090928" y="0"/>
                  </a:lnTo>
                  <a:lnTo>
                    <a:pt x="2150364" y="30480"/>
                  </a:lnTo>
                  <a:lnTo>
                    <a:pt x="2209800" y="62484"/>
                  </a:lnTo>
                  <a:lnTo>
                    <a:pt x="2269236" y="103632"/>
                  </a:lnTo>
                  <a:lnTo>
                    <a:pt x="2328672" y="149351"/>
                  </a:lnTo>
                  <a:lnTo>
                    <a:pt x="2389632" y="199644"/>
                  </a:lnTo>
                  <a:lnTo>
                    <a:pt x="2449068" y="248412"/>
                  </a:lnTo>
                  <a:lnTo>
                    <a:pt x="2508504" y="292608"/>
                  </a:lnTo>
                  <a:lnTo>
                    <a:pt x="2567940" y="330708"/>
                  </a:lnTo>
                  <a:lnTo>
                    <a:pt x="2627376" y="367284"/>
                  </a:lnTo>
                  <a:lnTo>
                    <a:pt x="2688336" y="393192"/>
                  </a:lnTo>
                  <a:lnTo>
                    <a:pt x="2747772" y="429768"/>
                  </a:lnTo>
                  <a:lnTo>
                    <a:pt x="2807208" y="470916"/>
                  </a:lnTo>
                  <a:lnTo>
                    <a:pt x="2866644" y="510540"/>
                  </a:lnTo>
                  <a:lnTo>
                    <a:pt x="2926080" y="565404"/>
                  </a:lnTo>
                  <a:lnTo>
                    <a:pt x="2987040" y="614172"/>
                  </a:lnTo>
                  <a:lnTo>
                    <a:pt x="3046476" y="670560"/>
                  </a:lnTo>
                  <a:lnTo>
                    <a:pt x="3096768" y="725424"/>
                  </a:lnTo>
                  <a:lnTo>
                    <a:pt x="3165348" y="778764"/>
                  </a:lnTo>
                  <a:lnTo>
                    <a:pt x="3224784" y="830580"/>
                  </a:lnTo>
                  <a:lnTo>
                    <a:pt x="3284220" y="874776"/>
                  </a:lnTo>
                  <a:lnTo>
                    <a:pt x="3345180" y="922020"/>
                  </a:lnTo>
                  <a:lnTo>
                    <a:pt x="3404616" y="966216"/>
                  </a:lnTo>
                  <a:lnTo>
                    <a:pt x="3464052" y="1011936"/>
                  </a:lnTo>
                  <a:lnTo>
                    <a:pt x="3523488" y="1057656"/>
                  </a:lnTo>
                  <a:lnTo>
                    <a:pt x="3582924" y="1101852"/>
                  </a:lnTo>
                  <a:lnTo>
                    <a:pt x="3643884" y="1147572"/>
                  </a:lnTo>
                  <a:lnTo>
                    <a:pt x="3703320" y="1194816"/>
                  </a:lnTo>
                  <a:lnTo>
                    <a:pt x="3762756" y="1231392"/>
                  </a:lnTo>
                  <a:lnTo>
                    <a:pt x="3822191" y="1254252"/>
                  </a:lnTo>
                  <a:lnTo>
                    <a:pt x="3881628" y="1263396"/>
                  </a:lnTo>
                  <a:lnTo>
                    <a:pt x="3942588" y="1257300"/>
                  </a:lnTo>
                  <a:lnTo>
                    <a:pt x="4002024" y="1269492"/>
                  </a:lnTo>
                  <a:lnTo>
                    <a:pt x="4052316" y="1301496"/>
                  </a:lnTo>
                  <a:lnTo>
                    <a:pt x="4120896" y="1351788"/>
                  </a:lnTo>
                  <a:lnTo>
                    <a:pt x="4180332" y="1424940"/>
                  </a:lnTo>
                  <a:lnTo>
                    <a:pt x="4223004" y="1491996"/>
                  </a:lnTo>
                  <a:lnTo>
                    <a:pt x="4300728" y="1545336"/>
                  </a:lnTo>
                  <a:lnTo>
                    <a:pt x="4360164" y="1584960"/>
                  </a:lnTo>
                  <a:lnTo>
                    <a:pt x="4419600" y="1609344"/>
                  </a:lnTo>
                  <a:lnTo>
                    <a:pt x="4479036" y="1641348"/>
                  </a:lnTo>
                  <a:lnTo>
                    <a:pt x="4538472" y="1697736"/>
                  </a:lnTo>
                  <a:lnTo>
                    <a:pt x="4599432" y="1778508"/>
                  </a:lnTo>
                  <a:lnTo>
                    <a:pt x="4658868" y="1882140"/>
                  </a:lnTo>
                  <a:lnTo>
                    <a:pt x="4718304" y="1987296"/>
                  </a:lnTo>
                  <a:lnTo>
                    <a:pt x="4777740" y="2087880"/>
                  </a:lnTo>
                  <a:lnTo>
                    <a:pt x="4803648" y="2185416"/>
                  </a:lnTo>
                  <a:lnTo>
                    <a:pt x="4896612" y="2269236"/>
                  </a:lnTo>
                  <a:lnTo>
                    <a:pt x="4957572" y="2346960"/>
                  </a:lnTo>
                  <a:lnTo>
                    <a:pt x="5017008" y="2410968"/>
                  </a:lnTo>
                  <a:lnTo>
                    <a:pt x="5076444" y="2458212"/>
                  </a:lnTo>
                  <a:lnTo>
                    <a:pt x="5135880" y="2491740"/>
                  </a:lnTo>
                  <a:lnTo>
                    <a:pt x="5195316" y="2506980"/>
                  </a:lnTo>
                  <a:lnTo>
                    <a:pt x="5256276" y="2508504"/>
                  </a:lnTo>
                  <a:lnTo>
                    <a:pt x="5315712" y="2505456"/>
                  </a:lnTo>
                  <a:lnTo>
                    <a:pt x="5375148" y="2499360"/>
                  </a:lnTo>
                  <a:lnTo>
                    <a:pt x="5434584" y="2493264"/>
                  </a:lnTo>
                  <a:lnTo>
                    <a:pt x="5494020" y="2490216"/>
                  </a:lnTo>
                  <a:lnTo>
                    <a:pt x="5554980" y="2485644"/>
                  </a:lnTo>
                  <a:lnTo>
                    <a:pt x="5614416" y="2482596"/>
                  </a:lnTo>
                  <a:lnTo>
                    <a:pt x="5664708" y="2479548"/>
                  </a:lnTo>
                  <a:lnTo>
                    <a:pt x="5733288" y="2473452"/>
                  </a:lnTo>
                  <a:lnTo>
                    <a:pt x="5792724" y="2465832"/>
                  </a:lnTo>
                  <a:lnTo>
                    <a:pt x="5852160" y="2458212"/>
                  </a:lnTo>
                  <a:lnTo>
                    <a:pt x="5913120" y="2441448"/>
                  </a:lnTo>
                  <a:lnTo>
                    <a:pt x="5972556" y="2423160"/>
                  </a:lnTo>
                  <a:lnTo>
                    <a:pt x="6031992" y="2401824"/>
                  </a:lnTo>
                  <a:lnTo>
                    <a:pt x="6091428" y="2372868"/>
                  </a:lnTo>
                  <a:lnTo>
                    <a:pt x="6150864" y="2340864"/>
                  </a:lnTo>
                  <a:lnTo>
                    <a:pt x="6211824" y="2313432"/>
                  </a:lnTo>
                  <a:lnTo>
                    <a:pt x="6271260" y="2292096"/>
                  </a:lnTo>
                  <a:lnTo>
                    <a:pt x="6330695" y="2273808"/>
                  </a:lnTo>
                  <a:lnTo>
                    <a:pt x="6390132" y="2273808"/>
                  </a:lnTo>
                  <a:lnTo>
                    <a:pt x="6449568" y="2276856"/>
                  </a:lnTo>
                  <a:lnTo>
                    <a:pt x="6510528" y="2278380"/>
                  </a:lnTo>
                  <a:lnTo>
                    <a:pt x="6569963" y="2290572"/>
                  </a:lnTo>
                  <a:lnTo>
                    <a:pt x="6629400" y="2292096"/>
                  </a:lnTo>
                  <a:lnTo>
                    <a:pt x="6688835" y="2290572"/>
                  </a:lnTo>
                  <a:lnTo>
                    <a:pt x="6748271" y="2284476"/>
                  </a:lnTo>
                  <a:lnTo>
                    <a:pt x="6807708" y="2275332"/>
                  </a:lnTo>
                  <a:lnTo>
                    <a:pt x="6868667" y="2266188"/>
                  </a:lnTo>
                  <a:lnTo>
                    <a:pt x="6928104" y="2258568"/>
                  </a:lnTo>
                  <a:lnTo>
                    <a:pt x="6987539" y="2247900"/>
                  </a:lnTo>
                  <a:lnTo>
                    <a:pt x="7046976" y="2232660"/>
                  </a:lnTo>
                  <a:lnTo>
                    <a:pt x="7106411" y="2208276"/>
                  </a:lnTo>
                  <a:lnTo>
                    <a:pt x="7167371" y="2171700"/>
                  </a:lnTo>
                  <a:lnTo>
                    <a:pt x="7226808" y="2132076"/>
                  </a:lnTo>
                  <a:lnTo>
                    <a:pt x="7286243" y="2081784"/>
                  </a:lnTo>
                  <a:lnTo>
                    <a:pt x="7345680" y="2013204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97813" y="3123437"/>
              <a:ext cx="7345680" cy="2344420"/>
            </a:xfrm>
            <a:custGeom>
              <a:avLst/>
              <a:gdLst/>
              <a:ahLst/>
              <a:cxnLst/>
              <a:rect l="l" t="t" r="r" b="b"/>
              <a:pathLst>
                <a:path w="7345680" h="2344420">
                  <a:moveTo>
                    <a:pt x="0" y="2343912"/>
                  </a:moveTo>
                  <a:lnTo>
                    <a:pt x="59436" y="2342388"/>
                  </a:lnTo>
                  <a:lnTo>
                    <a:pt x="120395" y="2342388"/>
                  </a:lnTo>
                  <a:lnTo>
                    <a:pt x="179832" y="2337816"/>
                  </a:lnTo>
                  <a:lnTo>
                    <a:pt x="239267" y="2304288"/>
                  </a:lnTo>
                  <a:lnTo>
                    <a:pt x="298704" y="2255520"/>
                  </a:lnTo>
                  <a:lnTo>
                    <a:pt x="358139" y="2232660"/>
                  </a:lnTo>
                  <a:lnTo>
                    <a:pt x="419099" y="2225040"/>
                  </a:lnTo>
                  <a:lnTo>
                    <a:pt x="478536" y="2214372"/>
                  </a:lnTo>
                  <a:lnTo>
                    <a:pt x="537972" y="2212848"/>
                  </a:lnTo>
                  <a:lnTo>
                    <a:pt x="597408" y="2202180"/>
                  </a:lnTo>
                  <a:lnTo>
                    <a:pt x="656844" y="2179320"/>
                  </a:lnTo>
                  <a:lnTo>
                    <a:pt x="716280" y="2179320"/>
                  </a:lnTo>
                  <a:lnTo>
                    <a:pt x="777240" y="2139696"/>
                  </a:lnTo>
                  <a:lnTo>
                    <a:pt x="836676" y="2103120"/>
                  </a:lnTo>
                  <a:lnTo>
                    <a:pt x="896112" y="2040636"/>
                  </a:lnTo>
                  <a:lnTo>
                    <a:pt x="955548" y="1959864"/>
                  </a:lnTo>
                  <a:lnTo>
                    <a:pt x="1007363" y="1880616"/>
                  </a:lnTo>
                  <a:lnTo>
                    <a:pt x="1075944" y="1799844"/>
                  </a:lnTo>
                  <a:lnTo>
                    <a:pt x="1135380" y="1758695"/>
                  </a:lnTo>
                  <a:lnTo>
                    <a:pt x="1194816" y="1738884"/>
                  </a:lnTo>
                  <a:lnTo>
                    <a:pt x="1254252" y="1709928"/>
                  </a:lnTo>
                  <a:lnTo>
                    <a:pt x="1313688" y="1667256"/>
                  </a:lnTo>
                  <a:lnTo>
                    <a:pt x="1373124" y="1613916"/>
                  </a:lnTo>
                  <a:lnTo>
                    <a:pt x="1434084" y="1539239"/>
                  </a:lnTo>
                  <a:lnTo>
                    <a:pt x="1493520" y="1502664"/>
                  </a:lnTo>
                  <a:lnTo>
                    <a:pt x="1552956" y="1458468"/>
                  </a:lnTo>
                  <a:lnTo>
                    <a:pt x="1612392" y="1432560"/>
                  </a:lnTo>
                  <a:lnTo>
                    <a:pt x="1671828" y="1400556"/>
                  </a:lnTo>
                  <a:lnTo>
                    <a:pt x="1732788" y="1363980"/>
                  </a:lnTo>
                  <a:lnTo>
                    <a:pt x="1783080" y="1310639"/>
                  </a:lnTo>
                  <a:lnTo>
                    <a:pt x="1851660" y="1207008"/>
                  </a:lnTo>
                  <a:lnTo>
                    <a:pt x="1911096" y="1114044"/>
                  </a:lnTo>
                  <a:lnTo>
                    <a:pt x="1970532" y="1054608"/>
                  </a:lnTo>
                  <a:lnTo>
                    <a:pt x="2031492" y="1039368"/>
                  </a:lnTo>
                  <a:lnTo>
                    <a:pt x="2090928" y="1036319"/>
                  </a:lnTo>
                  <a:lnTo>
                    <a:pt x="2150364" y="1030224"/>
                  </a:lnTo>
                  <a:lnTo>
                    <a:pt x="2209800" y="998219"/>
                  </a:lnTo>
                  <a:lnTo>
                    <a:pt x="2269236" y="964692"/>
                  </a:lnTo>
                  <a:lnTo>
                    <a:pt x="2328672" y="938784"/>
                  </a:lnTo>
                  <a:lnTo>
                    <a:pt x="2389632" y="931163"/>
                  </a:lnTo>
                  <a:lnTo>
                    <a:pt x="2449068" y="917448"/>
                  </a:lnTo>
                  <a:lnTo>
                    <a:pt x="2508504" y="894588"/>
                  </a:lnTo>
                  <a:lnTo>
                    <a:pt x="2567940" y="839724"/>
                  </a:lnTo>
                  <a:lnTo>
                    <a:pt x="2627376" y="757428"/>
                  </a:lnTo>
                  <a:lnTo>
                    <a:pt x="2688336" y="771144"/>
                  </a:lnTo>
                  <a:lnTo>
                    <a:pt x="2747772" y="786384"/>
                  </a:lnTo>
                  <a:lnTo>
                    <a:pt x="2807208" y="832104"/>
                  </a:lnTo>
                  <a:lnTo>
                    <a:pt x="2866644" y="897636"/>
                  </a:lnTo>
                  <a:lnTo>
                    <a:pt x="2926080" y="873251"/>
                  </a:lnTo>
                  <a:lnTo>
                    <a:pt x="2987040" y="891539"/>
                  </a:lnTo>
                  <a:lnTo>
                    <a:pt x="3046476" y="946404"/>
                  </a:lnTo>
                  <a:lnTo>
                    <a:pt x="3096768" y="1007363"/>
                  </a:lnTo>
                  <a:lnTo>
                    <a:pt x="3165348" y="1074420"/>
                  </a:lnTo>
                  <a:lnTo>
                    <a:pt x="3224784" y="1109472"/>
                  </a:lnTo>
                  <a:lnTo>
                    <a:pt x="3284220" y="1132332"/>
                  </a:lnTo>
                  <a:lnTo>
                    <a:pt x="3345180" y="1162812"/>
                  </a:lnTo>
                  <a:lnTo>
                    <a:pt x="3404616" y="1220724"/>
                  </a:lnTo>
                  <a:lnTo>
                    <a:pt x="3464052" y="1284732"/>
                  </a:lnTo>
                  <a:lnTo>
                    <a:pt x="3523488" y="1348739"/>
                  </a:lnTo>
                  <a:lnTo>
                    <a:pt x="3582924" y="1383792"/>
                  </a:lnTo>
                  <a:lnTo>
                    <a:pt x="3643884" y="1370076"/>
                  </a:lnTo>
                  <a:lnTo>
                    <a:pt x="3703320" y="1368552"/>
                  </a:lnTo>
                  <a:lnTo>
                    <a:pt x="3762756" y="1411224"/>
                  </a:lnTo>
                  <a:lnTo>
                    <a:pt x="3822191" y="1414272"/>
                  </a:lnTo>
                  <a:lnTo>
                    <a:pt x="3881628" y="1446276"/>
                  </a:lnTo>
                  <a:lnTo>
                    <a:pt x="3942588" y="1475232"/>
                  </a:lnTo>
                  <a:lnTo>
                    <a:pt x="4002024" y="1501139"/>
                  </a:lnTo>
                  <a:lnTo>
                    <a:pt x="4052316" y="1589532"/>
                  </a:lnTo>
                  <a:lnTo>
                    <a:pt x="4120896" y="1676400"/>
                  </a:lnTo>
                  <a:lnTo>
                    <a:pt x="4180332" y="1781556"/>
                  </a:lnTo>
                  <a:lnTo>
                    <a:pt x="4223004" y="1831848"/>
                  </a:lnTo>
                  <a:lnTo>
                    <a:pt x="4300728" y="1857756"/>
                  </a:lnTo>
                  <a:lnTo>
                    <a:pt x="4360164" y="1856232"/>
                  </a:lnTo>
                  <a:lnTo>
                    <a:pt x="4419600" y="1821180"/>
                  </a:lnTo>
                  <a:lnTo>
                    <a:pt x="4479036" y="1825752"/>
                  </a:lnTo>
                  <a:lnTo>
                    <a:pt x="4538472" y="1824228"/>
                  </a:lnTo>
                  <a:lnTo>
                    <a:pt x="4599432" y="1834895"/>
                  </a:lnTo>
                  <a:lnTo>
                    <a:pt x="4658868" y="1851660"/>
                  </a:lnTo>
                  <a:lnTo>
                    <a:pt x="4718304" y="1840992"/>
                  </a:lnTo>
                  <a:lnTo>
                    <a:pt x="4777740" y="1860804"/>
                  </a:lnTo>
                  <a:lnTo>
                    <a:pt x="4803648" y="1891284"/>
                  </a:lnTo>
                  <a:lnTo>
                    <a:pt x="4896612" y="1944624"/>
                  </a:lnTo>
                  <a:lnTo>
                    <a:pt x="4957572" y="2013204"/>
                  </a:lnTo>
                  <a:lnTo>
                    <a:pt x="5017008" y="2078736"/>
                  </a:lnTo>
                  <a:lnTo>
                    <a:pt x="5076444" y="2127504"/>
                  </a:lnTo>
                  <a:lnTo>
                    <a:pt x="5135880" y="2161032"/>
                  </a:lnTo>
                  <a:lnTo>
                    <a:pt x="5195316" y="2188464"/>
                  </a:lnTo>
                  <a:lnTo>
                    <a:pt x="5256276" y="2196084"/>
                  </a:lnTo>
                  <a:lnTo>
                    <a:pt x="5315712" y="2200656"/>
                  </a:lnTo>
                  <a:lnTo>
                    <a:pt x="5375148" y="2179320"/>
                  </a:lnTo>
                  <a:lnTo>
                    <a:pt x="5434584" y="2153412"/>
                  </a:lnTo>
                  <a:lnTo>
                    <a:pt x="5494020" y="2145792"/>
                  </a:lnTo>
                  <a:lnTo>
                    <a:pt x="5554980" y="2118360"/>
                  </a:lnTo>
                  <a:lnTo>
                    <a:pt x="5614416" y="2086356"/>
                  </a:lnTo>
                  <a:lnTo>
                    <a:pt x="5664708" y="2077212"/>
                  </a:lnTo>
                  <a:lnTo>
                    <a:pt x="5733288" y="2063495"/>
                  </a:lnTo>
                  <a:lnTo>
                    <a:pt x="5792724" y="1994916"/>
                  </a:lnTo>
                  <a:lnTo>
                    <a:pt x="5852160" y="1869948"/>
                  </a:lnTo>
                  <a:lnTo>
                    <a:pt x="5913120" y="1642872"/>
                  </a:lnTo>
                  <a:lnTo>
                    <a:pt x="5972556" y="1299972"/>
                  </a:lnTo>
                  <a:lnTo>
                    <a:pt x="6031992" y="1031748"/>
                  </a:lnTo>
                  <a:lnTo>
                    <a:pt x="6091428" y="653795"/>
                  </a:lnTo>
                  <a:lnTo>
                    <a:pt x="6150864" y="653795"/>
                  </a:lnTo>
                  <a:lnTo>
                    <a:pt x="6211824" y="630936"/>
                  </a:lnTo>
                  <a:lnTo>
                    <a:pt x="6271260" y="573024"/>
                  </a:lnTo>
                  <a:lnTo>
                    <a:pt x="6330695" y="719328"/>
                  </a:lnTo>
                  <a:lnTo>
                    <a:pt x="6390132" y="554736"/>
                  </a:lnTo>
                  <a:lnTo>
                    <a:pt x="6449568" y="504444"/>
                  </a:lnTo>
                  <a:lnTo>
                    <a:pt x="6510528" y="458724"/>
                  </a:lnTo>
                  <a:lnTo>
                    <a:pt x="6569963" y="397763"/>
                  </a:lnTo>
                  <a:lnTo>
                    <a:pt x="6629400" y="307848"/>
                  </a:lnTo>
                  <a:lnTo>
                    <a:pt x="6688835" y="242315"/>
                  </a:lnTo>
                  <a:lnTo>
                    <a:pt x="6748271" y="222503"/>
                  </a:lnTo>
                  <a:lnTo>
                    <a:pt x="6807708" y="155448"/>
                  </a:lnTo>
                  <a:lnTo>
                    <a:pt x="6868667" y="71627"/>
                  </a:lnTo>
                  <a:lnTo>
                    <a:pt x="6928104" y="32003"/>
                  </a:lnTo>
                  <a:lnTo>
                    <a:pt x="6987539" y="1524"/>
                  </a:lnTo>
                  <a:lnTo>
                    <a:pt x="7046976" y="25908"/>
                  </a:lnTo>
                  <a:lnTo>
                    <a:pt x="7106411" y="82296"/>
                  </a:lnTo>
                  <a:lnTo>
                    <a:pt x="7167371" y="88391"/>
                  </a:lnTo>
                  <a:lnTo>
                    <a:pt x="7226808" y="76200"/>
                  </a:lnTo>
                  <a:lnTo>
                    <a:pt x="7286243" y="57912"/>
                  </a:lnTo>
                  <a:lnTo>
                    <a:pt x="7345680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61821" y="280339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61821" y="32697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61821" y="303656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59130" y="2479547"/>
            <a:ext cx="193675" cy="3259454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spcBef>
                <a:spcPts val="61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45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1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1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007" y="6586145"/>
            <a:ext cx="249301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6378" y="5732236"/>
            <a:ext cx="7735570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12073" y="4779391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20,3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12073" y="3018535"/>
            <a:ext cx="365125" cy="522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55,6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35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49,3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94028" y="2653284"/>
            <a:ext cx="113030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  Tüketici kredileri  Ticari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241407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10005"/>
            <a:ext cx="77876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0029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Tüketici kredilerinde artışlar taşıt kredileri kaynaklıdır, </a:t>
            </a:r>
            <a:r>
              <a:rPr dirty="0"/>
              <a:t>kredi kartı  </a:t>
            </a:r>
            <a:r>
              <a:rPr spc="-5" dirty="0"/>
              <a:t>kullanımlarında ise yüksek seviyeler</a:t>
            </a:r>
            <a:r>
              <a:rPr spc="5" dirty="0"/>
              <a:t> </a:t>
            </a:r>
            <a:r>
              <a:rPr spc="-5" dirty="0"/>
              <a:t>korunmaktadır.</a:t>
            </a:r>
          </a:p>
          <a:p>
            <a:pPr marL="12700" marR="508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İhtiyaç kredilerinde yıllık </a:t>
            </a:r>
            <a:r>
              <a:rPr b="0" dirty="0">
                <a:latin typeface="Tahoma"/>
                <a:cs typeface="Tahoma"/>
              </a:rPr>
              <a:t>artış </a:t>
            </a:r>
            <a:r>
              <a:rPr b="0" spc="-5" dirty="0">
                <a:latin typeface="Tahoma"/>
                <a:cs typeface="Tahoma"/>
              </a:rPr>
              <a:t>oranı %22,7’ye, konut kredilerinde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%16,3’e  yükselmiştir.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2010155"/>
            <a:ext cx="9139555" cy="330835"/>
          </a:xfrm>
          <a:custGeom>
            <a:avLst/>
            <a:gdLst/>
            <a:ahLst/>
            <a:cxnLst/>
            <a:rect l="l" t="t" r="r" b="b"/>
            <a:pathLst>
              <a:path w="9139555" h="330835">
                <a:moveTo>
                  <a:pt x="9139428" y="0"/>
                </a:moveTo>
                <a:lnTo>
                  <a:pt x="0" y="0"/>
                </a:lnTo>
                <a:lnTo>
                  <a:pt x="0" y="330708"/>
                </a:lnTo>
                <a:lnTo>
                  <a:pt x="9139428" y="330708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463" y="2042922"/>
            <a:ext cx="882650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50" spc="-10" dirty="0">
                <a:solidFill>
                  <a:srgbClr val="FFFFFF"/>
                </a:solidFill>
                <a:latin typeface="Tahoma"/>
                <a:cs typeface="Tahoma"/>
              </a:rPr>
              <a:t>Tüketici kredi </a:t>
            </a:r>
            <a:r>
              <a:rPr sz="1550" spc="-5" dirty="0">
                <a:solidFill>
                  <a:srgbClr val="FFFFFF"/>
                </a:solidFill>
                <a:latin typeface="Tahoma"/>
                <a:cs typeface="Tahoma"/>
              </a:rPr>
              <a:t>büyümesi (4 haftalık </a:t>
            </a:r>
            <a:r>
              <a:rPr sz="1550" spc="-10" dirty="0">
                <a:solidFill>
                  <a:srgbClr val="FFFFFF"/>
                </a:solidFill>
                <a:latin typeface="Tahoma"/>
                <a:cs typeface="Tahoma"/>
              </a:rPr>
              <a:t>hareketli ortalama, yıllık </a:t>
            </a:r>
            <a:r>
              <a:rPr sz="1550" spc="-5" dirty="0">
                <a:solidFill>
                  <a:srgbClr val="FFFFFF"/>
                </a:solidFill>
                <a:latin typeface="Tahoma"/>
                <a:cs typeface="Tahoma"/>
              </a:rPr>
              <a:t>% değişim) 3 </a:t>
            </a:r>
            <a:r>
              <a:rPr sz="155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550" spc="-10" dirty="0">
                <a:solidFill>
                  <a:srgbClr val="FFFFFF"/>
                </a:solidFill>
                <a:latin typeface="Tahoma"/>
                <a:cs typeface="Tahoma"/>
              </a:rPr>
              <a:t>2020 </a:t>
            </a:r>
            <a:r>
              <a:rPr sz="1550" spc="-5" dirty="0">
                <a:solidFill>
                  <a:srgbClr val="FFFFFF"/>
                </a:solidFill>
                <a:latin typeface="Tahoma"/>
                <a:cs typeface="Tahoma"/>
              </a:rPr>
              <a:t>– 13 </a:t>
            </a:r>
            <a:r>
              <a:rPr sz="155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550" spc="3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50" spc="-1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55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6176" y="2574035"/>
            <a:ext cx="7771130" cy="3092450"/>
            <a:chOff x="646176" y="2574035"/>
            <a:chExt cx="7771130" cy="3092450"/>
          </a:xfrm>
        </p:grpSpPr>
        <p:sp>
          <p:nvSpPr>
            <p:cNvPr id="6" name="object 6"/>
            <p:cNvSpPr/>
            <p:nvPr/>
          </p:nvSpPr>
          <p:spPr>
            <a:xfrm>
              <a:off x="646176" y="2578607"/>
              <a:ext cx="7766684" cy="3083560"/>
            </a:xfrm>
            <a:custGeom>
              <a:avLst/>
              <a:gdLst/>
              <a:ahLst/>
              <a:cxnLst/>
              <a:rect l="l" t="t" r="r" b="b"/>
              <a:pathLst>
                <a:path w="7766684" h="3083560">
                  <a:moveTo>
                    <a:pt x="2980944" y="2567940"/>
                  </a:moveTo>
                  <a:lnTo>
                    <a:pt x="2980944" y="2618740"/>
                  </a:lnTo>
                </a:path>
                <a:path w="7766684" h="3083560">
                  <a:moveTo>
                    <a:pt x="845819" y="2567940"/>
                  </a:moveTo>
                  <a:lnTo>
                    <a:pt x="845819" y="2618740"/>
                  </a:lnTo>
                </a:path>
                <a:path w="7766684" h="3083560">
                  <a:moveTo>
                    <a:pt x="6961632" y="2567940"/>
                  </a:moveTo>
                  <a:lnTo>
                    <a:pt x="6961632" y="2618740"/>
                  </a:lnTo>
                </a:path>
                <a:path w="7766684" h="3083560">
                  <a:moveTo>
                    <a:pt x="50292" y="2567940"/>
                  </a:moveTo>
                  <a:lnTo>
                    <a:pt x="50292" y="2618740"/>
                  </a:lnTo>
                </a:path>
                <a:path w="7766684" h="3083560">
                  <a:moveTo>
                    <a:pt x="50292" y="3083052"/>
                  </a:moveTo>
                  <a:lnTo>
                    <a:pt x="50292" y="0"/>
                  </a:lnTo>
                </a:path>
                <a:path w="7766684" h="3083560">
                  <a:moveTo>
                    <a:pt x="0" y="3083052"/>
                  </a:moveTo>
                  <a:lnTo>
                    <a:pt x="50292" y="3083052"/>
                  </a:lnTo>
                </a:path>
                <a:path w="7766684" h="3083560">
                  <a:moveTo>
                    <a:pt x="0" y="2567940"/>
                  </a:moveTo>
                  <a:lnTo>
                    <a:pt x="50292" y="2567940"/>
                  </a:lnTo>
                </a:path>
                <a:path w="7766684" h="3083560">
                  <a:moveTo>
                    <a:pt x="0" y="2054352"/>
                  </a:moveTo>
                  <a:lnTo>
                    <a:pt x="50292" y="2054352"/>
                  </a:lnTo>
                </a:path>
                <a:path w="7766684" h="3083560">
                  <a:moveTo>
                    <a:pt x="0" y="1540764"/>
                  </a:moveTo>
                  <a:lnTo>
                    <a:pt x="50292" y="1540764"/>
                  </a:lnTo>
                </a:path>
                <a:path w="7766684" h="3083560">
                  <a:moveTo>
                    <a:pt x="0" y="1027176"/>
                  </a:moveTo>
                  <a:lnTo>
                    <a:pt x="50292" y="1027176"/>
                  </a:lnTo>
                </a:path>
                <a:path w="7766684" h="3083560">
                  <a:moveTo>
                    <a:pt x="0" y="513588"/>
                  </a:moveTo>
                  <a:lnTo>
                    <a:pt x="50292" y="513588"/>
                  </a:lnTo>
                </a:path>
                <a:path w="7766684" h="3083560">
                  <a:moveTo>
                    <a:pt x="0" y="0"/>
                  </a:moveTo>
                  <a:lnTo>
                    <a:pt x="50292" y="0"/>
                  </a:lnTo>
                </a:path>
                <a:path w="7766684" h="3083560">
                  <a:moveTo>
                    <a:pt x="4835652" y="2567940"/>
                  </a:moveTo>
                  <a:lnTo>
                    <a:pt x="4835652" y="2618740"/>
                  </a:lnTo>
                </a:path>
                <a:path w="7766684" h="3083560">
                  <a:moveTo>
                    <a:pt x="1380744" y="2567940"/>
                  </a:moveTo>
                  <a:lnTo>
                    <a:pt x="1380744" y="2618740"/>
                  </a:lnTo>
                </a:path>
                <a:path w="7766684" h="3083560">
                  <a:moveTo>
                    <a:pt x="2718816" y="2567940"/>
                  </a:moveTo>
                  <a:lnTo>
                    <a:pt x="2718816" y="2618740"/>
                  </a:lnTo>
                </a:path>
                <a:path w="7766684" h="3083560">
                  <a:moveTo>
                    <a:pt x="7495032" y="2567940"/>
                  </a:moveTo>
                  <a:lnTo>
                    <a:pt x="7495032" y="2618740"/>
                  </a:lnTo>
                </a:path>
                <a:path w="7766684" h="3083560">
                  <a:moveTo>
                    <a:pt x="2447544" y="2567940"/>
                  </a:moveTo>
                  <a:lnTo>
                    <a:pt x="2447544" y="2618740"/>
                  </a:lnTo>
                </a:path>
                <a:path w="7766684" h="3083560">
                  <a:moveTo>
                    <a:pt x="5911596" y="2567940"/>
                  </a:moveTo>
                  <a:lnTo>
                    <a:pt x="5911596" y="2618740"/>
                  </a:lnTo>
                </a:path>
                <a:path w="7766684" h="3083560">
                  <a:moveTo>
                    <a:pt x="576071" y="2567940"/>
                  </a:moveTo>
                  <a:lnTo>
                    <a:pt x="576071" y="2618740"/>
                  </a:lnTo>
                </a:path>
                <a:path w="7766684" h="3083560">
                  <a:moveTo>
                    <a:pt x="321564" y="2567940"/>
                  </a:moveTo>
                  <a:lnTo>
                    <a:pt x="321564" y="2618740"/>
                  </a:lnTo>
                </a:path>
                <a:path w="7766684" h="3083560">
                  <a:moveTo>
                    <a:pt x="5378196" y="2567940"/>
                  </a:moveTo>
                  <a:lnTo>
                    <a:pt x="5378196" y="2618740"/>
                  </a:lnTo>
                </a:path>
                <a:path w="7766684" h="3083560">
                  <a:moveTo>
                    <a:pt x="4302252" y="2567940"/>
                  </a:moveTo>
                  <a:lnTo>
                    <a:pt x="4302252" y="2618740"/>
                  </a:lnTo>
                </a:path>
                <a:path w="7766684" h="3083560">
                  <a:moveTo>
                    <a:pt x="7232904" y="2567940"/>
                  </a:moveTo>
                  <a:lnTo>
                    <a:pt x="7232904" y="2618740"/>
                  </a:lnTo>
                </a:path>
                <a:path w="7766684" h="3083560">
                  <a:moveTo>
                    <a:pt x="4040124" y="2567940"/>
                  </a:moveTo>
                  <a:lnTo>
                    <a:pt x="4040124" y="2618740"/>
                  </a:lnTo>
                </a:path>
                <a:path w="7766684" h="3083560">
                  <a:moveTo>
                    <a:pt x="3768852" y="2567940"/>
                  </a:moveTo>
                  <a:lnTo>
                    <a:pt x="3768852" y="2618740"/>
                  </a:lnTo>
                </a:path>
                <a:path w="7766684" h="3083560">
                  <a:moveTo>
                    <a:pt x="1109472" y="2567940"/>
                  </a:moveTo>
                  <a:lnTo>
                    <a:pt x="1109472" y="2618740"/>
                  </a:lnTo>
                </a:path>
                <a:path w="7766684" h="3083560">
                  <a:moveTo>
                    <a:pt x="3523488" y="2567940"/>
                  </a:moveTo>
                  <a:lnTo>
                    <a:pt x="3523488" y="2618740"/>
                  </a:lnTo>
                </a:path>
                <a:path w="7766684" h="3083560">
                  <a:moveTo>
                    <a:pt x="5106924" y="2567940"/>
                  </a:moveTo>
                  <a:lnTo>
                    <a:pt x="5106924" y="2618740"/>
                  </a:lnTo>
                </a:path>
                <a:path w="7766684" h="3083560">
                  <a:moveTo>
                    <a:pt x="3252216" y="2567940"/>
                  </a:moveTo>
                  <a:lnTo>
                    <a:pt x="3252216" y="2618740"/>
                  </a:lnTo>
                </a:path>
                <a:path w="7766684" h="3083560">
                  <a:moveTo>
                    <a:pt x="7766304" y="2567940"/>
                  </a:moveTo>
                  <a:lnTo>
                    <a:pt x="7766304" y="2618740"/>
                  </a:lnTo>
                </a:path>
                <a:path w="7766684" h="3083560">
                  <a:moveTo>
                    <a:pt x="1642872" y="2567940"/>
                  </a:moveTo>
                  <a:lnTo>
                    <a:pt x="1642872" y="2618740"/>
                  </a:lnTo>
                </a:path>
                <a:path w="7766684" h="3083560">
                  <a:moveTo>
                    <a:pt x="6173724" y="2567940"/>
                  </a:moveTo>
                  <a:lnTo>
                    <a:pt x="6173724" y="2618740"/>
                  </a:lnTo>
                </a:path>
                <a:path w="7766684" h="3083560">
                  <a:moveTo>
                    <a:pt x="5640324" y="2567940"/>
                  </a:moveTo>
                  <a:lnTo>
                    <a:pt x="5640324" y="2618740"/>
                  </a:lnTo>
                </a:path>
                <a:path w="7766684" h="3083560">
                  <a:moveTo>
                    <a:pt x="1914144" y="2567940"/>
                  </a:moveTo>
                  <a:lnTo>
                    <a:pt x="1914144" y="2618740"/>
                  </a:lnTo>
                </a:path>
                <a:path w="7766684" h="3083560">
                  <a:moveTo>
                    <a:pt x="6716268" y="2567940"/>
                  </a:moveTo>
                  <a:lnTo>
                    <a:pt x="6716268" y="2618740"/>
                  </a:lnTo>
                </a:path>
                <a:path w="7766684" h="3083560">
                  <a:moveTo>
                    <a:pt x="6444996" y="2567940"/>
                  </a:moveTo>
                  <a:lnTo>
                    <a:pt x="6444996" y="2618740"/>
                  </a:lnTo>
                </a:path>
                <a:path w="7766684" h="3083560">
                  <a:moveTo>
                    <a:pt x="4573524" y="2567940"/>
                  </a:moveTo>
                  <a:lnTo>
                    <a:pt x="4573524" y="2618740"/>
                  </a:lnTo>
                </a:path>
                <a:path w="7766684" h="3083560">
                  <a:moveTo>
                    <a:pt x="2183892" y="2567940"/>
                  </a:moveTo>
                  <a:lnTo>
                    <a:pt x="2183892" y="2618740"/>
                  </a:lnTo>
                </a:path>
                <a:path w="7766684" h="3083560">
                  <a:moveTo>
                    <a:pt x="50292" y="2567940"/>
                  </a:moveTo>
                  <a:lnTo>
                    <a:pt x="7766304" y="25679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14413" y="3826763"/>
              <a:ext cx="7531734" cy="1273175"/>
            </a:xfrm>
            <a:custGeom>
              <a:avLst/>
              <a:gdLst/>
              <a:ahLst/>
              <a:cxnLst/>
              <a:rect l="l" t="t" r="r" b="b"/>
              <a:pathLst>
                <a:path w="7531734" h="1273175">
                  <a:moveTo>
                    <a:pt x="0" y="1197483"/>
                  </a:moveTo>
                  <a:lnTo>
                    <a:pt x="15306" y="1192643"/>
                  </a:lnTo>
                  <a:lnTo>
                    <a:pt x="30613" y="1187815"/>
                  </a:lnTo>
                  <a:lnTo>
                    <a:pt x="45920" y="1182963"/>
                  </a:lnTo>
                  <a:lnTo>
                    <a:pt x="61226" y="1178052"/>
                  </a:lnTo>
                  <a:lnTo>
                    <a:pt x="76533" y="1173063"/>
                  </a:lnTo>
                  <a:lnTo>
                    <a:pt x="91840" y="1168050"/>
                  </a:lnTo>
                  <a:lnTo>
                    <a:pt x="107146" y="1163085"/>
                  </a:lnTo>
                  <a:lnTo>
                    <a:pt x="122453" y="1158240"/>
                  </a:lnTo>
                  <a:lnTo>
                    <a:pt x="137767" y="1153541"/>
                  </a:lnTo>
                  <a:lnTo>
                    <a:pt x="153077" y="1149032"/>
                  </a:lnTo>
                  <a:lnTo>
                    <a:pt x="168385" y="1144524"/>
                  </a:lnTo>
                  <a:lnTo>
                    <a:pt x="214306" y="1129776"/>
                  </a:lnTo>
                  <a:lnTo>
                    <a:pt x="260228" y="1113869"/>
                  </a:lnTo>
                  <a:lnTo>
                    <a:pt x="306158" y="1097153"/>
                  </a:lnTo>
                  <a:lnTo>
                    <a:pt x="352078" y="1079418"/>
                  </a:lnTo>
                  <a:lnTo>
                    <a:pt x="367385" y="1073531"/>
                  </a:lnTo>
                  <a:lnTo>
                    <a:pt x="382692" y="1067802"/>
                  </a:lnTo>
                  <a:lnTo>
                    <a:pt x="398000" y="1062180"/>
                  </a:lnTo>
                  <a:lnTo>
                    <a:pt x="413310" y="1056582"/>
                  </a:lnTo>
                  <a:lnTo>
                    <a:pt x="428625" y="1050925"/>
                  </a:lnTo>
                  <a:lnTo>
                    <a:pt x="474545" y="1033333"/>
                  </a:lnTo>
                  <a:lnTo>
                    <a:pt x="520465" y="1015571"/>
                  </a:lnTo>
                  <a:lnTo>
                    <a:pt x="535771" y="1009659"/>
                  </a:lnTo>
                  <a:lnTo>
                    <a:pt x="581693" y="992362"/>
                  </a:lnTo>
                  <a:lnTo>
                    <a:pt x="627617" y="976584"/>
                  </a:lnTo>
                  <a:lnTo>
                    <a:pt x="673569" y="963422"/>
                  </a:lnTo>
                  <a:lnTo>
                    <a:pt x="719468" y="954528"/>
                  </a:lnTo>
                  <a:lnTo>
                    <a:pt x="765390" y="949134"/>
                  </a:lnTo>
                  <a:lnTo>
                    <a:pt x="811331" y="947144"/>
                  </a:lnTo>
                  <a:lnTo>
                    <a:pt x="826652" y="947308"/>
                  </a:lnTo>
                  <a:lnTo>
                    <a:pt x="841950" y="947687"/>
                  </a:lnTo>
                  <a:lnTo>
                    <a:pt x="857211" y="948055"/>
                  </a:lnTo>
                  <a:lnTo>
                    <a:pt x="872545" y="948439"/>
                  </a:lnTo>
                  <a:lnTo>
                    <a:pt x="887866" y="948944"/>
                  </a:lnTo>
                  <a:lnTo>
                    <a:pt x="903164" y="949448"/>
                  </a:lnTo>
                  <a:lnTo>
                    <a:pt x="918425" y="949833"/>
                  </a:lnTo>
                  <a:lnTo>
                    <a:pt x="933957" y="950071"/>
                  </a:lnTo>
                  <a:lnTo>
                    <a:pt x="949620" y="950213"/>
                  </a:lnTo>
                  <a:lnTo>
                    <a:pt x="965021" y="950261"/>
                  </a:lnTo>
                  <a:lnTo>
                    <a:pt x="979766" y="950213"/>
                  </a:lnTo>
                  <a:lnTo>
                    <a:pt x="993070" y="950148"/>
                  </a:lnTo>
                  <a:lnTo>
                    <a:pt x="1005420" y="949975"/>
                  </a:lnTo>
                  <a:lnTo>
                    <a:pt x="1018057" y="949731"/>
                  </a:lnTo>
                  <a:lnTo>
                    <a:pt x="1032217" y="949452"/>
                  </a:lnTo>
                  <a:lnTo>
                    <a:pt x="1048706" y="949194"/>
                  </a:lnTo>
                  <a:lnTo>
                    <a:pt x="1102194" y="947801"/>
                  </a:lnTo>
                  <a:lnTo>
                    <a:pt x="1148289" y="944050"/>
                  </a:lnTo>
                  <a:lnTo>
                    <a:pt x="1163408" y="942594"/>
                  </a:lnTo>
                  <a:lnTo>
                    <a:pt x="1178724" y="941121"/>
                  </a:lnTo>
                  <a:lnTo>
                    <a:pt x="1194015" y="939577"/>
                  </a:lnTo>
                  <a:lnTo>
                    <a:pt x="1209307" y="937986"/>
                  </a:lnTo>
                  <a:lnTo>
                    <a:pt x="1224622" y="936371"/>
                  </a:lnTo>
                  <a:lnTo>
                    <a:pt x="1239956" y="934799"/>
                  </a:lnTo>
                  <a:lnTo>
                    <a:pt x="1285836" y="929513"/>
                  </a:lnTo>
                  <a:lnTo>
                    <a:pt x="1331789" y="922780"/>
                  </a:lnTo>
                  <a:lnTo>
                    <a:pt x="1377721" y="909446"/>
                  </a:lnTo>
                  <a:lnTo>
                    <a:pt x="1423653" y="884866"/>
                  </a:lnTo>
                  <a:lnTo>
                    <a:pt x="1454272" y="860105"/>
                  </a:lnTo>
                  <a:lnTo>
                    <a:pt x="1484867" y="828041"/>
                  </a:lnTo>
                  <a:lnTo>
                    <a:pt x="1515486" y="788675"/>
                  </a:lnTo>
                  <a:lnTo>
                    <a:pt x="1546135" y="742281"/>
                  </a:lnTo>
                  <a:lnTo>
                    <a:pt x="1576718" y="688953"/>
                  </a:lnTo>
                  <a:lnTo>
                    <a:pt x="1607349" y="632979"/>
                  </a:lnTo>
                  <a:lnTo>
                    <a:pt x="1637932" y="574456"/>
                  </a:lnTo>
                  <a:lnTo>
                    <a:pt x="1653247" y="545719"/>
                  </a:lnTo>
                  <a:lnTo>
                    <a:pt x="1683902" y="490251"/>
                  </a:lnTo>
                  <a:lnTo>
                    <a:pt x="1714461" y="436118"/>
                  </a:lnTo>
                  <a:lnTo>
                    <a:pt x="1745640" y="382746"/>
                  </a:lnTo>
                  <a:lnTo>
                    <a:pt x="1761003" y="356750"/>
                  </a:lnTo>
                  <a:lnTo>
                    <a:pt x="1775675" y="331850"/>
                  </a:lnTo>
                  <a:lnTo>
                    <a:pt x="1789052" y="308032"/>
                  </a:lnTo>
                  <a:lnTo>
                    <a:pt x="1801441" y="285130"/>
                  </a:lnTo>
                  <a:lnTo>
                    <a:pt x="1814091" y="263110"/>
                  </a:lnTo>
                  <a:lnTo>
                    <a:pt x="1828253" y="241935"/>
                  </a:lnTo>
                  <a:lnTo>
                    <a:pt x="1844670" y="221944"/>
                  </a:lnTo>
                  <a:lnTo>
                    <a:pt x="1862623" y="202977"/>
                  </a:lnTo>
                  <a:lnTo>
                    <a:pt x="1880885" y="184534"/>
                  </a:lnTo>
                  <a:lnTo>
                    <a:pt x="1898230" y="166116"/>
                  </a:lnTo>
                  <a:lnTo>
                    <a:pt x="1914135" y="147079"/>
                  </a:lnTo>
                  <a:lnTo>
                    <a:pt x="1929361" y="127936"/>
                  </a:lnTo>
                  <a:lnTo>
                    <a:pt x="1944325" y="109626"/>
                  </a:lnTo>
                  <a:lnTo>
                    <a:pt x="1974760" y="78601"/>
                  </a:lnTo>
                  <a:lnTo>
                    <a:pt x="2005343" y="54050"/>
                  </a:lnTo>
                  <a:lnTo>
                    <a:pt x="2051265" y="25796"/>
                  </a:lnTo>
                  <a:lnTo>
                    <a:pt x="2097206" y="7715"/>
                  </a:lnTo>
                  <a:lnTo>
                    <a:pt x="2143086" y="0"/>
                  </a:lnTo>
                  <a:lnTo>
                    <a:pt x="2158420" y="992"/>
                  </a:lnTo>
                  <a:lnTo>
                    <a:pt x="2173741" y="3746"/>
                  </a:lnTo>
                  <a:lnTo>
                    <a:pt x="2189039" y="7358"/>
                  </a:lnTo>
                  <a:lnTo>
                    <a:pt x="2204300" y="10922"/>
                  </a:lnTo>
                  <a:lnTo>
                    <a:pt x="2250306" y="22369"/>
                  </a:lnTo>
                  <a:lnTo>
                    <a:pt x="2296201" y="35941"/>
                  </a:lnTo>
                  <a:lnTo>
                    <a:pt x="2311522" y="40814"/>
                  </a:lnTo>
                  <a:lnTo>
                    <a:pt x="2326855" y="45593"/>
                  </a:lnTo>
                  <a:lnTo>
                    <a:pt x="2372736" y="59719"/>
                  </a:lnTo>
                  <a:lnTo>
                    <a:pt x="2418676" y="73548"/>
                  </a:lnTo>
                  <a:lnTo>
                    <a:pt x="2433968" y="78122"/>
                  </a:lnTo>
                  <a:lnTo>
                    <a:pt x="2449283" y="82804"/>
                  </a:lnTo>
                  <a:lnTo>
                    <a:pt x="2464599" y="87685"/>
                  </a:lnTo>
                  <a:lnTo>
                    <a:pt x="2479890" y="92710"/>
                  </a:lnTo>
                  <a:lnTo>
                    <a:pt x="2495182" y="97734"/>
                  </a:lnTo>
                  <a:lnTo>
                    <a:pt x="2541152" y="111982"/>
                  </a:lnTo>
                  <a:lnTo>
                    <a:pt x="2587045" y="124934"/>
                  </a:lnTo>
                  <a:lnTo>
                    <a:pt x="2632925" y="136525"/>
                  </a:lnTo>
                  <a:lnTo>
                    <a:pt x="2678931" y="147508"/>
                  </a:lnTo>
                  <a:lnTo>
                    <a:pt x="2724826" y="156654"/>
                  </a:lnTo>
                  <a:lnTo>
                    <a:pt x="2740147" y="159341"/>
                  </a:lnTo>
                  <a:lnTo>
                    <a:pt x="2755480" y="162052"/>
                  </a:lnTo>
                  <a:lnTo>
                    <a:pt x="2770742" y="164776"/>
                  </a:lnTo>
                  <a:lnTo>
                    <a:pt x="2786040" y="167465"/>
                  </a:lnTo>
                  <a:lnTo>
                    <a:pt x="2801361" y="170178"/>
                  </a:lnTo>
                  <a:lnTo>
                    <a:pt x="2847301" y="178657"/>
                  </a:lnTo>
                  <a:lnTo>
                    <a:pt x="2877908" y="184531"/>
                  </a:lnTo>
                  <a:lnTo>
                    <a:pt x="2893224" y="187438"/>
                  </a:lnTo>
                  <a:lnTo>
                    <a:pt x="2939122" y="196850"/>
                  </a:lnTo>
                  <a:lnTo>
                    <a:pt x="2985075" y="208708"/>
                  </a:lnTo>
                  <a:lnTo>
                    <a:pt x="3000336" y="212852"/>
                  </a:lnTo>
                  <a:lnTo>
                    <a:pt x="3015670" y="216844"/>
                  </a:lnTo>
                  <a:lnTo>
                    <a:pt x="3061550" y="229488"/>
                  </a:lnTo>
                  <a:lnTo>
                    <a:pt x="3108146" y="245812"/>
                  </a:lnTo>
                  <a:lnTo>
                    <a:pt x="3148545" y="261826"/>
                  </a:lnTo>
                  <a:lnTo>
                    <a:pt x="3161182" y="266959"/>
                  </a:lnTo>
                  <a:lnTo>
                    <a:pt x="3175342" y="272034"/>
                  </a:lnTo>
                  <a:lnTo>
                    <a:pt x="3191831" y="277094"/>
                  </a:lnTo>
                  <a:lnTo>
                    <a:pt x="3209807" y="282035"/>
                  </a:lnTo>
                  <a:lnTo>
                    <a:pt x="3228045" y="286928"/>
                  </a:lnTo>
                  <a:lnTo>
                    <a:pt x="3245319" y="291846"/>
                  </a:lnTo>
                  <a:lnTo>
                    <a:pt x="3261224" y="296872"/>
                  </a:lnTo>
                  <a:lnTo>
                    <a:pt x="3276450" y="301958"/>
                  </a:lnTo>
                  <a:lnTo>
                    <a:pt x="3291414" y="306972"/>
                  </a:lnTo>
                  <a:lnTo>
                    <a:pt x="3306533" y="311785"/>
                  </a:lnTo>
                  <a:lnTo>
                    <a:pt x="3321849" y="316255"/>
                  </a:lnTo>
                  <a:lnTo>
                    <a:pt x="3337140" y="320500"/>
                  </a:lnTo>
                  <a:lnTo>
                    <a:pt x="3352432" y="324768"/>
                  </a:lnTo>
                  <a:lnTo>
                    <a:pt x="3398402" y="339042"/>
                  </a:lnTo>
                  <a:lnTo>
                    <a:pt x="3428961" y="349250"/>
                  </a:lnTo>
                  <a:lnTo>
                    <a:pt x="3444295" y="354341"/>
                  </a:lnTo>
                  <a:lnTo>
                    <a:pt x="3490175" y="369950"/>
                  </a:lnTo>
                  <a:lnTo>
                    <a:pt x="3520846" y="380523"/>
                  </a:lnTo>
                  <a:lnTo>
                    <a:pt x="3536181" y="385774"/>
                  </a:lnTo>
                  <a:lnTo>
                    <a:pt x="3551516" y="390906"/>
                  </a:lnTo>
                  <a:lnTo>
                    <a:pt x="3566778" y="395872"/>
                  </a:lnTo>
                  <a:lnTo>
                    <a:pt x="3582076" y="400732"/>
                  </a:lnTo>
                  <a:lnTo>
                    <a:pt x="3597397" y="405568"/>
                  </a:lnTo>
                  <a:lnTo>
                    <a:pt x="3612730" y="410463"/>
                  </a:lnTo>
                  <a:lnTo>
                    <a:pt x="3658611" y="425483"/>
                  </a:lnTo>
                  <a:lnTo>
                    <a:pt x="3704551" y="440705"/>
                  </a:lnTo>
                  <a:lnTo>
                    <a:pt x="3735158" y="450977"/>
                  </a:lnTo>
                  <a:lnTo>
                    <a:pt x="3750474" y="456098"/>
                  </a:lnTo>
                  <a:lnTo>
                    <a:pt x="3796372" y="471297"/>
                  </a:lnTo>
                  <a:lnTo>
                    <a:pt x="3842325" y="485227"/>
                  </a:lnTo>
                  <a:lnTo>
                    <a:pt x="3888241" y="497125"/>
                  </a:lnTo>
                  <a:lnTo>
                    <a:pt x="3934136" y="506880"/>
                  </a:lnTo>
                  <a:lnTo>
                    <a:pt x="3980141" y="514096"/>
                  </a:lnTo>
                  <a:lnTo>
                    <a:pt x="4026022" y="518489"/>
                  </a:lnTo>
                  <a:lnTo>
                    <a:pt x="4072486" y="521477"/>
                  </a:lnTo>
                  <a:lnTo>
                    <a:pt x="4115873" y="523118"/>
                  </a:lnTo>
                  <a:lnTo>
                    <a:pt x="4155020" y="523494"/>
                  </a:lnTo>
                  <a:lnTo>
                    <a:pt x="4171509" y="523394"/>
                  </a:lnTo>
                  <a:lnTo>
                    <a:pt x="4189485" y="523176"/>
                  </a:lnTo>
                  <a:lnTo>
                    <a:pt x="4207723" y="522958"/>
                  </a:lnTo>
                  <a:lnTo>
                    <a:pt x="4224997" y="522859"/>
                  </a:lnTo>
                  <a:lnTo>
                    <a:pt x="4241331" y="522829"/>
                  </a:lnTo>
                  <a:lnTo>
                    <a:pt x="4257271" y="522811"/>
                  </a:lnTo>
                  <a:lnTo>
                    <a:pt x="4272378" y="522912"/>
                  </a:lnTo>
                  <a:lnTo>
                    <a:pt x="4286211" y="523240"/>
                  </a:lnTo>
                  <a:lnTo>
                    <a:pt x="4297576" y="523791"/>
                  </a:lnTo>
                  <a:lnTo>
                    <a:pt x="4307024" y="524510"/>
                  </a:lnTo>
                  <a:lnTo>
                    <a:pt x="4317019" y="525418"/>
                  </a:lnTo>
                  <a:lnTo>
                    <a:pt x="4330026" y="526542"/>
                  </a:lnTo>
                  <a:lnTo>
                    <a:pt x="4368253" y="529637"/>
                  </a:lnTo>
                  <a:lnTo>
                    <a:pt x="4408766" y="533019"/>
                  </a:lnTo>
                  <a:lnTo>
                    <a:pt x="4440421" y="535781"/>
                  </a:lnTo>
                  <a:lnTo>
                    <a:pt x="4455058" y="537090"/>
                  </a:lnTo>
                  <a:lnTo>
                    <a:pt x="4469980" y="538353"/>
                  </a:lnTo>
                  <a:lnTo>
                    <a:pt x="4485242" y="539337"/>
                  </a:lnTo>
                  <a:lnTo>
                    <a:pt x="4500540" y="540035"/>
                  </a:lnTo>
                  <a:lnTo>
                    <a:pt x="4515861" y="541067"/>
                  </a:lnTo>
                  <a:lnTo>
                    <a:pt x="4561801" y="549370"/>
                  </a:lnTo>
                  <a:lnTo>
                    <a:pt x="4607724" y="567592"/>
                  </a:lnTo>
                  <a:lnTo>
                    <a:pt x="4653622" y="599186"/>
                  </a:lnTo>
                  <a:lnTo>
                    <a:pt x="4684277" y="629729"/>
                  </a:lnTo>
                  <a:lnTo>
                    <a:pt x="4714836" y="666750"/>
                  </a:lnTo>
                  <a:lnTo>
                    <a:pt x="4745491" y="710438"/>
                  </a:lnTo>
                  <a:lnTo>
                    <a:pt x="4776050" y="757555"/>
                  </a:lnTo>
                  <a:lnTo>
                    <a:pt x="4806721" y="805449"/>
                  </a:lnTo>
                  <a:lnTo>
                    <a:pt x="4822056" y="829474"/>
                  </a:lnTo>
                  <a:lnTo>
                    <a:pt x="4837391" y="852678"/>
                  </a:lnTo>
                  <a:lnTo>
                    <a:pt x="4853475" y="874867"/>
                  </a:lnTo>
                  <a:lnTo>
                    <a:pt x="4870142" y="896366"/>
                  </a:lnTo>
                  <a:lnTo>
                    <a:pt x="4885737" y="917293"/>
                  </a:lnTo>
                  <a:lnTo>
                    <a:pt x="4898605" y="937768"/>
                  </a:lnTo>
                  <a:lnTo>
                    <a:pt x="4905944" y="958036"/>
                  </a:lnTo>
                  <a:lnTo>
                    <a:pt x="4909496" y="977900"/>
                  </a:lnTo>
                  <a:lnTo>
                    <a:pt x="4914143" y="997096"/>
                  </a:lnTo>
                  <a:lnTo>
                    <a:pt x="4924767" y="1015365"/>
                  </a:lnTo>
                  <a:lnTo>
                    <a:pt x="4944738" y="1032506"/>
                  </a:lnTo>
                  <a:lnTo>
                    <a:pt x="4970710" y="1048765"/>
                  </a:lnTo>
                  <a:lnTo>
                    <a:pt x="4997777" y="1064263"/>
                  </a:lnTo>
                  <a:lnTo>
                    <a:pt x="5021033" y="1079119"/>
                  </a:lnTo>
                  <a:lnTo>
                    <a:pt x="5038813" y="1093194"/>
                  </a:lnTo>
                  <a:lnTo>
                    <a:pt x="5053831" y="1106471"/>
                  </a:lnTo>
                  <a:lnTo>
                    <a:pt x="5067754" y="1119249"/>
                  </a:lnTo>
                  <a:lnTo>
                    <a:pt x="5082247" y="1131824"/>
                  </a:lnTo>
                  <a:lnTo>
                    <a:pt x="5112902" y="1156668"/>
                  </a:lnTo>
                  <a:lnTo>
                    <a:pt x="5158795" y="1189210"/>
                  </a:lnTo>
                  <a:lnTo>
                    <a:pt x="5204675" y="1214374"/>
                  </a:lnTo>
                  <a:lnTo>
                    <a:pt x="5250681" y="1234447"/>
                  </a:lnTo>
                  <a:lnTo>
                    <a:pt x="5296576" y="1250473"/>
                  </a:lnTo>
                  <a:lnTo>
                    <a:pt x="5342492" y="1261655"/>
                  </a:lnTo>
                  <a:lnTo>
                    <a:pt x="5388444" y="1267460"/>
                  </a:lnTo>
                  <a:lnTo>
                    <a:pt x="5434343" y="1270156"/>
                  </a:lnTo>
                  <a:lnTo>
                    <a:pt x="5449658" y="1270762"/>
                  </a:lnTo>
                  <a:lnTo>
                    <a:pt x="5464974" y="1271398"/>
                  </a:lnTo>
                  <a:lnTo>
                    <a:pt x="5480265" y="1271952"/>
                  </a:lnTo>
                  <a:lnTo>
                    <a:pt x="5495557" y="1272387"/>
                  </a:lnTo>
                  <a:lnTo>
                    <a:pt x="5510872" y="1272667"/>
                  </a:lnTo>
                  <a:lnTo>
                    <a:pt x="5526206" y="1272655"/>
                  </a:lnTo>
                  <a:lnTo>
                    <a:pt x="5541527" y="1272476"/>
                  </a:lnTo>
                  <a:lnTo>
                    <a:pt x="5556825" y="1272202"/>
                  </a:lnTo>
                  <a:lnTo>
                    <a:pt x="5572086" y="1271905"/>
                  </a:lnTo>
                  <a:lnTo>
                    <a:pt x="5587420" y="1271611"/>
                  </a:lnTo>
                  <a:lnTo>
                    <a:pt x="5633300" y="1270254"/>
                  </a:lnTo>
                  <a:lnTo>
                    <a:pt x="5679306" y="1267789"/>
                  </a:lnTo>
                  <a:lnTo>
                    <a:pt x="5694641" y="1266825"/>
                  </a:lnTo>
                  <a:lnTo>
                    <a:pt x="5710100" y="1265906"/>
                  </a:lnTo>
                  <a:lnTo>
                    <a:pt x="5725725" y="1264904"/>
                  </a:lnTo>
                  <a:lnTo>
                    <a:pt x="5741111" y="1263878"/>
                  </a:lnTo>
                  <a:lnTo>
                    <a:pt x="5755855" y="1262888"/>
                  </a:lnTo>
                  <a:lnTo>
                    <a:pt x="5769159" y="1262028"/>
                  </a:lnTo>
                  <a:lnTo>
                    <a:pt x="5781509" y="1261157"/>
                  </a:lnTo>
                  <a:lnTo>
                    <a:pt x="5794146" y="1260262"/>
                  </a:lnTo>
                  <a:lnTo>
                    <a:pt x="5808306" y="1259332"/>
                  </a:lnTo>
                  <a:lnTo>
                    <a:pt x="5824795" y="1258375"/>
                  </a:lnTo>
                  <a:lnTo>
                    <a:pt x="5842771" y="1257395"/>
                  </a:lnTo>
                  <a:lnTo>
                    <a:pt x="5861009" y="1256367"/>
                  </a:lnTo>
                  <a:lnTo>
                    <a:pt x="5909414" y="1252855"/>
                  </a:lnTo>
                  <a:lnTo>
                    <a:pt x="5939497" y="1250061"/>
                  </a:lnTo>
                  <a:lnTo>
                    <a:pt x="5954831" y="1248620"/>
                  </a:lnTo>
                  <a:lnTo>
                    <a:pt x="6000711" y="1243584"/>
                  </a:lnTo>
                  <a:lnTo>
                    <a:pt x="6046664" y="1237065"/>
                  </a:lnTo>
                  <a:lnTo>
                    <a:pt x="6092596" y="1228502"/>
                  </a:lnTo>
                  <a:lnTo>
                    <a:pt x="6138528" y="1218646"/>
                  </a:lnTo>
                  <a:lnTo>
                    <a:pt x="6184480" y="1207770"/>
                  </a:lnTo>
                  <a:lnTo>
                    <a:pt x="6230361" y="1195036"/>
                  </a:lnTo>
                  <a:lnTo>
                    <a:pt x="6276301" y="1181100"/>
                  </a:lnTo>
                  <a:lnTo>
                    <a:pt x="6291593" y="1176317"/>
                  </a:lnTo>
                  <a:lnTo>
                    <a:pt x="6337515" y="1162748"/>
                  </a:lnTo>
                  <a:lnTo>
                    <a:pt x="6383456" y="1150012"/>
                  </a:lnTo>
                  <a:lnTo>
                    <a:pt x="6429336" y="1138047"/>
                  </a:lnTo>
                  <a:lnTo>
                    <a:pt x="6475289" y="1127331"/>
                  </a:lnTo>
                  <a:lnTo>
                    <a:pt x="6521221" y="1119171"/>
                  </a:lnTo>
                  <a:lnTo>
                    <a:pt x="6567153" y="1112777"/>
                  </a:lnTo>
                  <a:lnTo>
                    <a:pt x="6613105" y="1107313"/>
                  </a:lnTo>
                  <a:lnTo>
                    <a:pt x="6628367" y="1105529"/>
                  </a:lnTo>
                  <a:lnTo>
                    <a:pt x="6674319" y="1100582"/>
                  </a:lnTo>
                  <a:lnTo>
                    <a:pt x="6704926" y="1097899"/>
                  </a:lnTo>
                  <a:lnTo>
                    <a:pt x="6720218" y="1096599"/>
                  </a:lnTo>
                  <a:lnTo>
                    <a:pt x="6766140" y="1091723"/>
                  </a:lnTo>
                  <a:lnTo>
                    <a:pt x="6812081" y="1085667"/>
                  </a:lnTo>
                  <a:lnTo>
                    <a:pt x="6857961" y="1078738"/>
                  </a:lnTo>
                  <a:lnTo>
                    <a:pt x="6903914" y="1071165"/>
                  </a:lnTo>
                  <a:lnTo>
                    <a:pt x="6949846" y="1063228"/>
                  </a:lnTo>
                  <a:lnTo>
                    <a:pt x="6980516" y="1057783"/>
                  </a:lnTo>
                  <a:lnTo>
                    <a:pt x="6995778" y="1055070"/>
                  </a:lnTo>
                  <a:lnTo>
                    <a:pt x="7011076" y="1052274"/>
                  </a:lnTo>
                  <a:lnTo>
                    <a:pt x="7026397" y="1049406"/>
                  </a:lnTo>
                  <a:lnTo>
                    <a:pt x="7041730" y="1046480"/>
                  </a:lnTo>
                  <a:lnTo>
                    <a:pt x="7056992" y="1043638"/>
                  </a:lnTo>
                  <a:lnTo>
                    <a:pt x="7102944" y="1034923"/>
                  </a:lnTo>
                  <a:lnTo>
                    <a:pt x="7148843" y="1025511"/>
                  </a:lnTo>
                  <a:lnTo>
                    <a:pt x="7194765" y="1014761"/>
                  </a:lnTo>
                  <a:lnTo>
                    <a:pt x="7240706" y="1002688"/>
                  </a:lnTo>
                  <a:lnTo>
                    <a:pt x="7286586" y="989330"/>
                  </a:lnTo>
                  <a:lnTo>
                    <a:pt x="7332539" y="974399"/>
                  </a:lnTo>
                  <a:lnTo>
                    <a:pt x="7378471" y="957135"/>
                  </a:lnTo>
                  <a:lnTo>
                    <a:pt x="7393806" y="951043"/>
                  </a:lnTo>
                  <a:lnTo>
                    <a:pt x="7409141" y="945261"/>
                  </a:lnTo>
                  <a:lnTo>
                    <a:pt x="7424403" y="939972"/>
                  </a:lnTo>
                  <a:lnTo>
                    <a:pt x="7439701" y="934958"/>
                  </a:lnTo>
                  <a:lnTo>
                    <a:pt x="7455022" y="929919"/>
                  </a:lnTo>
                  <a:lnTo>
                    <a:pt x="7470355" y="924560"/>
                  </a:lnTo>
                  <a:lnTo>
                    <a:pt x="7485617" y="918775"/>
                  </a:lnTo>
                  <a:lnTo>
                    <a:pt x="7500915" y="912764"/>
                  </a:lnTo>
                  <a:lnTo>
                    <a:pt x="7516236" y="906682"/>
                  </a:lnTo>
                  <a:lnTo>
                    <a:pt x="7531569" y="90068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14413" y="2622176"/>
              <a:ext cx="7531734" cy="2451735"/>
            </a:xfrm>
            <a:custGeom>
              <a:avLst/>
              <a:gdLst/>
              <a:ahLst/>
              <a:cxnLst/>
              <a:rect l="l" t="t" r="r" b="b"/>
              <a:pathLst>
                <a:path w="7531734" h="2451735">
                  <a:moveTo>
                    <a:pt x="0" y="2357366"/>
                  </a:moveTo>
                  <a:lnTo>
                    <a:pt x="15306" y="2350500"/>
                  </a:lnTo>
                  <a:lnTo>
                    <a:pt x="30613" y="2343491"/>
                  </a:lnTo>
                  <a:lnTo>
                    <a:pt x="45920" y="2336720"/>
                  </a:lnTo>
                  <a:lnTo>
                    <a:pt x="91840" y="2320043"/>
                  </a:lnTo>
                  <a:lnTo>
                    <a:pt x="137767" y="2308302"/>
                  </a:lnTo>
                  <a:lnTo>
                    <a:pt x="183692" y="2301105"/>
                  </a:lnTo>
                  <a:lnTo>
                    <a:pt x="198999" y="2298731"/>
                  </a:lnTo>
                  <a:lnTo>
                    <a:pt x="214306" y="2296501"/>
                  </a:lnTo>
                  <a:lnTo>
                    <a:pt x="229612" y="2294318"/>
                  </a:lnTo>
                  <a:lnTo>
                    <a:pt x="244919" y="2292088"/>
                  </a:lnTo>
                  <a:lnTo>
                    <a:pt x="260228" y="2289968"/>
                  </a:lnTo>
                  <a:lnTo>
                    <a:pt x="275539" y="2287897"/>
                  </a:lnTo>
                  <a:lnTo>
                    <a:pt x="290850" y="2285730"/>
                  </a:lnTo>
                  <a:lnTo>
                    <a:pt x="306158" y="2283325"/>
                  </a:lnTo>
                  <a:lnTo>
                    <a:pt x="321465" y="2280664"/>
                  </a:lnTo>
                  <a:lnTo>
                    <a:pt x="336772" y="2277752"/>
                  </a:lnTo>
                  <a:lnTo>
                    <a:pt x="352078" y="2274770"/>
                  </a:lnTo>
                  <a:lnTo>
                    <a:pt x="367385" y="2271895"/>
                  </a:lnTo>
                  <a:lnTo>
                    <a:pt x="382692" y="2269363"/>
                  </a:lnTo>
                  <a:lnTo>
                    <a:pt x="398000" y="2266973"/>
                  </a:lnTo>
                  <a:lnTo>
                    <a:pt x="413310" y="2264537"/>
                  </a:lnTo>
                  <a:lnTo>
                    <a:pt x="459238" y="2255813"/>
                  </a:lnTo>
                  <a:lnTo>
                    <a:pt x="505158" y="2245887"/>
                  </a:lnTo>
                  <a:lnTo>
                    <a:pt x="551078" y="2235065"/>
                  </a:lnTo>
                  <a:lnTo>
                    <a:pt x="581693" y="2227318"/>
                  </a:lnTo>
                  <a:lnTo>
                    <a:pt x="597021" y="2223385"/>
                  </a:lnTo>
                  <a:lnTo>
                    <a:pt x="612355" y="2219571"/>
                  </a:lnTo>
                  <a:lnTo>
                    <a:pt x="627617" y="2215782"/>
                  </a:lnTo>
                  <a:lnTo>
                    <a:pt x="642915" y="2211935"/>
                  </a:lnTo>
                  <a:lnTo>
                    <a:pt x="688885" y="2204154"/>
                  </a:lnTo>
                  <a:lnTo>
                    <a:pt x="719468" y="2202816"/>
                  </a:lnTo>
                  <a:lnTo>
                    <a:pt x="734783" y="2202172"/>
                  </a:lnTo>
                  <a:lnTo>
                    <a:pt x="750099" y="2201140"/>
                  </a:lnTo>
                  <a:lnTo>
                    <a:pt x="765390" y="2200013"/>
                  </a:lnTo>
                  <a:lnTo>
                    <a:pt x="780682" y="2199171"/>
                  </a:lnTo>
                  <a:lnTo>
                    <a:pt x="795997" y="2198997"/>
                  </a:lnTo>
                  <a:lnTo>
                    <a:pt x="811331" y="2199741"/>
                  </a:lnTo>
                  <a:lnTo>
                    <a:pt x="826652" y="2201140"/>
                  </a:lnTo>
                  <a:lnTo>
                    <a:pt x="841950" y="2202801"/>
                  </a:lnTo>
                  <a:lnTo>
                    <a:pt x="857211" y="2204331"/>
                  </a:lnTo>
                  <a:lnTo>
                    <a:pt x="872545" y="2205751"/>
                  </a:lnTo>
                  <a:lnTo>
                    <a:pt x="887866" y="2207220"/>
                  </a:lnTo>
                  <a:lnTo>
                    <a:pt x="903164" y="2208545"/>
                  </a:lnTo>
                  <a:lnTo>
                    <a:pt x="918425" y="2209538"/>
                  </a:lnTo>
                  <a:lnTo>
                    <a:pt x="933957" y="2210065"/>
                  </a:lnTo>
                  <a:lnTo>
                    <a:pt x="949620" y="2210236"/>
                  </a:lnTo>
                  <a:lnTo>
                    <a:pt x="965021" y="2210216"/>
                  </a:lnTo>
                  <a:lnTo>
                    <a:pt x="979766" y="2210173"/>
                  </a:lnTo>
                  <a:lnTo>
                    <a:pt x="993070" y="2210141"/>
                  </a:lnTo>
                  <a:lnTo>
                    <a:pt x="1032217" y="2209284"/>
                  </a:lnTo>
                  <a:lnTo>
                    <a:pt x="1084920" y="2205980"/>
                  </a:lnTo>
                  <a:lnTo>
                    <a:pt x="1133325" y="2197695"/>
                  </a:lnTo>
                  <a:lnTo>
                    <a:pt x="1178724" y="2185358"/>
                  </a:lnTo>
                  <a:lnTo>
                    <a:pt x="1209307" y="2175670"/>
                  </a:lnTo>
                  <a:lnTo>
                    <a:pt x="1224622" y="2170803"/>
                  </a:lnTo>
                  <a:lnTo>
                    <a:pt x="1239956" y="2166340"/>
                  </a:lnTo>
                  <a:lnTo>
                    <a:pt x="1255277" y="2162055"/>
                  </a:lnTo>
                  <a:lnTo>
                    <a:pt x="1270575" y="2157319"/>
                  </a:lnTo>
                  <a:lnTo>
                    <a:pt x="1316491" y="2137941"/>
                  </a:lnTo>
                  <a:lnTo>
                    <a:pt x="1362386" y="2104050"/>
                  </a:lnTo>
                  <a:lnTo>
                    <a:pt x="1393056" y="2069002"/>
                  </a:lnTo>
                  <a:lnTo>
                    <a:pt x="1423653" y="2023584"/>
                  </a:lnTo>
                  <a:lnTo>
                    <a:pt x="1454272" y="1967747"/>
                  </a:lnTo>
                  <a:lnTo>
                    <a:pt x="1484867" y="1905379"/>
                  </a:lnTo>
                  <a:lnTo>
                    <a:pt x="1515486" y="1836525"/>
                  </a:lnTo>
                  <a:lnTo>
                    <a:pt x="1530819" y="1800598"/>
                  </a:lnTo>
                  <a:lnTo>
                    <a:pt x="1546135" y="1763266"/>
                  </a:lnTo>
                  <a:lnTo>
                    <a:pt x="1561426" y="1724445"/>
                  </a:lnTo>
                  <a:lnTo>
                    <a:pt x="1576718" y="1685601"/>
                  </a:lnTo>
                  <a:lnTo>
                    <a:pt x="1592033" y="1648198"/>
                  </a:lnTo>
                  <a:lnTo>
                    <a:pt x="1607349" y="1612463"/>
                  </a:lnTo>
                  <a:lnTo>
                    <a:pt x="1637932" y="1543899"/>
                  </a:lnTo>
                  <a:lnTo>
                    <a:pt x="1668581" y="1480157"/>
                  </a:lnTo>
                  <a:lnTo>
                    <a:pt x="1699200" y="1421332"/>
                  </a:lnTo>
                  <a:lnTo>
                    <a:pt x="1714461" y="1390896"/>
                  </a:lnTo>
                  <a:lnTo>
                    <a:pt x="1745640" y="1325999"/>
                  </a:lnTo>
                  <a:lnTo>
                    <a:pt x="1775675" y="1259959"/>
                  </a:lnTo>
                  <a:lnTo>
                    <a:pt x="1801441" y="1193982"/>
                  </a:lnTo>
                  <a:lnTo>
                    <a:pt x="1814091" y="1161589"/>
                  </a:lnTo>
                  <a:lnTo>
                    <a:pt x="1828253" y="1130673"/>
                  </a:lnTo>
                  <a:lnTo>
                    <a:pt x="1844670" y="1101973"/>
                  </a:lnTo>
                  <a:lnTo>
                    <a:pt x="1862623" y="1074808"/>
                  </a:lnTo>
                  <a:lnTo>
                    <a:pt x="1880885" y="1048144"/>
                  </a:lnTo>
                  <a:lnTo>
                    <a:pt x="1898230" y="1020945"/>
                  </a:lnTo>
                  <a:lnTo>
                    <a:pt x="1914135" y="992520"/>
                  </a:lnTo>
                  <a:lnTo>
                    <a:pt x="1929361" y="963477"/>
                  </a:lnTo>
                  <a:lnTo>
                    <a:pt x="1944325" y="935005"/>
                  </a:lnTo>
                  <a:lnTo>
                    <a:pt x="1974760" y="883773"/>
                  </a:lnTo>
                  <a:lnTo>
                    <a:pt x="2005343" y="838823"/>
                  </a:lnTo>
                  <a:lnTo>
                    <a:pt x="2035974" y="798250"/>
                  </a:lnTo>
                  <a:lnTo>
                    <a:pt x="2066557" y="762150"/>
                  </a:lnTo>
                  <a:lnTo>
                    <a:pt x="2081872" y="743958"/>
                  </a:lnTo>
                  <a:lnTo>
                    <a:pt x="2097206" y="724669"/>
                  </a:lnTo>
                  <a:lnTo>
                    <a:pt x="2112527" y="704905"/>
                  </a:lnTo>
                  <a:lnTo>
                    <a:pt x="2127825" y="685807"/>
                  </a:lnTo>
                  <a:lnTo>
                    <a:pt x="2143086" y="668520"/>
                  </a:lnTo>
                  <a:lnTo>
                    <a:pt x="2158420" y="653932"/>
                  </a:lnTo>
                  <a:lnTo>
                    <a:pt x="2173741" y="641167"/>
                  </a:lnTo>
                  <a:lnTo>
                    <a:pt x="2189039" y="628997"/>
                  </a:lnTo>
                  <a:lnTo>
                    <a:pt x="2204300" y="616196"/>
                  </a:lnTo>
                  <a:lnTo>
                    <a:pt x="2219636" y="602503"/>
                  </a:lnTo>
                  <a:lnTo>
                    <a:pt x="2234971" y="588573"/>
                  </a:lnTo>
                  <a:lnTo>
                    <a:pt x="2250306" y="574548"/>
                  </a:lnTo>
                  <a:lnTo>
                    <a:pt x="2265641" y="560570"/>
                  </a:lnTo>
                  <a:lnTo>
                    <a:pt x="2280903" y="546494"/>
                  </a:lnTo>
                  <a:lnTo>
                    <a:pt x="2296201" y="532360"/>
                  </a:lnTo>
                  <a:lnTo>
                    <a:pt x="2311522" y="518296"/>
                  </a:lnTo>
                  <a:lnTo>
                    <a:pt x="2326855" y="504436"/>
                  </a:lnTo>
                  <a:lnTo>
                    <a:pt x="2342117" y="490444"/>
                  </a:lnTo>
                  <a:lnTo>
                    <a:pt x="2357415" y="476321"/>
                  </a:lnTo>
                  <a:lnTo>
                    <a:pt x="2372736" y="462984"/>
                  </a:lnTo>
                  <a:lnTo>
                    <a:pt x="2418676" y="432776"/>
                  </a:lnTo>
                  <a:lnTo>
                    <a:pt x="2464599" y="416478"/>
                  </a:lnTo>
                  <a:lnTo>
                    <a:pt x="2495182" y="413982"/>
                  </a:lnTo>
                  <a:lnTo>
                    <a:pt x="2510497" y="414139"/>
                  </a:lnTo>
                  <a:lnTo>
                    <a:pt x="2556450" y="420550"/>
                  </a:lnTo>
                  <a:lnTo>
                    <a:pt x="2602366" y="431633"/>
                  </a:lnTo>
                  <a:lnTo>
                    <a:pt x="2617664" y="435701"/>
                  </a:lnTo>
                  <a:lnTo>
                    <a:pt x="2632925" y="438650"/>
                  </a:lnTo>
                  <a:lnTo>
                    <a:pt x="2648261" y="439138"/>
                  </a:lnTo>
                  <a:lnTo>
                    <a:pt x="2663596" y="438078"/>
                  </a:lnTo>
                  <a:lnTo>
                    <a:pt x="2678931" y="437685"/>
                  </a:lnTo>
                  <a:lnTo>
                    <a:pt x="2694266" y="440174"/>
                  </a:lnTo>
                  <a:lnTo>
                    <a:pt x="2709528" y="446555"/>
                  </a:lnTo>
                  <a:lnTo>
                    <a:pt x="2724826" y="455509"/>
                  </a:lnTo>
                  <a:lnTo>
                    <a:pt x="2740147" y="465748"/>
                  </a:lnTo>
                  <a:lnTo>
                    <a:pt x="2755480" y="475988"/>
                  </a:lnTo>
                  <a:lnTo>
                    <a:pt x="2801361" y="506098"/>
                  </a:lnTo>
                  <a:lnTo>
                    <a:pt x="2832010" y="532804"/>
                  </a:lnTo>
                  <a:lnTo>
                    <a:pt x="2862593" y="565697"/>
                  </a:lnTo>
                  <a:lnTo>
                    <a:pt x="2893224" y="600483"/>
                  </a:lnTo>
                  <a:lnTo>
                    <a:pt x="2908515" y="619180"/>
                  </a:lnTo>
                  <a:lnTo>
                    <a:pt x="2923807" y="637210"/>
                  </a:lnTo>
                  <a:lnTo>
                    <a:pt x="2939122" y="653026"/>
                  </a:lnTo>
                  <a:lnTo>
                    <a:pt x="2954456" y="665829"/>
                  </a:lnTo>
                  <a:lnTo>
                    <a:pt x="2969777" y="676489"/>
                  </a:lnTo>
                  <a:lnTo>
                    <a:pt x="2985075" y="686244"/>
                  </a:lnTo>
                  <a:lnTo>
                    <a:pt x="3000336" y="696333"/>
                  </a:lnTo>
                  <a:lnTo>
                    <a:pt x="3046289" y="728408"/>
                  </a:lnTo>
                  <a:lnTo>
                    <a:pt x="3092745" y="759642"/>
                  </a:lnTo>
                  <a:lnTo>
                    <a:pt x="3136195" y="784711"/>
                  </a:lnTo>
                  <a:lnTo>
                    <a:pt x="3175342" y="798695"/>
                  </a:lnTo>
                  <a:lnTo>
                    <a:pt x="3228045" y="804910"/>
                  </a:lnTo>
                  <a:lnTo>
                    <a:pt x="3245319" y="805172"/>
                  </a:lnTo>
                  <a:lnTo>
                    <a:pt x="3261224" y="804503"/>
                  </a:lnTo>
                  <a:lnTo>
                    <a:pt x="3306533" y="796663"/>
                  </a:lnTo>
                  <a:lnTo>
                    <a:pt x="3352432" y="776642"/>
                  </a:lnTo>
                  <a:lnTo>
                    <a:pt x="3367747" y="769612"/>
                  </a:lnTo>
                  <a:lnTo>
                    <a:pt x="3383081" y="763234"/>
                  </a:lnTo>
                  <a:lnTo>
                    <a:pt x="3398402" y="757070"/>
                  </a:lnTo>
                  <a:lnTo>
                    <a:pt x="3413700" y="750859"/>
                  </a:lnTo>
                  <a:lnTo>
                    <a:pt x="3428961" y="744339"/>
                  </a:lnTo>
                  <a:lnTo>
                    <a:pt x="3444295" y="737483"/>
                  </a:lnTo>
                  <a:lnTo>
                    <a:pt x="3459616" y="730353"/>
                  </a:lnTo>
                  <a:lnTo>
                    <a:pt x="3474914" y="723104"/>
                  </a:lnTo>
                  <a:lnTo>
                    <a:pt x="3490175" y="715891"/>
                  </a:lnTo>
                  <a:lnTo>
                    <a:pt x="3505511" y="708779"/>
                  </a:lnTo>
                  <a:lnTo>
                    <a:pt x="3520846" y="701762"/>
                  </a:lnTo>
                  <a:lnTo>
                    <a:pt x="3536181" y="694602"/>
                  </a:lnTo>
                  <a:lnTo>
                    <a:pt x="3582076" y="670726"/>
                  </a:lnTo>
                  <a:lnTo>
                    <a:pt x="3627992" y="644737"/>
                  </a:lnTo>
                  <a:lnTo>
                    <a:pt x="3673944" y="617466"/>
                  </a:lnTo>
                  <a:lnTo>
                    <a:pt x="3689260" y="608584"/>
                  </a:lnTo>
                  <a:lnTo>
                    <a:pt x="3735158" y="580509"/>
                  </a:lnTo>
                  <a:lnTo>
                    <a:pt x="3781057" y="545272"/>
                  </a:lnTo>
                  <a:lnTo>
                    <a:pt x="3811706" y="515467"/>
                  </a:lnTo>
                  <a:lnTo>
                    <a:pt x="3842325" y="480173"/>
                  </a:lnTo>
                  <a:lnTo>
                    <a:pt x="3857586" y="461764"/>
                  </a:lnTo>
                  <a:lnTo>
                    <a:pt x="3872920" y="443319"/>
                  </a:lnTo>
                  <a:lnTo>
                    <a:pt x="3903539" y="404953"/>
                  </a:lnTo>
                  <a:lnTo>
                    <a:pt x="3934136" y="361979"/>
                  </a:lnTo>
                  <a:lnTo>
                    <a:pt x="3964806" y="314446"/>
                  </a:lnTo>
                  <a:lnTo>
                    <a:pt x="3980141" y="291203"/>
                  </a:lnTo>
                  <a:lnTo>
                    <a:pt x="4010701" y="245768"/>
                  </a:lnTo>
                  <a:lnTo>
                    <a:pt x="4041355" y="203192"/>
                  </a:lnTo>
                  <a:lnTo>
                    <a:pt x="4072486" y="166235"/>
                  </a:lnTo>
                  <a:lnTo>
                    <a:pt x="4087879" y="149221"/>
                  </a:lnTo>
                  <a:lnTo>
                    <a:pt x="4102569" y="132707"/>
                  </a:lnTo>
                  <a:lnTo>
                    <a:pt x="4115873" y="116544"/>
                  </a:lnTo>
                  <a:lnTo>
                    <a:pt x="4128223" y="100941"/>
                  </a:lnTo>
                  <a:lnTo>
                    <a:pt x="4140860" y="86076"/>
                  </a:lnTo>
                  <a:lnTo>
                    <a:pt x="4171509" y="58854"/>
                  </a:lnTo>
                  <a:lnTo>
                    <a:pt x="4207723" y="34784"/>
                  </a:lnTo>
                  <a:lnTo>
                    <a:pt x="4257271" y="10183"/>
                  </a:lnTo>
                  <a:lnTo>
                    <a:pt x="4297576" y="0"/>
                  </a:lnTo>
                  <a:lnTo>
                    <a:pt x="4307024" y="119"/>
                  </a:lnTo>
                  <a:lnTo>
                    <a:pt x="4347616" y="7415"/>
                  </a:lnTo>
                  <a:lnTo>
                    <a:pt x="4389462" y="17484"/>
                  </a:lnTo>
                  <a:lnTo>
                    <a:pt x="4440421" y="32043"/>
                  </a:lnTo>
                  <a:lnTo>
                    <a:pt x="4455058" y="36633"/>
                  </a:lnTo>
                  <a:lnTo>
                    <a:pt x="4469980" y="40759"/>
                  </a:lnTo>
                  <a:lnTo>
                    <a:pt x="4485242" y="43178"/>
                  </a:lnTo>
                  <a:lnTo>
                    <a:pt x="4500540" y="44489"/>
                  </a:lnTo>
                  <a:lnTo>
                    <a:pt x="4515861" y="46920"/>
                  </a:lnTo>
                  <a:lnTo>
                    <a:pt x="4561801" y="74144"/>
                  </a:lnTo>
                  <a:lnTo>
                    <a:pt x="4592408" y="106164"/>
                  </a:lnTo>
                  <a:lnTo>
                    <a:pt x="4623015" y="149566"/>
                  </a:lnTo>
                  <a:lnTo>
                    <a:pt x="4653622" y="202684"/>
                  </a:lnTo>
                  <a:lnTo>
                    <a:pt x="4684277" y="265437"/>
                  </a:lnTo>
                  <a:lnTo>
                    <a:pt x="4714836" y="334383"/>
                  </a:lnTo>
                  <a:lnTo>
                    <a:pt x="4730170" y="370238"/>
                  </a:lnTo>
                  <a:lnTo>
                    <a:pt x="4745491" y="407487"/>
                  </a:lnTo>
                  <a:lnTo>
                    <a:pt x="4760789" y="444664"/>
                  </a:lnTo>
                  <a:lnTo>
                    <a:pt x="4776050" y="480306"/>
                  </a:lnTo>
                  <a:lnTo>
                    <a:pt x="4806721" y="547108"/>
                  </a:lnTo>
                  <a:lnTo>
                    <a:pt x="4837391" y="609338"/>
                  </a:lnTo>
                  <a:lnTo>
                    <a:pt x="4870142" y="664662"/>
                  </a:lnTo>
                  <a:lnTo>
                    <a:pt x="4885737" y="691223"/>
                  </a:lnTo>
                  <a:lnTo>
                    <a:pt x="4898605" y="718939"/>
                  </a:lnTo>
                  <a:lnTo>
                    <a:pt x="4905944" y="748172"/>
                  </a:lnTo>
                  <a:lnTo>
                    <a:pt x="4909496" y="778121"/>
                  </a:lnTo>
                  <a:lnTo>
                    <a:pt x="4914143" y="808736"/>
                  </a:lnTo>
                  <a:lnTo>
                    <a:pt x="4924767" y="839970"/>
                  </a:lnTo>
                  <a:lnTo>
                    <a:pt x="4944738" y="872484"/>
                  </a:lnTo>
                  <a:lnTo>
                    <a:pt x="4970710" y="906152"/>
                  </a:lnTo>
                  <a:lnTo>
                    <a:pt x="4997777" y="939464"/>
                  </a:lnTo>
                  <a:lnTo>
                    <a:pt x="5021033" y="970907"/>
                  </a:lnTo>
                  <a:lnTo>
                    <a:pt x="5038813" y="999940"/>
                  </a:lnTo>
                  <a:lnTo>
                    <a:pt x="5053831" y="1027342"/>
                  </a:lnTo>
                  <a:lnTo>
                    <a:pt x="5067754" y="1053863"/>
                  </a:lnTo>
                  <a:lnTo>
                    <a:pt x="5082247" y="1080254"/>
                  </a:lnTo>
                  <a:lnTo>
                    <a:pt x="5112902" y="1133832"/>
                  </a:lnTo>
                  <a:lnTo>
                    <a:pt x="5143461" y="1183886"/>
                  </a:lnTo>
                  <a:lnTo>
                    <a:pt x="5174116" y="1227335"/>
                  </a:lnTo>
                  <a:lnTo>
                    <a:pt x="5204675" y="1265166"/>
                  </a:lnTo>
                  <a:lnTo>
                    <a:pt x="5235346" y="1296392"/>
                  </a:lnTo>
                  <a:lnTo>
                    <a:pt x="5250681" y="1310368"/>
                  </a:lnTo>
                  <a:lnTo>
                    <a:pt x="5266016" y="1324475"/>
                  </a:lnTo>
                  <a:lnTo>
                    <a:pt x="5296576" y="1353621"/>
                  </a:lnTo>
                  <a:lnTo>
                    <a:pt x="5327230" y="1381244"/>
                  </a:lnTo>
                  <a:lnTo>
                    <a:pt x="5357790" y="1405675"/>
                  </a:lnTo>
                  <a:lnTo>
                    <a:pt x="5388444" y="1428488"/>
                  </a:lnTo>
                  <a:lnTo>
                    <a:pt x="5434343" y="1461652"/>
                  </a:lnTo>
                  <a:lnTo>
                    <a:pt x="5449658" y="1472557"/>
                  </a:lnTo>
                  <a:lnTo>
                    <a:pt x="5464974" y="1483586"/>
                  </a:lnTo>
                  <a:lnTo>
                    <a:pt x="5480265" y="1494591"/>
                  </a:lnTo>
                  <a:lnTo>
                    <a:pt x="5495557" y="1505596"/>
                  </a:lnTo>
                  <a:lnTo>
                    <a:pt x="5510872" y="1516626"/>
                  </a:lnTo>
                  <a:lnTo>
                    <a:pt x="5526206" y="1527710"/>
                  </a:lnTo>
                  <a:lnTo>
                    <a:pt x="5541527" y="1538819"/>
                  </a:lnTo>
                  <a:lnTo>
                    <a:pt x="5556825" y="1549880"/>
                  </a:lnTo>
                  <a:lnTo>
                    <a:pt x="5572086" y="1560822"/>
                  </a:lnTo>
                  <a:lnTo>
                    <a:pt x="5587420" y="1571674"/>
                  </a:lnTo>
                  <a:lnTo>
                    <a:pt x="5602741" y="1582396"/>
                  </a:lnTo>
                  <a:lnTo>
                    <a:pt x="5618039" y="1593093"/>
                  </a:lnTo>
                  <a:lnTo>
                    <a:pt x="5633300" y="1603875"/>
                  </a:lnTo>
                  <a:lnTo>
                    <a:pt x="5648636" y="1614668"/>
                  </a:lnTo>
                  <a:lnTo>
                    <a:pt x="5663971" y="1625449"/>
                  </a:lnTo>
                  <a:lnTo>
                    <a:pt x="5679306" y="1636396"/>
                  </a:lnTo>
                  <a:lnTo>
                    <a:pt x="5710100" y="1659510"/>
                  </a:lnTo>
                  <a:lnTo>
                    <a:pt x="5741111" y="1684105"/>
                  </a:lnTo>
                  <a:lnTo>
                    <a:pt x="5781509" y="1722254"/>
                  </a:lnTo>
                  <a:lnTo>
                    <a:pt x="5794146" y="1735413"/>
                  </a:lnTo>
                  <a:lnTo>
                    <a:pt x="5808306" y="1749036"/>
                  </a:lnTo>
                  <a:lnTo>
                    <a:pt x="5842771" y="1779881"/>
                  </a:lnTo>
                  <a:lnTo>
                    <a:pt x="5878283" y="1807964"/>
                  </a:lnTo>
                  <a:lnTo>
                    <a:pt x="5924378" y="1831699"/>
                  </a:lnTo>
                  <a:lnTo>
                    <a:pt x="5939497" y="1838317"/>
                  </a:lnTo>
                  <a:lnTo>
                    <a:pt x="5985450" y="1858123"/>
                  </a:lnTo>
                  <a:lnTo>
                    <a:pt x="6031366" y="1876369"/>
                  </a:lnTo>
                  <a:lnTo>
                    <a:pt x="6077261" y="1892476"/>
                  </a:lnTo>
                  <a:lnTo>
                    <a:pt x="6092596" y="1896625"/>
                  </a:lnTo>
                  <a:lnTo>
                    <a:pt x="6107931" y="1901561"/>
                  </a:lnTo>
                  <a:lnTo>
                    <a:pt x="6123266" y="1908675"/>
                  </a:lnTo>
                  <a:lnTo>
                    <a:pt x="6138528" y="1918908"/>
                  </a:lnTo>
                  <a:lnTo>
                    <a:pt x="6153826" y="1931296"/>
                  </a:lnTo>
                  <a:lnTo>
                    <a:pt x="6169147" y="1944661"/>
                  </a:lnTo>
                  <a:lnTo>
                    <a:pt x="6184480" y="1957824"/>
                  </a:lnTo>
                  <a:lnTo>
                    <a:pt x="6215040" y="1983366"/>
                  </a:lnTo>
                  <a:lnTo>
                    <a:pt x="6245694" y="2010148"/>
                  </a:lnTo>
                  <a:lnTo>
                    <a:pt x="6276301" y="2039135"/>
                  </a:lnTo>
                  <a:lnTo>
                    <a:pt x="6306908" y="2069457"/>
                  </a:lnTo>
                  <a:lnTo>
                    <a:pt x="6337515" y="2101397"/>
                  </a:lnTo>
                  <a:lnTo>
                    <a:pt x="6352807" y="2117498"/>
                  </a:lnTo>
                  <a:lnTo>
                    <a:pt x="6383456" y="2147766"/>
                  </a:lnTo>
                  <a:lnTo>
                    <a:pt x="6414075" y="2176051"/>
                  </a:lnTo>
                  <a:lnTo>
                    <a:pt x="6444670" y="2201596"/>
                  </a:lnTo>
                  <a:lnTo>
                    <a:pt x="6475289" y="2224401"/>
                  </a:lnTo>
                  <a:lnTo>
                    <a:pt x="6521221" y="2254940"/>
                  </a:lnTo>
                  <a:lnTo>
                    <a:pt x="6567153" y="2281070"/>
                  </a:lnTo>
                  <a:lnTo>
                    <a:pt x="6597772" y="2296056"/>
                  </a:lnTo>
                  <a:lnTo>
                    <a:pt x="6613105" y="2303645"/>
                  </a:lnTo>
                  <a:lnTo>
                    <a:pt x="6628367" y="2311372"/>
                  </a:lnTo>
                  <a:lnTo>
                    <a:pt x="6643665" y="2319075"/>
                  </a:lnTo>
                  <a:lnTo>
                    <a:pt x="6658986" y="2326969"/>
                  </a:lnTo>
                  <a:lnTo>
                    <a:pt x="6674319" y="2335268"/>
                  </a:lnTo>
                  <a:lnTo>
                    <a:pt x="6689635" y="2344132"/>
                  </a:lnTo>
                  <a:lnTo>
                    <a:pt x="6704926" y="2353413"/>
                  </a:lnTo>
                  <a:lnTo>
                    <a:pt x="6720218" y="2362860"/>
                  </a:lnTo>
                  <a:lnTo>
                    <a:pt x="6735533" y="2372225"/>
                  </a:lnTo>
                  <a:lnTo>
                    <a:pt x="6750849" y="2381547"/>
                  </a:lnTo>
                  <a:lnTo>
                    <a:pt x="6766140" y="2390989"/>
                  </a:lnTo>
                  <a:lnTo>
                    <a:pt x="6781432" y="2400192"/>
                  </a:lnTo>
                  <a:lnTo>
                    <a:pt x="6827402" y="2424866"/>
                  </a:lnTo>
                  <a:lnTo>
                    <a:pt x="6873295" y="2442263"/>
                  </a:lnTo>
                  <a:lnTo>
                    <a:pt x="6919175" y="2449568"/>
                  </a:lnTo>
                  <a:lnTo>
                    <a:pt x="6949846" y="2451123"/>
                  </a:lnTo>
                  <a:lnTo>
                    <a:pt x="6965181" y="2450818"/>
                  </a:lnTo>
                  <a:lnTo>
                    <a:pt x="7011076" y="2445710"/>
                  </a:lnTo>
                  <a:lnTo>
                    <a:pt x="7056992" y="2433782"/>
                  </a:lnTo>
                  <a:lnTo>
                    <a:pt x="7102944" y="2415405"/>
                  </a:lnTo>
                  <a:lnTo>
                    <a:pt x="7118260" y="2409195"/>
                  </a:lnTo>
                  <a:lnTo>
                    <a:pt x="7164158" y="2388354"/>
                  </a:lnTo>
                  <a:lnTo>
                    <a:pt x="7210057" y="2360368"/>
                  </a:lnTo>
                  <a:lnTo>
                    <a:pt x="7240706" y="2335206"/>
                  </a:lnTo>
                  <a:lnTo>
                    <a:pt x="7271325" y="2304222"/>
                  </a:lnTo>
                  <a:lnTo>
                    <a:pt x="7301920" y="2268188"/>
                  </a:lnTo>
                  <a:lnTo>
                    <a:pt x="7332539" y="2227103"/>
                  </a:lnTo>
                  <a:lnTo>
                    <a:pt x="7363136" y="2177726"/>
                  </a:lnTo>
                  <a:lnTo>
                    <a:pt x="7393806" y="2120009"/>
                  </a:lnTo>
                  <a:lnTo>
                    <a:pt x="7409141" y="2091555"/>
                  </a:lnTo>
                  <a:lnTo>
                    <a:pt x="7424403" y="2064704"/>
                  </a:lnTo>
                  <a:lnTo>
                    <a:pt x="7439701" y="2038484"/>
                  </a:lnTo>
                  <a:lnTo>
                    <a:pt x="7455022" y="2011812"/>
                  </a:lnTo>
                  <a:lnTo>
                    <a:pt x="7470355" y="1983605"/>
                  </a:lnTo>
                  <a:lnTo>
                    <a:pt x="7485617" y="1953226"/>
                  </a:lnTo>
                  <a:lnTo>
                    <a:pt x="7500915" y="1921359"/>
                  </a:lnTo>
                  <a:lnTo>
                    <a:pt x="7516236" y="1888896"/>
                  </a:lnTo>
                  <a:lnTo>
                    <a:pt x="7531569" y="1856732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13994" y="3387089"/>
              <a:ext cx="7531734" cy="1370330"/>
            </a:xfrm>
            <a:custGeom>
              <a:avLst/>
              <a:gdLst/>
              <a:ahLst/>
              <a:cxnLst/>
              <a:rect l="l" t="t" r="r" b="b"/>
              <a:pathLst>
                <a:path w="7531734" h="1370329">
                  <a:moveTo>
                    <a:pt x="0" y="1101852"/>
                  </a:moveTo>
                  <a:lnTo>
                    <a:pt x="60960" y="1063752"/>
                  </a:lnTo>
                  <a:lnTo>
                    <a:pt x="123443" y="1027176"/>
                  </a:lnTo>
                  <a:lnTo>
                    <a:pt x="184403" y="993648"/>
                  </a:lnTo>
                  <a:lnTo>
                    <a:pt x="245364" y="961644"/>
                  </a:lnTo>
                  <a:lnTo>
                    <a:pt x="306324" y="934212"/>
                  </a:lnTo>
                  <a:lnTo>
                    <a:pt x="367284" y="899160"/>
                  </a:lnTo>
                  <a:lnTo>
                    <a:pt x="429768" y="870204"/>
                  </a:lnTo>
                  <a:lnTo>
                    <a:pt x="490728" y="838200"/>
                  </a:lnTo>
                  <a:lnTo>
                    <a:pt x="551688" y="809244"/>
                  </a:lnTo>
                  <a:lnTo>
                    <a:pt x="612647" y="784860"/>
                  </a:lnTo>
                  <a:lnTo>
                    <a:pt x="673608" y="769620"/>
                  </a:lnTo>
                  <a:lnTo>
                    <a:pt x="734568" y="772668"/>
                  </a:lnTo>
                  <a:lnTo>
                    <a:pt x="797052" y="777240"/>
                  </a:lnTo>
                  <a:lnTo>
                    <a:pt x="858012" y="800100"/>
                  </a:lnTo>
                  <a:lnTo>
                    <a:pt x="918972" y="794004"/>
                  </a:lnTo>
                  <a:lnTo>
                    <a:pt x="979932" y="762000"/>
                  </a:lnTo>
                  <a:lnTo>
                    <a:pt x="1033272" y="714756"/>
                  </a:lnTo>
                  <a:lnTo>
                    <a:pt x="1101852" y="649224"/>
                  </a:lnTo>
                  <a:lnTo>
                    <a:pt x="1164336" y="591312"/>
                  </a:lnTo>
                  <a:lnTo>
                    <a:pt x="1225295" y="545592"/>
                  </a:lnTo>
                  <a:lnTo>
                    <a:pt x="1286256" y="505968"/>
                  </a:lnTo>
                  <a:lnTo>
                    <a:pt x="1347216" y="467868"/>
                  </a:lnTo>
                  <a:lnTo>
                    <a:pt x="1408176" y="431292"/>
                  </a:lnTo>
                  <a:lnTo>
                    <a:pt x="1470660" y="390144"/>
                  </a:lnTo>
                  <a:lnTo>
                    <a:pt x="1531620" y="348996"/>
                  </a:lnTo>
                  <a:lnTo>
                    <a:pt x="1592580" y="306324"/>
                  </a:lnTo>
                  <a:lnTo>
                    <a:pt x="1653539" y="265176"/>
                  </a:lnTo>
                  <a:lnTo>
                    <a:pt x="1714500" y="224028"/>
                  </a:lnTo>
                  <a:lnTo>
                    <a:pt x="1775460" y="179832"/>
                  </a:lnTo>
                  <a:lnTo>
                    <a:pt x="1828800" y="140208"/>
                  </a:lnTo>
                  <a:lnTo>
                    <a:pt x="1898904" y="85344"/>
                  </a:lnTo>
                  <a:lnTo>
                    <a:pt x="1959864" y="38100"/>
                  </a:lnTo>
                  <a:lnTo>
                    <a:pt x="2020824" y="13715"/>
                  </a:lnTo>
                  <a:lnTo>
                    <a:pt x="2081783" y="0"/>
                  </a:lnTo>
                  <a:lnTo>
                    <a:pt x="2144268" y="12192"/>
                  </a:lnTo>
                  <a:lnTo>
                    <a:pt x="2205228" y="33527"/>
                  </a:lnTo>
                  <a:lnTo>
                    <a:pt x="2266188" y="53339"/>
                  </a:lnTo>
                  <a:lnTo>
                    <a:pt x="2327148" y="77724"/>
                  </a:lnTo>
                  <a:lnTo>
                    <a:pt x="2388108" y="108204"/>
                  </a:lnTo>
                  <a:lnTo>
                    <a:pt x="2449068" y="141732"/>
                  </a:lnTo>
                  <a:lnTo>
                    <a:pt x="2511552" y="172212"/>
                  </a:lnTo>
                  <a:lnTo>
                    <a:pt x="2572511" y="199644"/>
                  </a:lnTo>
                  <a:lnTo>
                    <a:pt x="2633472" y="224028"/>
                  </a:lnTo>
                  <a:lnTo>
                    <a:pt x="2694432" y="246887"/>
                  </a:lnTo>
                  <a:lnTo>
                    <a:pt x="2755392" y="262128"/>
                  </a:lnTo>
                  <a:lnTo>
                    <a:pt x="2816352" y="288036"/>
                  </a:lnTo>
                  <a:lnTo>
                    <a:pt x="2878835" y="316992"/>
                  </a:lnTo>
                  <a:lnTo>
                    <a:pt x="2939796" y="342900"/>
                  </a:lnTo>
                  <a:lnTo>
                    <a:pt x="3000756" y="382524"/>
                  </a:lnTo>
                  <a:lnTo>
                    <a:pt x="3061716" y="413004"/>
                  </a:lnTo>
                  <a:lnTo>
                    <a:pt x="3122676" y="449580"/>
                  </a:lnTo>
                  <a:lnTo>
                    <a:pt x="3176016" y="483108"/>
                  </a:lnTo>
                  <a:lnTo>
                    <a:pt x="3246120" y="518160"/>
                  </a:lnTo>
                  <a:lnTo>
                    <a:pt x="3307079" y="553212"/>
                  </a:lnTo>
                  <a:lnTo>
                    <a:pt x="3368040" y="580644"/>
                  </a:lnTo>
                  <a:lnTo>
                    <a:pt x="3429000" y="609600"/>
                  </a:lnTo>
                  <a:lnTo>
                    <a:pt x="3489959" y="635508"/>
                  </a:lnTo>
                  <a:lnTo>
                    <a:pt x="3552444" y="662940"/>
                  </a:lnTo>
                  <a:lnTo>
                    <a:pt x="3613404" y="691896"/>
                  </a:lnTo>
                  <a:lnTo>
                    <a:pt x="3674364" y="717804"/>
                  </a:lnTo>
                  <a:lnTo>
                    <a:pt x="3735324" y="745236"/>
                  </a:lnTo>
                  <a:lnTo>
                    <a:pt x="3796283" y="774192"/>
                  </a:lnTo>
                  <a:lnTo>
                    <a:pt x="3858768" y="795528"/>
                  </a:lnTo>
                  <a:lnTo>
                    <a:pt x="3919728" y="809244"/>
                  </a:lnTo>
                  <a:lnTo>
                    <a:pt x="3980688" y="812292"/>
                  </a:lnTo>
                  <a:lnTo>
                    <a:pt x="4041648" y="804672"/>
                  </a:lnTo>
                  <a:lnTo>
                    <a:pt x="4102607" y="813816"/>
                  </a:lnTo>
                  <a:lnTo>
                    <a:pt x="4155948" y="845820"/>
                  </a:lnTo>
                  <a:lnTo>
                    <a:pt x="4226052" y="891540"/>
                  </a:lnTo>
                  <a:lnTo>
                    <a:pt x="4287011" y="957072"/>
                  </a:lnTo>
                  <a:lnTo>
                    <a:pt x="4329683" y="1013460"/>
                  </a:lnTo>
                  <a:lnTo>
                    <a:pt x="4408932" y="1054608"/>
                  </a:lnTo>
                  <a:lnTo>
                    <a:pt x="4469892" y="1083564"/>
                  </a:lnTo>
                  <a:lnTo>
                    <a:pt x="4530852" y="1101852"/>
                  </a:lnTo>
                  <a:lnTo>
                    <a:pt x="4593335" y="1118616"/>
                  </a:lnTo>
                  <a:lnTo>
                    <a:pt x="4654296" y="1139952"/>
                  </a:lnTo>
                  <a:lnTo>
                    <a:pt x="4715256" y="1164336"/>
                  </a:lnTo>
                  <a:lnTo>
                    <a:pt x="4776216" y="1191768"/>
                  </a:lnTo>
                  <a:lnTo>
                    <a:pt x="4837176" y="1216152"/>
                  </a:lnTo>
                  <a:lnTo>
                    <a:pt x="4899659" y="1242060"/>
                  </a:lnTo>
                  <a:lnTo>
                    <a:pt x="4925568" y="1272540"/>
                  </a:lnTo>
                  <a:lnTo>
                    <a:pt x="5021580" y="1296924"/>
                  </a:lnTo>
                  <a:lnTo>
                    <a:pt x="5082540" y="1325880"/>
                  </a:lnTo>
                  <a:lnTo>
                    <a:pt x="5143500" y="1347216"/>
                  </a:lnTo>
                  <a:lnTo>
                    <a:pt x="5204459" y="1360932"/>
                  </a:lnTo>
                  <a:lnTo>
                    <a:pt x="5266944" y="1370076"/>
                  </a:lnTo>
                  <a:lnTo>
                    <a:pt x="5327904" y="1368552"/>
                  </a:lnTo>
                  <a:lnTo>
                    <a:pt x="5388864" y="1362456"/>
                  </a:lnTo>
                  <a:lnTo>
                    <a:pt x="5449824" y="1356360"/>
                  </a:lnTo>
                  <a:lnTo>
                    <a:pt x="5510783" y="1348740"/>
                  </a:lnTo>
                  <a:lnTo>
                    <a:pt x="5573268" y="1342644"/>
                  </a:lnTo>
                  <a:lnTo>
                    <a:pt x="5634228" y="1339596"/>
                  </a:lnTo>
                  <a:lnTo>
                    <a:pt x="5695188" y="1336548"/>
                  </a:lnTo>
                  <a:lnTo>
                    <a:pt x="5756148" y="1335024"/>
                  </a:lnTo>
                  <a:lnTo>
                    <a:pt x="5807963" y="1333500"/>
                  </a:lnTo>
                  <a:lnTo>
                    <a:pt x="5878067" y="1330452"/>
                  </a:lnTo>
                  <a:lnTo>
                    <a:pt x="5940552" y="1327404"/>
                  </a:lnTo>
                  <a:lnTo>
                    <a:pt x="6001511" y="1324356"/>
                  </a:lnTo>
                  <a:lnTo>
                    <a:pt x="6062472" y="1315212"/>
                  </a:lnTo>
                  <a:lnTo>
                    <a:pt x="6123432" y="1307592"/>
                  </a:lnTo>
                  <a:lnTo>
                    <a:pt x="6184391" y="1296924"/>
                  </a:lnTo>
                  <a:lnTo>
                    <a:pt x="6245352" y="1281684"/>
                  </a:lnTo>
                  <a:lnTo>
                    <a:pt x="6307835" y="1264920"/>
                  </a:lnTo>
                  <a:lnTo>
                    <a:pt x="6368796" y="1251204"/>
                  </a:lnTo>
                  <a:lnTo>
                    <a:pt x="6429756" y="1242060"/>
                  </a:lnTo>
                  <a:lnTo>
                    <a:pt x="6490715" y="1234440"/>
                  </a:lnTo>
                  <a:lnTo>
                    <a:pt x="6551676" y="1242060"/>
                  </a:lnTo>
                  <a:lnTo>
                    <a:pt x="6614159" y="1248156"/>
                  </a:lnTo>
                  <a:lnTo>
                    <a:pt x="6675120" y="1254252"/>
                  </a:lnTo>
                  <a:lnTo>
                    <a:pt x="6736080" y="1267968"/>
                  </a:lnTo>
                  <a:lnTo>
                    <a:pt x="6797039" y="1274064"/>
                  </a:lnTo>
                  <a:lnTo>
                    <a:pt x="6858000" y="1278636"/>
                  </a:lnTo>
                  <a:lnTo>
                    <a:pt x="6918959" y="1280160"/>
                  </a:lnTo>
                  <a:lnTo>
                    <a:pt x="6981444" y="1280160"/>
                  </a:lnTo>
                  <a:lnTo>
                    <a:pt x="7042404" y="1280160"/>
                  </a:lnTo>
                  <a:lnTo>
                    <a:pt x="7103363" y="1281684"/>
                  </a:lnTo>
                  <a:lnTo>
                    <a:pt x="7164324" y="1281684"/>
                  </a:lnTo>
                  <a:lnTo>
                    <a:pt x="7225283" y="1280160"/>
                  </a:lnTo>
                  <a:lnTo>
                    <a:pt x="7287767" y="1272540"/>
                  </a:lnTo>
                  <a:lnTo>
                    <a:pt x="7348728" y="1258824"/>
                  </a:lnTo>
                  <a:lnTo>
                    <a:pt x="7409687" y="1243584"/>
                  </a:lnTo>
                  <a:lnTo>
                    <a:pt x="7470648" y="1216152"/>
                  </a:lnTo>
                  <a:lnTo>
                    <a:pt x="7531608" y="1176528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14413" y="3629913"/>
              <a:ext cx="7531734" cy="1539240"/>
            </a:xfrm>
            <a:custGeom>
              <a:avLst/>
              <a:gdLst/>
              <a:ahLst/>
              <a:cxnLst/>
              <a:rect l="l" t="t" r="r" b="b"/>
              <a:pathLst>
                <a:path w="7531734" h="1539239">
                  <a:moveTo>
                    <a:pt x="0" y="1179957"/>
                  </a:moveTo>
                  <a:lnTo>
                    <a:pt x="15306" y="1181762"/>
                  </a:lnTo>
                  <a:lnTo>
                    <a:pt x="30613" y="1183639"/>
                  </a:lnTo>
                  <a:lnTo>
                    <a:pt x="45920" y="1185421"/>
                  </a:lnTo>
                  <a:lnTo>
                    <a:pt x="61226" y="1186942"/>
                  </a:lnTo>
                  <a:lnTo>
                    <a:pt x="76533" y="1188485"/>
                  </a:lnTo>
                  <a:lnTo>
                    <a:pt x="91840" y="1190053"/>
                  </a:lnTo>
                  <a:lnTo>
                    <a:pt x="107146" y="1191049"/>
                  </a:lnTo>
                  <a:lnTo>
                    <a:pt x="122453" y="1190879"/>
                  </a:lnTo>
                  <a:lnTo>
                    <a:pt x="137767" y="1188819"/>
                  </a:lnTo>
                  <a:lnTo>
                    <a:pt x="153077" y="1185449"/>
                  </a:lnTo>
                  <a:lnTo>
                    <a:pt x="168385" y="1181842"/>
                  </a:lnTo>
                  <a:lnTo>
                    <a:pt x="183692" y="1179068"/>
                  </a:lnTo>
                  <a:lnTo>
                    <a:pt x="198999" y="1177498"/>
                  </a:lnTo>
                  <a:lnTo>
                    <a:pt x="214306" y="1176607"/>
                  </a:lnTo>
                  <a:lnTo>
                    <a:pt x="229612" y="1175835"/>
                  </a:lnTo>
                  <a:lnTo>
                    <a:pt x="244919" y="1174623"/>
                  </a:lnTo>
                  <a:lnTo>
                    <a:pt x="290850" y="1168961"/>
                  </a:lnTo>
                  <a:lnTo>
                    <a:pt x="336772" y="1154064"/>
                  </a:lnTo>
                  <a:lnTo>
                    <a:pt x="352078" y="1147927"/>
                  </a:lnTo>
                  <a:lnTo>
                    <a:pt x="367385" y="1144016"/>
                  </a:lnTo>
                  <a:lnTo>
                    <a:pt x="382692" y="1143591"/>
                  </a:lnTo>
                  <a:lnTo>
                    <a:pt x="398000" y="1145381"/>
                  </a:lnTo>
                  <a:lnTo>
                    <a:pt x="413310" y="1147695"/>
                  </a:lnTo>
                  <a:lnTo>
                    <a:pt x="428625" y="1148842"/>
                  </a:lnTo>
                  <a:lnTo>
                    <a:pt x="443931" y="1148300"/>
                  </a:lnTo>
                  <a:lnTo>
                    <a:pt x="459238" y="1146984"/>
                  </a:lnTo>
                  <a:lnTo>
                    <a:pt x="474545" y="1145359"/>
                  </a:lnTo>
                  <a:lnTo>
                    <a:pt x="489851" y="1143889"/>
                  </a:lnTo>
                  <a:lnTo>
                    <a:pt x="505158" y="1142740"/>
                  </a:lnTo>
                  <a:lnTo>
                    <a:pt x="520465" y="1141650"/>
                  </a:lnTo>
                  <a:lnTo>
                    <a:pt x="535771" y="1140442"/>
                  </a:lnTo>
                  <a:lnTo>
                    <a:pt x="551078" y="1138936"/>
                  </a:lnTo>
                  <a:lnTo>
                    <a:pt x="566376" y="1137034"/>
                  </a:lnTo>
                  <a:lnTo>
                    <a:pt x="581693" y="1134776"/>
                  </a:lnTo>
                  <a:lnTo>
                    <a:pt x="597021" y="1132470"/>
                  </a:lnTo>
                  <a:lnTo>
                    <a:pt x="612355" y="1130427"/>
                  </a:lnTo>
                  <a:lnTo>
                    <a:pt x="627617" y="1128190"/>
                  </a:lnTo>
                  <a:lnTo>
                    <a:pt x="642915" y="1125775"/>
                  </a:lnTo>
                  <a:lnTo>
                    <a:pt x="658236" y="1124194"/>
                  </a:lnTo>
                  <a:lnTo>
                    <a:pt x="704176" y="1131189"/>
                  </a:lnTo>
                  <a:lnTo>
                    <a:pt x="734783" y="1142492"/>
                  </a:lnTo>
                  <a:lnTo>
                    <a:pt x="750099" y="1148328"/>
                  </a:lnTo>
                  <a:lnTo>
                    <a:pt x="795997" y="1173099"/>
                  </a:lnTo>
                  <a:lnTo>
                    <a:pt x="826652" y="1206182"/>
                  </a:lnTo>
                  <a:lnTo>
                    <a:pt x="841950" y="1225462"/>
                  </a:lnTo>
                  <a:lnTo>
                    <a:pt x="857211" y="1243838"/>
                  </a:lnTo>
                  <a:lnTo>
                    <a:pt x="887866" y="1278445"/>
                  </a:lnTo>
                  <a:lnTo>
                    <a:pt x="918425" y="1311529"/>
                  </a:lnTo>
                  <a:lnTo>
                    <a:pt x="949620" y="1341659"/>
                  </a:lnTo>
                  <a:lnTo>
                    <a:pt x="965021" y="1355963"/>
                  </a:lnTo>
                  <a:lnTo>
                    <a:pt x="979766" y="1370076"/>
                  </a:lnTo>
                  <a:lnTo>
                    <a:pt x="993070" y="1384290"/>
                  </a:lnTo>
                  <a:lnTo>
                    <a:pt x="1005420" y="1398349"/>
                  </a:lnTo>
                  <a:lnTo>
                    <a:pt x="1018057" y="1411956"/>
                  </a:lnTo>
                  <a:lnTo>
                    <a:pt x="1048706" y="1437187"/>
                  </a:lnTo>
                  <a:lnTo>
                    <a:pt x="1084920" y="1459888"/>
                  </a:lnTo>
                  <a:lnTo>
                    <a:pt x="1133325" y="1482566"/>
                  </a:lnTo>
                  <a:lnTo>
                    <a:pt x="1148289" y="1487693"/>
                  </a:lnTo>
                  <a:lnTo>
                    <a:pt x="1163408" y="1493012"/>
                  </a:lnTo>
                  <a:lnTo>
                    <a:pt x="1178724" y="1498508"/>
                  </a:lnTo>
                  <a:lnTo>
                    <a:pt x="1194015" y="1503838"/>
                  </a:lnTo>
                  <a:lnTo>
                    <a:pt x="1209307" y="1509121"/>
                  </a:lnTo>
                  <a:lnTo>
                    <a:pt x="1224622" y="1514475"/>
                  </a:lnTo>
                  <a:lnTo>
                    <a:pt x="1239956" y="1520295"/>
                  </a:lnTo>
                  <a:lnTo>
                    <a:pt x="1255277" y="1526460"/>
                  </a:lnTo>
                  <a:lnTo>
                    <a:pt x="1270575" y="1532030"/>
                  </a:lnTo>
                  <a:lnTo>
                    <a:pt x="1285836" y="1536065"/>
                  </a:lnTo>
                  <a:lnTo>
                    <a:pt x="1301170" y="1538108"/>
                  </a:lnTo>
                  <a:lnTo>
                    <a:pt x="1316491" y="1538795"/>
                  </a:lnTo>
                  <a:lnTo>
                    <a:pt x="1331789" y="1538529"/>
                  </a:lnTo>
                  <a:lnTo>
                    <a:pt x="1377721" y="1535112"/>
                  </a:lnTo>
                  <a:lnTo>
                    <a:pt x="1423653" y="1523174"/>
                  </a:lnTo>
                  <a:lnTo>
                    <a:pt x="1469605" y="1499743"/>
                  </a:lnTo>
                  <a:lnTo>
                    <a:pt x="1515486" y="1468274"/>
                  </a:lnTo>
                  <a:lnTo>
                    <a:pt x="1530819" y="1457325"/>
                  </a:lnTo>
                  <a:lnTo>
                    <a:pt x="1546135" y="1446200"/>
                  </a:lnTo>
                  <a:lnTo>
                    <a:pt x="1561426" y="1434814"/>
                  </a:lnTo>
                  <a:lnTo>
                    <a:pt x="1576718" y="1423856"/>
                  </a:lnTo>
                  <a:lnTo>
                    <a:pt x="1622640" y="1398428"/>
                  </a:lnTo>
                  <a:lnTo>
                    <a:pt x="1668581" y="1379273"/>
                  </a:lnTo>
                  <a:lnTo>
                    <a:pt x="1683902" y="1373743"/>
                  </a:lnTo>
                  <a:lnTo>
                    <a:pt x="1699200" y="1368188"/>
                  </a:lnTo>
                  <a:lnTo>
                    <a:pt x="1745640" y="1347819"/>
                  </a:lnTo>
                  <a:lnTo>
                    <a:pt x="1789052" y="1325880"/>
                  </a:lnTo>
                  <a:lnTo>
                    <a:pt x="1801441" y="1318863"/>
                  </a:lnTo>
                  <a:lnTo>
                    <a:pt x="1814091" y="1311989"/>
                  </a:lnTo>
                  <a:lnTo>
                    <a:pt x="1828253" y="1305306"/>
                  </a:lnTo>
                  <a:lnTo>
                    <a:pt x="1844670" y="1299368"/>
                  </a:lnTo>
                  <a:lnTo>
                    <a:pt x="1862623" y="1293907"/>
                  </a:lnTo>
                  <a:lnTo>
                    <a:pt x="1880885" y="1288018"/>
                  </a:lnTo>
                  <a:lnTo>
                    <a:pt x="1898230" y="1280795"/>
                  </a:lnTo>
                  <a:lnTo>
                    <a:pt x="1914135" y="1271230"/>
                  </a:lnTo>
                  <a:lnTo>
                    <a:pt x="1929361" y="1259998"/>
                  </a:lnTo>
                  <a:lnTo>
                    <a:pt x="1944325" y="1249005"/>
                  </a:lnTo>
                  <a:lnTo>
                    <a:pt x="1959444" y="1240155"/>
                  </a:lnTo>
                  <a:lnTo>
                    <a:pt x="1974760" y="1234257"/>
                  </a:lnTo>
                  <a:lnTo>
                    <a:pt x="1990051" y="1230217"/>
                  </a:lnTo>
                  <a:lnTo>
                    <a:pt x="2005343" y="1227081"/>
                  </a:lnTo>
                  <a:lnTo>
                    <a:pt x="2020658" y="1223899"/>
                  </a:lnTo>
                  <a:lnTo>
                    <a:pt x="2035974" y="1220777"/>
                  </a:lnTo>
                  <a:lnTo>
                    <a:pt x="2051265" y="1218168"/>
                  </a:lnTo>
                  <a:lnTo>
                    <a:pt x="2066557" y="1215344"/>
                  </a:lnTo>
                  <a:lnTo>
                    <a:pt x="2081872" y="1211580"/>
                  </a:lnTo>
                  <a:lnTo>
                    <a:pt x="2097206" y="1205724"/>
                  </a:lnTo>
                  <a:lnTo>
                    <a:pt x="2112527" y="1198546"/>
                  </a:lnTo>
                  <a:lnTo>
                    <a:pt x="2127825" y="1191916"/>
                  </a:lnTo>
                  <a:lnTo>
                    <a:pt x="2143086" y="1187704"/>
                  </a:lnTo>
                  <a:lnTo>
                    <a:pt x="2158420" y="1187511"/>
                  </a:lnTo>
                  <a:lnTo>
                    <a:pt x="2173741" y="1189974"/>
                  </a:lnTo>
                  <a:lnTo>
                    <a:pt x="2189039" y="1192508"/>
                  </a:lnTo>
                  <a:lnTo>
                    <a:pt x="2204300" y="1192530"/>
                  </a:lnTo>
                  <a:lnTo>
                    <a:pt x="2219636" y="1189013"/>
                  </a:lnTo>
                  <a:lnTo>
                    <a:pt x="2234971" y="1183449"/>
                  </a:lnTo>
                  <a:lnTo>
                    <a:pt x="2250306" y="1177028"/>
                  </a:lnTo>
                  <a:lnTo>
                    <a:pt x="2265641" y="1170940"/>
                  </a:lnTo>
                  <a:lnTo>
                    <a:pt x="2280903" y="1165480"/>
                  </a:lnTo>
                  <a:lnTo>
                    <a:pt x="2296201" y="1160033"/>
                  </a:lnTo>
                  <a:lnTo>
                    <a:pt x="2311522" y="1154420"/>
                  </a:lnTo>
                  <a:lnTo>
                    <a:pt x="2357415" y="1135253"/>
                  </a:lnTo>
                  <a:lnTo>
                    <a:pt x="2403385" y="1113093"/>
                  </a:lnTo>
                  <a:lnTo>
                    <a:pt x="2433968" y="1096523"/>
                  </a:lnTo>
                  <a:lnTo>
                    <a:pt x="2449283" y="1088644"/>
                  </a:lnTo>
                  <a:lnTo>
                    <a:pt x="2464599" y="1081480"/>
                  </a:lnTo>
                  <a:lnTo>
                    <a:pt x="2479890" y="1074674"/>
                  </a:lnTo>
                  <a:lnTo>
                    <a:pt x="2495182" y="1067962"/>
                  </a:lnTo>
                  <a:lnTo>
                    <a:pt x="2510497" y="1061085"/>
                  </a:lnTo>
                  <a:lnTo>
                    <a:pt x="2525831" y="1053762"/>
                  </a:lnTo>
                  <a:lnTo>
                    <a:pt x="2541152" y="1046130"/>
                  </a:lnTo>
                  <a:lnTo>
                    <a:pt x="2556450" y="1038832"/>
                  </a:lnTo>
                  <a:lnTo>
                    <a:pt x="2571711" y="1032510"/>
                  </a:lnTo>
                  <a:lnTo>
                    <a:pt x="2587045" y="1027719"/>
                  </a:lnTo>
                  <a:lnTo>
                    <a:pt x="2602366" y="1024001"/>
                  </a:lnTo>
                  <a:lnTo>
                    <a:pt x="2617664" y="1020472"/>
                  </a:lnTo>
                  <a:lnTo>
                    <a:pt x="2632925" y="1016254"/>
                  </a:lnTo>
                  <a:lnTo>
                    <a:pt x="2678931" y="1000394"/>
                  </a:lnTo>
                  <a:lnTo>
                    <a:pt x="2724826" y="976312"/>
                  </a:lnTo>
                  <a:lnTo>
                    <a:pt x="2740147" y="967021"/>
                  </a:lnTo>
                  <a:lnTo>
                    <a:pt x="2786040" y="945784"/>
                  </a:lnTo>
                  <a:lnTo>
                    <a:pt x="2832010" y="931453"/>
                  </a:lnTo>
                  <a:lnTo>
                    <a:pt x="2877908" y="922274"/>
                  </a:lnTo>
                  <a:lnTo>
                    <a:pt x="2893224" y="918862"/>
                  </a:lnTo>
                  <a:lnTo>
                    <a:pt x="2908515" y="915177"/>
                  </a:lnTo>
                  <a:lnTo>
                    <a:pt x="2923807" y="912469"/>
                  </a:lnTo>
                  <a:lnTo>
                    <a:pt x="2939122" y="911987"/>
                  </a:lnTo>
                  <a:lnTo>
                    <a:pt x="2954456" y="914941"/>
                  </a:lnTo>
                  <a:lnTo>
                    <a:pt x="2969777" y="920384"/>
                  </a:lnTo>
                  <a:lnTo>
                    <a:pt x="2985075" y="926328"/>
                  </a:lnTo>
                  <a:lnTo>
                    <a:pt x="3000336" y="930783"/>
                  </a:lnTo>
                  <a:lnTo>
                    <a:pt x="3046289" y="935587"/>
                  </a:lnTo>
                  <a:lnTo>
                    <a:pt x="3092745" y="936894"/>
                  </a:lnTo>
                  <a:lnTo>
                    <a:pt x="3108146" y="936690"/>
                  </a:lnTo>
                  <a:lnTo>
                    <a:pt x="3122891" y="936117"/>
                  </a:lnTo>
                  <a:lnTo>
                    <a:pt x="3136195" y="935001"/>
                  </a:lnTo>
                  <a:lnTo>
                    <a:pt x="3148545" y="933386"/>
                  </a:lnTo>
                  <a:lnTo>
                    <a:pt x="3161182" y="931580"/>
                  </a:lnTo>
                  <a:lnTo>
                    <a:pt x="3175342" y="929894"/>
                  </a:lnTo>
                  <a:lnTo>
                    <a:pt x="3191831" y="928512"/>
                  </a:lnTo>
                  <a:lnTo>
                    <a:pt x="3209807" y="927227"/>
                  </a:lnTo>
                  <a:lnTo>
                    <a:pt x="3228045" y="925750"/>
                  </a:lnTo>
                  <a:lnTo>
                    <a:pt x="3245319" y="923798"/>
                  </a:lnTo>
                  <a:lnTo>
                    <a:pt x="3261224" y="920829"/>
                  </a:lnTo>
                  <a:lnTo>
                    <a:pt x="3276450" y="917194"/>
                  </a:lnTo>
                  <a:lnTo>
                    <a:pt x="3291414" y="913653"/>
                  </a:lnTo>
                  <a:lnTo>
                    <a:pt x="3306533" y="910971"/>
                  </a:lnTo>
                  <a:lnTo>
                    <a:pt x="3321849" y="909062"/>
                  </a:lnTo>
                  <a:lnTo>
                    <a:pt x="3337140" y="907700"/>
                  </a:lnTo>
                  <a:lnTo>
                    <a:pt x="3352432" y="907149"/>
                  </a:lnTo>
                  <a:lnTo>
                    <a:pt x="3367747" y="907669"/>
                  </a:lnTo>
                  <a:lnTo>
                    <a:pt x="3383081" y="910238"/>
                  </a:lnTo>
                  <a:lnTo>
                    <a:pt x="3398402" y="914415"/>
                  </a:lnTo>
                  <a:lnTo>
                    <a:pt x="3413700" y="918331"/>
                  </a:lnTo>
                  <a:lnTo>
                    <a:pt x="3428961" y="920115"/>
                  </a:lnTo>
                  <a:lnTo>
                    <a:pt x="3444295" y="918662"/>
                  </a:lnTo>
                  <a:lnTo>
                    <a:pt x="3459616" y="915162"/>
                  </a:lnTo>
                  <a:lnTo>
                    <a:pt x="3474914" y="911185"/>
                  </a:lnTo>
                  <a:lnTo>
                    <a:pt x="3490175" y="908304"/>
                  </a:lnTo>
                  <a:lnTo>
                    <a:pt x="3505511" y="907422"/>
                  </a:lnTo>
                  <a:lnTo>
                    <a:pt x="3520846" y="907542"/>
                  </a:lnTo>
                  <a:lnTo>
                    <a:pt x="3536181" y="907375"/>
                  </a:lnTo>
                  <a:lnTo>
                    <a:pt x="3582076" y="896747"/>
                  </a:lnTo>
                  <a:lnTo>
                    <a:pt x="3627992" y="878343"/>
                  </a:lnTo>
                  <a:lnTo>
                    <a:pt x="3658611" y="864127"/>
                  </a:lnTo>
                  <a:lnTo>
                    <a:pt x="3673944" y="857377"/>
                  </a:lnTo>
                  <a:lnTo>
                    <a:pt x="3719843" y="839642"/>
                  </a:lnTo>
                  <a:lnTo>
                    <a:pt x="3765765" y="825515"/>
                  </a:lnTo>
                  <a:lnTo>
                    <a:pt x="3781057" y="821441"/>
                  </a:lnTo>
                  <a:lnTo>
                    <a:pt x="3796372" y="817118"/>
                  </a:lnTo>
                  <a:lnTo>
                    <a:pt x="3811706" y="812815"/>
                  </a:lnTo>
                  <a:lnTo>
                    <a:pt x="3827027" y="808608"/>
                  </a:lnTo>
                  <a:lnTo>
                    <a:pt x="3842325" y="803830"/>
                  </a:lnTo>
                  <a:lnTo>
                    <a:pt x="3888241" y="782716"/>
                  </a:lnTo>
                  <a:lnTo>
                    <a:pt x="3934136" y="749444"/>
                  </a:lnTo>
                  <a:lnTo>
                    <a:pt x="3964806" y="718857"/>
                  </a:lnTo>
                  <a:lnTo>
                    <a:pt x="3995403" y="682174"/>
                  </a:lnTo>
                  <a:lnTo>
                    <a:pt x="4026022" y="639395"/>
                  </a:lnTo>
                  <a:lnTo>
                    <a:pt x="4056832" y="594209"/>
                  </a:lnTo>
                  <a:lnTo>
                    <a:pt x="4087879" y="546568"/>
                  </a:lnTo>
                  <a:lnTo>
                    <a:pt x="4102569" y="524129"/>
                  </a:lnTo>
                  <a:lnTo>
                    <a:pt x="4115873" y="502991"/>
                  </a:lnTo>
                  <a:lnTo>
                    <a:pt x="4128223" y="482663"/>
                  </a:lnTo>
                  <a:lnTo>
                    <a:pt x="4140860" y="463478"/>
                  </a:lnTo>
                  <a:lnTo>
                    <a:pt x="4171509" y="429430"/>
                  </a:lnTo>
                  <a:lnTo>
                    <a:pt x="4207723" y="400800"/>
                  </a:lnTo>
                  <a:lnTo>
                    <a:pt x="4241331" y="377981"/>
                  </a:lnTo>
                  <a:lnTo>
                    <a:pt x="4286211" y="355854"/>
                  </a:lnTo>
                  <a:lnTo>
                    <a:pt x="4297576" y="353982"/>
                  </a:lnTo>
                  <a:lnTo>
                    <a:pt x="4307024" y="354885"/>
                  </a:lnTo>
                  <a:lnTo>
                    <a:pt x="4317019" y="356907"/>
                  </a:lnTo>
                  <a:lnTo>
                    <a:pt x="4330026" y="358394"/>
                  </a:lnTo>
                  <a:lnTo>
                    <a:pt x="4347616" y="359183"/>
                  </a:lnTo>
                  <a:lnTo>
                    <a:pt x="4368253" y="360045"/>
                  </a:lnTo>
                  <a:lnTo>
                    <a:pt x="4389462" y="360715"/>
                  </a:lnTo>
                  <a:lnTo>
                    <a:pt x="4408766" y="360934"/>
                  </a:lnTo>
                  <a:lnTo>
                    <a:pt x="4425261" y="360666"/>
                  </a:lnTo>
                  <a:lnTo>
                    <a:pt x="4469980" y="357505"/>
                  </a:lnTo>
                  <a:lnTo>
                    <a:pt x="4515861" y="350379"/>
                  </a:lnTo>
                  <a:lnTo>
                    <a:pt x="4561801" y="339804"/>
                  </a:lnTo>
                  <a:lnTo>
                    <a:pt x="4577093" y="335825"/>
                  </a:lnTo>
                  <a:lnTo>
                    <a:pt x="4623015" y="325691"/>
                  </a:lnTo>
                  <a:lnTo>
                    <a:pt x="4653622" y="323215"/>
                  </a:lnTo>
                  <a:lnTo>
                    <a:pt x="4668956" y="325965"/>
                  </a:lnTo>
                  <a:lnTo>
                    <a:pt x="4684277" y="330930"/>
                  </a:lnTo>
                  <a:lnTo>
                    <a:pt x="4699575" y="336609"/>
                  </a:lnTo>
                  <a:lnTo>
                    <a:pt x="4714836" y="341503"/>
                  </a:lnTo>
                  <a:lnTo>
                    <a:pt x="4730170" y="345386"/>
                  </a:lnTo>
                  <a:lnTo>
                    <a:pt x="4745491" y="348948"/>
                  </a:lnTo>
                  <a:lnTo>
                    <a:pt x="4760789" y="352343"/>
                  </a:lnTo>
                  <a:lnTo>
                    <a:pt x="4776050" y="355727"/>
                  </a:lnTo>
                  <a:lnTo>
                    <a:pt x="4791386" y="359437"/>
                  </a:lnTo>
                  <a:lnTo>
                    <a:pt x="4837391" y="369188"/>
                  </a:lnTo>
                  <a:lnTo>
                    <a:pt x="4870142" y="370395"/>
                  </a:lnTo>
                  <a:lnTo>
                    <a:pt x="4885737" y="370510"/>
                  </a:lnTo>
                  <a:lnTo>
                    <a:pt x="4898605" y="371602"/>
                  </a:lnTo>
                  <a:lnTo>
                    <a:pt x="4904818" y="373421"/>
                  </a:lnTo>
                  <a:lnTo>
                    <a:pt x="4910210" y="376348"/>
                  </a:lnTo>
                  <a:lnTo>
                    <a:pt x="4916340" y="380013"/>
                  </a:lnTo>
                  <a:lnTo>
                    <a:pt x="4924767" y="384048"/>
                  </a:lnTo>
                  <a:lnTo>
                    <a:pt x="4970710" y="402669"/>
                  </a:lnTo>
                  <a:lnTo>
                    <a:pt x="5021033" y="422148"/>
                  </a:lnTo>
                  <a:lnTo>
                    <a:pt x="5053831" y="432657"/>
                  </a:lnTo>
                  <a:lnTo>
                    <a:pt x="5067754" y="436899"/>
                  </a:lnTo>
                  <a:lnTo>
                    <a:pt x="5082247" y="442213"/>
                  </a:lnTo>
                  <a:lnTo>
                    <a:pt x="5097581" y="449324"/>
                  </a:lnTo>
                  <a:lnTo>
                    <a:pt x="5112902" y="457469"/>
                  </a:lnTo>
                  <a:lnTo>
                    <a:pt x="5128200" y="465449"/>
                  </a:lnTo>
                  <a:lnTo>
                    <a:pt x="5174116" y="481584"/>
                  </a:lnTo>
                  <a:lnTo>
                    <a:pt x="5204675" y="486537"/>
                  </a:lnTo>
                  <a:lnTo>
                    <a:pt x="5220011" y="486136"/>
                  </a:lnTo>
                  <a:lnTo>
                    <a:pt x="5235346" y="483996"/>
                  </a:lnTo>
                  <a:lnTo>
                    <a:pt x="5250681" y="481286"/>
                  </a:lnTo>
                  <a:lnTo>
                    <a:pt x="5266016" y="479171"/>
                  </a:lnTo>
                  <a:lnTo>
                    <a:pt x="5281278" y="477966"/>
                  </a:lnTo>
                  <a:lnTo>
                    <a:pt x="5296576" y="477059"/>
                  </a:lnTo>
                  <a:lnTo>
                    <a:pt x="5311897" y="476224"/>
                  </a:lnTo>
                  <a:lnTo>
                    <a:pt x="5327230" y="475234"/>
                  </a:lnTo>
                  <a:lnTo>
                    <a:pt x="5342492" y="473882"/>
                  </a:lnTo>
                  <a:lnTo>
                    <a:pt x="5357790" y="472328"/>
                  </a:lnTo>
                  <a:lnTo>
                    <a:pt x="5373111" y="470894"/>
                  </a:lnTo>
                  <a:lnTo>
                    <a:pt x="5388444" y="469900"/>
                  </a:lnTo>
                  <a:lnTo>
                    <a:pt x="5403760" y="469392"/>
                  </a:lnTo>
                  <a:lnTo>
                    <a:pt x="5419051" y="469265"/>
                  </a:lnTo>
                  <a:lnTo>
                    <a:pt x="5434343" y="469328"/>
                  </a:lnTo>
                  <a:lnTo>
                    <a:pt x="5449658" y="469392"/>
                  </a:lnTo>
                  <a:lnTo>
                    <a:pt x="5464974" y="469195"/>
                  </a:lnTo>
                  <a:lnTo>
                    <a:pt x="5480265" y="468963"/>
                  </a:lnTo>
                  <a:lnTo>
                    <a:pt x="5495557" y="468945"/>
                  </a:lnTo>
                  <a:lnTo>
                    <a:pt x="5541527" y="471519"/>
                  </a:lnTo>
                  <a:lnTo>
                    <a:pt x="5587420" y="478379"/>
                  </a:lnTo>
                  <a:lnTo>
                    <a:pt x="5618039" y="485987"/>
                  </a:lnTo>
                  <a:lnTo>
                    <a:pt x="5633300" y="489077"/>
                  </a:lnTo>
                  <a:lnTo>
                    <a:pt x="5648636" y="490777"/>
                  </a:lnTo>
                  <a:lnTo>
                    <a:pt x="5663971" y="491728"/>
                  </a:lnTo>
                  <a:lnTo>
                    <a:pt x="5679306" y="492845"/>
                  </a:lnTo>
                  <a:lnTo>
                    <a:pt x="5725725" y="503126"/>
                  </a:lnTo>
                  <a:lnTo>
                    <a:pt x="5769159" y="518838"/>
                  </a:lnTo>
                  <a:lnTo>
                    <a:pt x="5781509" y="525017"/>
                  </a:lnTo>
                  <a:lnTo>
                    <a:pt x="5794146" y="530816"/>
                  </a:lnTo>
                  <a:lnTo>
                    <a:pt x="5808306" y="535305"/>
                  </a:lnTo>
                  <a:lnTo>
                    <a:pt x="5824795" y="537573"/>
                  </a:lnTo>
                  <a:lnTo>
                    <a:pt x="5842771" y="538400"/>
                  </a:lnTo>
                  <a:lnTo>
                    <a:pt x="5861009" y="539109"/>
                  </a:lnTo>
                  <a:lnTo>
                    <a:pt x="5878283" y="541019"/>
                  </a:lnTo>
                  <a:lnTo>
                    <a:pt x="5894188" y="544867"/>
                  </a:lnTo>
                  <a:lnTo>
                    <a:pt x="5909414" y="549798"/>
                  </a:lnTo>
                  <a:lnTo>
                    <a:pt x="5924378" y="554753"/>
                  </a:lnTo>
                  <a:lnTo>
                    <a:pt x="5939497" y="558673"/>
                  </a:lnTo>
                  <a:lnTo>
                    <a:pt x="5954831" y="561590"/>
                  </a:lnTo>
                  <a:lnTo>
                    <a:pt x="5970152" y="563911"/>
                  </a:lnTo>
                  <a:lnTo>
                    <a:pt x="5985450" y="565423"/>
                  </a:lnTo>
                  <a:lnTo>
                    <a:pt x="6000711" y="565912"/>
                  </a:lnTo>
                  <a:lnTo>
                    <a:pt x="6016045" y="564999"/>
                  </a:lnTo>
                  <a:lnTo>
                    <a:pt x="6031366" y="562991"/>
                  </a:lnTo>
                  <a:lnTo>
                    <a:pt x="6046664" y="560411"/>
                  </a:lnTo>
                  <a:lnTo>
                    <a:pt x="6061925" y="557784"/>
                  </a:lnTo>
                  <a:lnTo>
                    <a:pt x="6077261" y="555404"/>
                  </a:lnTo>
                  <a:lnTo>
                    <a:pt x="6123266" y="546100"/>
                  </a:lnTo>
                  <a:lnTo>
                    <a:pt x="6169147" y="529240"/>
                  </a:lnTo>
                  <a:lnTo>
                    <a:pt x="6215040" y="504555"/>
                  </a:lnTo>
                  <a:lnTo>
                    <a:pt x="6230361" y="494897"/>
                  </a:lnTo>
                  <a:lnTo>
                    <a:pt x="6245694" y="485394"/>
                  </a:lnTo>
                  <a:lnTo>
                    <a:pt x="6261010" y="476121"/>
                  </a:lnTo>
                  <a:lnTo>
                    <a:pt x="6276301" y="466740"/>
                  </a:lnTo>
                  <a:lnTo>
                    <a:pt x="6291593" y="457479"/>
                  </a:lnTo>
                  <a:lnTo>
                    <a:pt x="6337515" y="431673"/>
                  </a:lnTo>
                  <a:lnTo>
                    <a:pt x="6383456" y="408813"/>
                  </a:lnTo>
                  <a:lnTo>
                    <a:pt x="6398777" y="402177"/>
                  </a:lnTo>
                  <a:lnTo>
                    <a:pt x="6414075" y="395493"/>
                  </a:lnTo>
                  <a:lnTo>
                    <a:pt x="6429336" y="388238"/>
                  </a:lnTo>
                  <a:lnTo>
                    <a:pt x="6444670" y="379509"/>
                  </a:lnTo>
                  <a:lnTo>
                    <a:pt x="6459991" y="369839"/>
                  </a:lnTo>
                  <a:lnTo>
                    <a:pt x="6475289" y="360860"/>
                  </a:lnTo>
                  <a:lnTo>
                    <a:pt x="6490550" y="354203"/>
                  </a:lnTo>
                  <a:lnTo>
                    <a:pt x="6505886" y="350664"/>
                  </a:lnTo>
                  <a:lnTo>
                    <a:pt x="6521221" y="349234"/>
                  </a:lnTo>
                  <a:lnTo>
                    <a:pt x="6536556" y="348827"/>
                  </a:lnTo>
                  <a:lnTo>
                    <a:pt x="6551891" y="348361"/>
                  </a:lnTo>
                  <a:lnTo>
                    <a:pt x="6567153" y="348011"/>
                  </a:lnTo>
                  <a:lnTo>
                    <a:pt x="6582451" y="348138"/>
                  </a:lnTo>
                  <a:lnTo>
                    <a:pt x="6597772" y="348218"/>
                  </a:lnTo>
                  <a:lnTo>
                    <a:pt x="6613105" y="347725"/>
                  </a:lnTo>
                  <a:lnTo>
                    <a:pt x="6628367" y="345938"/>
                  </a:lnTo>
                  <a:lnTo>
                    <a:pt x="6643665" y="343328"/>
                  </a:lnTo>
                  <a:lnTo>
                    <a:pt x="6658986" y="341171"/>
                  </a:lnTo>
                  <a:lnTo>
                    <a:pt x="6674319" y="340741"/>
                  </a:lnTo>
                  <a:lnTo>
                    <a:pt x="6689635" y="343465"/>
                  </a:lnTo>
                  <a:lnTo>
                    <a:pt x="6704926" y="348249"/>
                  </a:lnTo>
                  <a:lnTo>
                    <a:pt x="6720218" y="352867"/>
                  </a:lnTo>
                  <a:lnTo>
                    <a:pt x="6735533" y="355092"/>
                  </a:lnTo>
                  <a:lnTo>
                    <a:pt x="6750849" y="354173"/>
                  </a:lnTo>
                  <a:lnTo>
                    <a:pt x="6766140" y="351361"/>
                  </a:lnTo>
                  <a:lnTo>
                    <a:pt x="6812081" y="338369"/>
                  </a:lnTo>
                  <a:lnTo>
                    <a:pt x="6842700" y="326991"/>
                  </a:lnTo>
                  <a:lnTo>
                    <a:pt x="6857961" y="321563"/>
                  </a:lnTo>
                  <a:lnTo>
                    <a:pt x="6873295" y="316660"/>
                  </a:lnTo>
                  <a:lnTo>
                    <a:pt x="6888616" y="311959"/>
                  </a:lnTo>
                  <a:lnTo>
                    <a:pt x="6903914" y="307330"/>
                  </a:lnTo>
                  <a:lnTo>
                    <a:pt x="6919175" y="302641"/>
                  </a:lnTo>
                  <a:lnTo>
                    <a:pt x="6934511" y="297586"/>
                  </a:lnTo>
                  <a:lnTo>
                    <a:pt x="6949846" y="292306"/>
                  </a:lnTo>
                  <a:lnTo>
                    <a:pt x="6965181" y="287335"/>
                  </a:lnTo>
                  <a:lnTo>
                    <a:pt x="7011076" y="277907"/>
                  </a:lnTo>
                  <a:lnTo>
                    <a:pt x="7056992" y="273780"/>
                  </a:lnTo>
                  <a:lnTo>
                    <a:pt x="7072290" y="273431"/>
                  </a:lnTo>
                  <a:lnTo>
                    <a:pt x="7087611" y="272986"/>
                  </a:lnTo>
                  <a:lnTo>
                    <a:pt x="7102944" y="271780"/>
                  </a:lnTo>
                  <a:lnTo>
                    <a:pt x="7118260" y="269325"/>
                  </a:lnTo>
                  <a:lnTo>
                    <a:pt x="7133551" y="266144"/>
                  </a:lnTo>
                  <a:lnTo>
                    <a:pt x="7148843" y="262796"/>
                  </a:lnTo>
                  <a:lnTo>
                    <a:pt x="7164158" y="259842"/>
                  </a:lnTo>
                  <a:lnTo>
                    <a:pt x="7179474" y="257940"/>
                  </a:lnTo>
                  <a:lnTo>
                    <a:pt x="7194765" y="256635"/>
                  </a:lnTo>
                  <a:lnTo>
                    <a:pt x="7210057" y="254805"/>
                  </a:lnTo>
                  <a:lnTo>
                    <a:pt x="7256027" y="238632"/>
                  </a:lnTo>
                  <a:lnTo>
                    <a:pt x="7301920" y="213911"/>
                  </a:lnTo>
                  <a:lnTo>
                    <a:pt x="7317241" y="204628"/>
                  </a:lnTo>
                  <a:lnTo>
                    <a:pt x="7332539" y="195393"/>
                  </a:lnTo>
                  <a:lnTo>
                    <a:pt x="7347800" y="186944"/>
                  </a:lnTo>
                  <a:lnTo>
                    <a:pt x="7363136" y="180409"/>
                  </a:lnTo>
                  <a:lnTo>
                    <a:pt x="7378471" y="175148"/>
                  </a:lnTo>
                  <a:lnTo>
                    <a:pt x="7393806" y="168959"/>
                  </a:lnTo>
                  <a:lnTo>
                    <a:pt x="7439701" y="131191"/>
                  </a:lnTo>
                  <a:lnTo>
                    <a:pt x="7470355" y="94361"/>
                  </a:lnTo>
                  <a:lnTo>
                    <a:pt x="7500915" y="48990"/>
                  </a:lnTo>
                  <a:lnTo>
                    <a:pt x="7516236" y="24280"/>
                  </a:lnTo>
                  <a:lnTo>
                    <a:pt x="7531569" y="0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76478" y="26311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76478" y="309752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776478" y="286435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776478" y="333070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19836" y="5035372"/>
            <a:ext cx="247650" cy="723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91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007" y="6586145"/>
            <a:ext cx="249301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5005" y="452183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5005" y="400786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5005" y="349402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5005" y="298018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1795" y="2466213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1643" y="5700536"/>
            <a:ext cx="7926705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13546" y="3526663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59,1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13546" y="4146550"/>
            <a:ext cx="365125" cy="68580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spcBef>
                <a:spcPts val="610"/>
              </a:spcBef>
            </a:pPr>
            <a:r>
              <a:rPr sz="1200" b="1" dirty="0">
                <a:solidFill>
                  <a:srgbClr val="A30000"/>
                </a:solidFill>
                <a:latin typeface="Tahoma"/>
                <a:cs typeface="Tahoma"/>
              </a:rPr>
              <a:t>26,0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70"/>
              </a:lnSpc>
              <a:spcBef>
                <a:spcPts val="505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22,7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70"/>
              </a:lnSpc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16,3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09903" y="2482746"/>
            <a:ext cx="1268730" cy="958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97560">
              <a:lnSpc>
                <a:spcPct val="127600"/>
              </a:lnSpc>
              <a:spcBef>
                <a:spcPts val="9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Konut  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Taşıt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Bireysel kredi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kartı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376443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747" y="957834"/>
            <a:ext cx="8178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Takipteki alacaklar </a:t>
            </a:r>
            <a:r>
              <a:rPr dirty="0"/>
              <a:t>oranı </a:t>
            </a:r>
            <a:r>
              <a:rPr spc="-5" dirty="0"/>
              <a:t>ticari kredier </a:t>
            </a:r>
            <a:r>
              <a:rPr dirty="0"/>
              <a:t>kaynaklı olarak</a:t>
            </a:r>
            <a:r>
              <a:rPr spc="-70" dirty="0"/>
              <a:t> </a:t>
            </a:r>
            <a:r>
              <a:rPr spc="-5" dirty="0"/>
              <a:t>gerilemektedir.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Takipteki alacaklar </a:t>
            </a:r>
            <a:r>
              <a:rPr b="0" spc="-5" dirty="0">
                <a:latin typeface="Tahoma"/>
                <a:cs typeface="Tahoma"/>
              </a:rPr>
              <a:t>oranı tüketici kredilerinde %2,4, ticari kredilerde </a:t>
            </a:r>
            <a:r>
              <a:rPr b="0" dirty="0">
                <a:latin typeface="Tahoma"/>
                <a:cs typeface="Tahoma"/>
              </a:rPr>
              <a:t>ise</a:t>
            </a:r>
            <a:r>
              <a:rPr b="0" spc="16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%2,8’dir.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47088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7568" y="1881377"/>
            <a:ext cx="793495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Takipteki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 oranları*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(4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%) 3 Ocak 2020 – 13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3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5917488"/>
            <a:ext cx="895477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*Takipteki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 oranı, takipteki alacakların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nakdi krediler içerisindeki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payını</a:t>
            </a:r>
            <a:r>
              <a:rPr sz="11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**BDDK, salgınının ardından işletmelerin yaşayacakları nakit akışı sorununun finansal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bir probleme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dönüşmemesi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için Mart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2020’de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aldığı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kararla, 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31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Aralık’a kadar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2.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grup krediye (yakın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izlemedeki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krediler-sorunlu krediler) geçiş süresini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30 günden 90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güne,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3. grup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krediye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(takipteki 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krediler) geçiş süresi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de 90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günden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180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çıkarmıştır.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İlgili uygulama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bazı istisnalar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tanınarak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Eylül 2021’e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kadar</a:t>
            </a:r>
            <a:r>
              <a:rPr sz="1100" spc="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uzatılmıştır.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3417" y="2639377"/>
            <a:ext cx="7637145" cy="2592070"/>
            <a:chOff x="673417" y="2639377"/>
            <a:chExt cx="7637145" cy="2592070"/>
          </a:xfrm>
        </p:grpSpPr>
        <p:sp>
          <p:nvSpPr>
            <p:cNvPr id="7" name="object 7"/>
            <p:cNvSpPr/>
            <p:nvPr/>
          </p:nvSpPr>
          <p:spPr>
            <a:xfrm>
              <a:off x="678180" y="2644139"/>
              <a:ext cx="7627620" cy="2582545"/>
            </a:xfrm>
            <a:custGeom>
              <a:avLst/>
              <a:gdLst/>
              <a:ahLst/>
              <a:cxnLst/>
              <a:rect l="l" t="t" r="r" b="b"/>
              <a:pathLst>
                <a:path w="7627620" h="2582545">
                  <a:moveTo>
                    <a:pt x="50292" y="2531364"/>
                  </a:moveTo>
                  <a:lnTo>
                    <a:pt x="50292" y="2582164"/>
                  </a:lnTo>
                </a:path>
                <a:path w="7627620" h="2582545">
                  <a:moveTo>
                    <a:pt x="50292" y="2531364"/>
                  </a:moveTo>
                  <a:lnTo>
                    <a:pt x="50292" y="0"/>
                  </a:lnTo>
                </a:path>
                <a:path w="7627620" h="2582545">
                  <a:moveTo>
                    <a:pt x="0" y="2531364"/>
                  </a:moveTo>
                  <a:lnTo>
                    <a:pt x="50292" y="2531364"/>
                  </a:lnTo>
                </a:path>
                <a:path w="7627620" h="2582545">
                  <a:moveTo>
                    <a:pt x="0" y="2025396"/>
                  </a:moveTo>
                  <a:lnTo>
                    <a:pt x="50292" y="2025396"/>
                  </a:lnTo>
                </a:path>
                <a:path w="7627620" h="2582545">
                  <a:moveTo>
                    <a:pt x="0" y="1519428"/>
                  </a:moveTo>
                  <a:lnTo>
                    <a:pt x="50292" y="1519428"/>
                  </a:lnTo>
                </a:path>
                <a:path w="7627620" h="2582545">
                  <a:moveTo>
                    <a:pt x="0" y="1013460"/>
                  </a:moveTo>
                  <a:lnTo>
                    <a:pt x="50292" y="1013460"/>
                  </a:lnTo>
                </a:path>
                <a:path w="7627620" h="2582545">
                  <a:moveTo>
                    <a:pt x="0" y="507492"/>
                  </a:moveTo>
                  <a:lnTo>
                    <a:pt x="50292" y="507492"/>
                  </a:lnTo>
                </a:path>
                <a:path w="7627620" h="2582545">
                  <a:moveTo>
                    <a:pt x="0" y="0"/>
                  </a:moveTo>
                  <a:lnTo>
                    <a:pt x="50292" y="0"/>
                  </a:lnTo>
                </a:path>
                <a:path w="7627620" h="2582545">
                  <a:moveTo>
                    <a:pt x="6597396" y="2531364"/>
                  </a:moveTo>
                  <a:lnTo>
                    <a:pt x="6597396" y="2582164"/>
                  </a:lnTo>
                </a:path>
                <a:path w="7627620" h="2582545">
                  <a:moveTo>
                    <a:pt x="3968496" y="2531364"/>
                  </a:moveTo>
                  <a:lnTo>
                    <a:pt x="3968496" y="2582164"/>
                  </a:lnTo>
                </a:path>
                <a:path w="7627620" h="2582545">
                  <a:moveTo>
                    <a:pt x="3195828" y="2531364"/>
                  </a:moveTo>
                  <a:lnTo>
                    <a:pt x="3195828" y="2582164"/>
                  </a:lnTo>
                </a:path>
                <a:path w="7627620" h="2582545">
                  <a:moveTo>
                    <a:pt x="5015484" y="2531364"/>
                  </a:moveTo>
                  <a:lnTo>
                    <a:pt x="5015484" y="2582164"/>
                  </a:lnTo>
                </a:path>
                <a:path w="7627620" h="2582545">
                  <a:moveTo>
                    <a:pt x="832104" y="2531364"/>
                  </a:moveTo>
                  <a:lnTo>
                    <a:pt x="832104" y="2582164"/>
                  </a:lnTo>
                </a:path>
                <a:path w="7627620" h="2582545">
                  <a:moveTo>
                    <a:pt x="6330696" y="2531364"/>
                  </a:moveTo>
                  <a:lnTo>
                    <a:pt x="6330696" y="2582164"/>
                  </a:lnTo>
                </a:path>
                <a:path w="7627620" h="2582545">
                  <a:moveTo>
                    <a:pt x="316992" y="2531364"/>
                  </a:moveTo>
                  <a:lnTo>
                    <a:pt x="316992" y="2582164"/>
                  </a:lnTo>
                </a:path>
                <a:path w="7627620" h="2582545">
                  <a:moveTo>
                    <a:pt x="1356359" y="2531364"/>
                  </a:moveTo>
                  <a:lnTo>
                    <a:pt x="1356359" y="2582164"/>
                  </a:lnTo>
                </a:path>
                <a:path w="7627620" h="2582545">
                  <a:moveTo>
                    <a:pt x="1613915" y="2531364"/>
                  </a:moveTo>
                  <a:lnTo>
                    <a:pt x="1613915" y="2582164"/>
                  </a:lnTo>
                </a:path>
                <a:path w="7627620" h="2582545">
                  <a:moveTo>
                    <a:pt x="3701796" y="2531364"/>
                  </a:moveTo>
                  <a:lnTo>
                    <a:pt x="3701796" y="2582164"/>
                  </a:lnTo>
                </a:path>
                <a:path w="7627620" h="2582545">
                  <a:moveTo>
                    <a:pt x="566928" y="2531364"/>
                  </a:moveTo>
                  <a:lnTo>
                    <a:pt x="566928" y="2582164"/>
                  </a:lnTo>
                </a:path>
                <a:path w="7627620" h="2582545">
                  <a:moveTo>
                    <a:pt x="7103364" y="2531364"/>
                  </a:moveTo>
                  <a:lnTo>
                    <a:pt x="7103364" y="2582164"/>
                  </a:lnTo>
                </a:path>
                <a:path w="7627620" h="2582545">
                  <a:moveTo>
                    <a:pt x="5282184" y="2531364"/>
                  </a:moveTo>
                  <a:lnTo>
                    <a:pt x="5282184" y="2582164"/>
                  </a:lnTo>
                </a:path>
                <a:path w="7627620" h="2582545">
                  <a:moveTo>
                    <a:pt x="1880615" y="2531364"/>
                  </a:moveTo>
                  <a:lnTo>
                    <a:pt x="1880615" y="2582164"/>
                  </a:lnTo>
                </a:path>
                <a:path w="7627620" h="2582545">
                  <a:moveTo>
                    <a:pt x="2145792" y="2531364"/>
                  </a:moveTo>
                  <a:lnTo>
                    <a:pt x="2145792" y="2582164"/>
                  </a:lnTo>
                </a:path>
                <a:path w="7627620" h="2582545">
                  <a:moveTo>
                    <a:pt x="1089659" y="2531364"/>
                  </a:moveTo>
                  <a:lnTo>
                    <a:pt x="1089659" y="2582164"/>
                  </a:lnTo>
                </a:path>
                <a:path w="7627620" h="2582545">
                  <a:moveTo>
                    <a:pt x="2404872" y="2531364"/>
                  </a:moveTo>
                  <a:lnTo>
                    <a:pt x="2404872" y="2582164"/>
                  </a:lnTo>
                </a:path>
                <a:path w="7627620" h="2582545">
                  <a:moveTo>
                    <a:pt x="6063996" y="2531364"/>
                  </a:moveTo>
                  <a:lnTo>
                    <a:pt x="6063996" y="2582164"/>
                  </a:lnTo>
                </a:path>
                <a:path w="7627620" h="2582545">
                  <a:moveTo>
                    <a:pt x="2671572" y="2531364"/>
                  </a:moveTo>
                  <a:lnTo>
                    <a:pt x="2671572" y="2582164"/>
                  </a:lnTo>
                </a:path>
                <a:path w="7627620" h="2582545">
                  <a:moveTo>
                    <a:pt x="2929128" y="2531364"/>
                  </a:moveTo>
                  <a:lnTo>
                    <a:pt x="2929128" y="2582164"/>
                  </a:lnTo>
                </a:path>
                <a:path w="7627620" h="2582545">
                  <a:moveTo>
                    <a:pt x="3461004" y="2531364"/>
                  </a:moveTo>
                  <a:lnTo>
                    <a:pt x="3461004" y="2582164"/>
                  </a:lnTo>
                </a:path>
                <a:path w="7627620" h="2582545">
                  <a:moveTo>
                    <a:pt x="4226052" y="2531364"/>
                  </a:moveTo>
                  <a:lnTo>
                    <a:pt x="4226052" y="2582164"/>
                  </a:lnTo>
                </a:path>
                <a:path w="7627620" h="2582545">
                  <a:moveTo>
                    <a:pt x="4492752" y="2531364"/>
                  </a:moveTo>
                  <a:lnTo>
                    <a:pt x="4492752" y="2582164"/>
                  </a:lnTo>
                </a:path>
                <a:path w="7627620" h="2582545">
                  <a:moveTo>
                    <a:pt x="6836664" y="2531364"/>
                  </a:moveTo>
                  <a:lnTo>
                    <a:pt x="6836664" y="2582164"/>
                  </a:lnTo>
                </a:path>
                <a:path w="7627620" h="2582545">
                  <a:moveTo>
                    <a:pt x="4748784" y="2531364"/>
                  </a:moveTo>
                  <a:lnTo>
                    <a:pt x="4748784" y="2582164"/>
                  </a:lnTo>
                </a:path>
                <a:path w="7627620" h="2582545">
                  <a:moveTo>
                    <a:pt x="5539740" y="2531364"/>
                  </a:moveTo>
                  <a:lnTo>
                    <a:pt x="5539740" y="2582164"/>
                  </a:lnTo>
                </a:path>
                <a:path w="7627620" h="2582545">
                  <a:moveTo>
                    <a:pt x="5806440" y="2531364"/>
                  </a:moveTo>
                  <a:lnTo>
                    <a:pt x="5806440" y="2582164"/>
                  </a:lnTo>
                </a:path>
                <a:path w="7627620" h="2582545">
                  <a:moveTo>
                    <a:pt x="7360920" y="2531364"/>
                  </a:moveTo>
                  <a:lnTo>
                    <a:pt x="7360920" y="2582164"/>
                  </a:lnTo>
                </a:path>
                <a:path w="7627620" h="2582545">
                  <a:moveTo>
                    <a:pt x="7627620" y="2531364"/>
                  </a:moveTo>
                  <a:lnTo>
                    <a:pt x="7627620" y="2582164"/>
                  </a:lnTo>
                </a:path>
                <a:path w="7627620" h="2582545">
                  <a:moveTo>
                    <a:pt x="50292" y="2531364"/>
                  </a:moveTo>
                  <a:lnTo>
                    <a:pt x="7627620" y="253136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45845" y="2959971"/>
              <a:ext cx="7397115" cy="1319530"/>
            </a:xfrm>
            <a:custGeom>
              <a:avLst/>
              <a:gdLst/>
              <a:ahLst/>
              <a:cxnLst/>
              <a:rect l="l" t="t" r="r" b="b"/>
              <a:pathLst>
                <a:path w="7397115" h="1319529">
                  <a:moveTo>
                    <a:pt x="0" y="33799"/>
                  </a:moveTo>
                  <a:lnTo>
                    <a:pt x="15032" y="29977"/>
                  </a:lnTo>
                  <a:lnTo>
                    <a:pt x="30067" y="26084"/>
                  </a:lnTo>
                  <a:lnTo>
                    <a:pt x="45102" y="22334"/>
                  </a:lnTo>
                  <a:lnTo>
                    <a:pt x="90201" y="13416"/>
                  </a:lnTo>
                  <a:lnTo>
                    <a:pt x="120268" y="8653"/>
                  </a:lnTo>
                  <a:lnTo>
                    <a:pt x="135306" y="6090"/>
                  </a:lnTo>
                  <a:lnTo>
                    <a:pt x="150341" y="3478"/>
                  </a:lnTo>
                  <a:lnTo>
                    <a:pt x="165372" y="1295"/>
                  </a:lnTo>
                  <a:lnTo>
                    <a:pt x="180403" y="17"/>
                  </a:lnTo>
                  <a:lnTo>
                    <a:pt x="195441" y="0"/>
                  </a:lnTo>
                  <a:lnTo>
                    <a:pt x="210475" y="922"/>
                  </a:lnTo>
                  <a:lnTo>
                    <a:pt x="225507" y="2250"/>
                  </a:lnTo>
                  <a:lnTo>
                    <a:pt x="240538" y="3446"/>
                  </a:lnTo>
                  <a:lnTo>
                    <a:pt x="285647" y="6018"/>
                  </a:lnTo>
                  <a:lnTo>
                    <a:pt x="330747" y="9828"/>
                  </a:lnTo>
                  <a:lnTo>
                    <a:pt x="375850" y="14819"/>
                  </a:lnTo>
                  <a:lnTo>
                    <a:pt x="420954" y="21480"/>
                  </a:lnTo>
                  <a:lnTo>
                    <a:pt x="466050" y="34696"/>
                  </a:lnTo>
                  <a:lnTo>
                    <a:pt x="481088" y="39260"/>
                  </a:lnTo>
                  <a:lnTo>
                    <a:pt x="496120" y="43398"/>
                  </a:lnTo>
                  <a:lnTo>
                    <a:pt x="511149" y="47404"/>
                  </a:lnTo>
                  <a:lnTo>
                    <a:pt x="526169" y="51530"/>
                  </a:lnTo>
                  <a:lnTo>
                    <a:pt x="571271" y="66089"/>
                  </a:lnTo>
                  <a:lnTo>
                    <a:pt x="616417" y="83179"/>
                  </a:lnTo>
                  <a:lnTo>
                    <a:pt x="646465" y="96037"/>
                  </a:lnTo>
                  <a:lnTo>
                    <a:pt x="661441" y="102252"/>
                  </a:lnTo>
                  <a:lnTo>
                    <a:pt x="676490" y="107900"/>
                  </a:lnTo>
                  <a:lnTo>
                    <a:pt x="691540" y="113238"/>
                  </a:lnTo>
                  <a:lnTo>
                    <a:pt x="706589" y="118862"/>
                  </a:lnTo>
                  <a:lnTo>
                    <a:pt x="721639" y="125366"/>
                  </a:lnTo>
                  <a:lnTo>
                    <a:pt x="736686" y="133034"/>
                  </a:lnTo>
                  <a:lnTo>
                    <a:pt x="751722" y="141559"/>
                  </a:lnTo>
                  <a:lnTo>
                    <a:pt x="766734" y="150369"/>
                  </a:lnTo>
                  <a:lnTo>
                    <a:pt x="781710" y="158894"/>
                  </a:lnTo>
                  <a:lnTo>
                    <a:pt x="796759" y="166862"/>
                  </a:lnTo>
                  <a:lnTo>
                    <a:pt x="811809" y="174626"/>
                  </a:lnTo>
                  <a:lnTo>
                    <a:pt x="826858" y="182558"/>
                  </a:lnTo>
                  <a:lnTo>
                    <a:pt x="871991" y="209520"/>
                  </a:lnTo>
                  <a:lnTo>
                    <a:pt x="917225" y="239436"/>
                  </a:lnTo>
                  <a:lnTo>
                    <a:pt x="962177" y="270654"/>
                  </a:lnTo>
                  <a:lnTo>
                    <a:pt x="987434" y="289434"/>
                  </a:lnTo>
                  <a:lnTo>
                    <a:pt x="999842" y="298640"/>
                  </a:lnTo>
                  <a:lnTo>
                    <a:pt x="1047569" y="328789"/>
                  </a:lnTo>
                  <a:lnTo>
                    <a:pt x="1082446" y="348124"/>
                  </a:lnTo>
                  <a:lnTo>
                    <a:pt x="1127791" y="369859"/>
                  </a:lnTo>
                  <a:lnTo>
                    <a:pt x="1172632" y="384716"/>
                  </a:lnTo>
                  <a:lnTo>
                    <a:pt x="1217764" y="395458"/>
                  </a:lnTo>
                  <a:lnTo>
                    <a:pt x="1262913" y="404512"/>
                  </a:lnTo>
                  <a:lnTo>
                    <a:pt x="1292901" y="408148"/>
                  </a:lnTo>
                  <a:lnTo>
                    <a:pt x="1307936" y="409745"/>
                  </a:lnTo>
                  <a:lnTo>
                    <a:pt x="1353083" y="418149"/>
                  </a:lnTo>
                  <a:lnTo>
                    <a:pt x="1398158" y="429240"/>
                  </a:lnTo>
                  <a:lnTo>
                    <a:pt x="1443253" y="441723"/>
                  </a:lnTo>
                  <a:lnTo>
                    <a:pt x="1473352" y="452026"/>
                  </a:lnTo>
                  <a:lnTo>
                    <a:pt x="1488401" y="457315"/>
                  </a:lnTo>
                  <a:lnTo>
                    <a:pt x="1533439" y="469616"/>
                  </a:lnTo>
                  <a:lnTo>
                    <a:pt x="1578571" y="479254"/>
                  </a:lnTo>
                  <a:lnTo>
                    <a:pt x="1608670" y="485052"/>
                  </a:lnTo>
                  <a:lnTo>
                    <a:pt x="1623720" y="487951"/>
                  </a:lnTo>
                  <a:lnTo>
                    <a:pt x="1638696" y="490989"/>
                  </a:lnTo>
                  <a:lnTo>
                    <a:pt x="1653708" y="494063"/>
                  </a:lnTo>
                  <a:lnTo>
                    <a:pt x="1668743" y="496970"/>
                  </a:lnTo>
                  <a:lnTo>
                    <a:pt x="1683791" y="499508"/>
                  </a:lnTo>
                  <a:lnTo>
                    <a:pt x="1699037" y="501328"/>
                  </a:lnTo>
                  <a:lnTo>
                    <a:pt x="1714414" y="502636"/>
                  </a:lnTo>
                  <a:lnTo>
                    <a:pt x="1729529" y="504063"/>
                  </a:lnTo>
                  <a:lnTo>
                    <a:pt x="1743989" y="506239"/>
                  </a:lnTo>
                  <a:lnTo>
                    <a:pt x="1757046" y="509414"/>
                  </a:lnTo>
                  <a:lnTo>
                    <a:pt x="1769198" y="513161"/>
                  </a:lnTo>
                  <a:lnTo>
                    <a:pt x="1781636" y="517384"/>
                  </a:lnTo>
                  <a:lnTo>
                    <a:pt x="1795551" y="521987"/>
                  </a:lnTo>
                  <a:lnTo>
                    <a:pt x="1811680" y="526996"/>
                  </a:lnTo>
                  <a:lnTo>
                    <a:pt x="1829333" y="532433"/>
                  </a:lnTo>
                  <a:lnTo>
                    <a:pt x="1847272" y="538204"/>
                  </a:lnTo>
                  <a:lnTo>
                    <a:pt x="1864258" y="544212"/>
                  </a:lnTo>
                  <a:lnTo>
                    <a:pt x="1879877" y="550548"/>
                  </a:lnTo>
                  <a:lnTo>
                    <a:pt x="1894817" y="557277"/>
                  </a:lnTo>
                  <a:lnTo>
                    <a:pt x="1909496" y="563983"/>
                  </a:lnTo>
                  <a:lnTo>
                    <a:pt x="1924329" y="570247"/>
                  </a:lnTo>
                  <a:lnTo>
                    <a:pt x="1969477" y="586464"/>
                  </a:lnTo>
                  <a:lnTo>
                    <a:pt x="2014562" y="600664"/>
                  </a:lnTo>
                  <a:lnTo>
                    <a:pt x="2059647" y="611268"/>
                  </a:lnTo>
                  <a:lnTo>
                    <a:pt x="2104796" y="616983"/>
                  </a:lnTo>
                  <a:lnTo>
                    <a:pt x="2149837" y="620466"/>
                  </a:lnTo>
                  <a:lnTo>
                    <a:pt x="2164867" y="621809"/>
                  </a:lnTo>
                  <a:lnTo>
                    <a:pt x="2179916" y="623653"/>
                  </a:lnTo>
                  <a:lnTo>
                    <a:pt x="2194966" y="625794"/>
                  </a:lnTo>
                  <a:lnTo>
                    <a:pt x="2210015" y="628007"/>
                  </a:lnTo>
                  <a:lnTo>
                    <a:pt x="2225065" y="630064"/>
                  </a:lnTo>
                  <a:lnTo>
                    <a:pt x="2240095" y="631741"/>
                  </a:lnTo>
                  <a:lnTo>
                    <a:pt x="2255100" y="633287"/>
                  </a:lnTo>
                  <a:lnTo>
                    <a:pt x="2270106" y="634904"/>
                  </a:lnTo>
                  <a:lnTo>
                    <a:pt x="2285136" y="636795"/>
                  </a:lnTo>
                  <a:lnTo>
                    <a:pt x="2300185" y="638998"/>
                  </a:lnTo>
                  <a:lnTo>
                    <a:pt x="2315235" y="641463"/>
                  </a:lnTo>
                  <a:lnTo>
                    <a:pt x="2330284" y="643975"/>
                  </a:lnTo>
                  <a:lnTo>
                    <a:pt x="2345334" y="646320"/>
                  </a:lnTo>
                  <a:lnTo>
                    <a:pt x="2390375" y="652232"/>
                  </a:lnTo>
                  <a:lnTo>
                    <a:pt x="2435504" y="656480"/>
                  </a:lnTo>
                  <a:lnTo>
                    <a:pt x="2450553" y="657619"/>
                  </a:lnTo>
                  <a:lnTo>
                    <a:pt x="2495638" y="662767"/>
                  </a:lnTo>
                  <a:lnTo>
                    <a:pt x="2540723" y="669770"/>
                  </a:lnTo>
                  <a:lnTo>
                    <a:pt x="2585872" y="678324"/>
                  </a:lnTo>
                  <a:lnTo>
                    <a:pt x="2615907" y="685484"/>
                  </a:lnTo>
                  <a:lnTo>
                    <a:pt x="2630913" y="689022"/>
                  </a:lnTo>
                  <a:lnTo>
                    <a:pt x="2676042" y="694580"/>
                  </a:lnTo>
                  <a:lnTo>
                    <a:pt x="2721171" y="696311"/>
                  </a:lnTo>
                  <a:lnTo>
                    <a:pt x="2766212" y="696739"/>
                  </a:lnTo>
                  <a:lnTo>
                    <a:pt x="2781261" y="696743"/>
                  </a:lnTo>
                  <a:lnTo>
                    <a:pt x="2796311" y="696676"/>
                  </a:lnTo>
                  <a:lnTo>
                    <a:pt x="2811360" y="696418"/>
                  </a:lnTo>
                  <a:lnTo>
                    <a:pt x="2826410" y="695850"/>
                  </a:lnTo>
                  <a:lnTo>
                    <a:pt x="2841457" y="694513"/>
                  </a:lnTo>
                  <a:lnTo>
                    <a:pt x="2856493" y="692675"/>
                  </a:lnTo>
                  <a:lnTo>
                    <a:pt x="2871505" y="691028"/>
                  </a:lnTo>
                  <a:lnTo>
                    <a:pt x="2886481" y="690262"/>
                  </a:lnTo>
                  <a:lnTo>
                    <a:pt x="2901530" y="690800"/>
                  </a:lnTo>
                  <a:lnTo>
                    <a:pt x="2916580" y="692183"/>
                  </a:lnTo>
                  <a:lnTo>
                    <a:pt x="2931629" y="693781"/>
                  </a:lnTo>
                  <a:lnTo>
                    <a:pt x="2946679" y="694961"/>
                  </a:lnTo>
                  <a:lnTo>
                    <a:pt x="2961726" y="695529"/>
                  </a:lnTo>
                  <a:lnTo>
                    <a:pt x="2976762" y="695882"/>
                  </a:lnTo>
                  <a:lnTo>
                    <a:pt x="2991774" y="695997"/>
                  </a:lnTo>
                  <a:lnTo>
                    <a:pt x="3006750" y="695850"/>
                  </a:lnTo>
                  <a:lnTo>
                    <a:pt x="3052488" y="693993"/>
                  </a:lnTo>
                  <a:lnTo>
                    <a:pt x="3092157" y="690262"/>
                  </a:lnTo>
                  <a:lnTo>
                    <a:pt x="3134692" y="683627"/>
                  </a:lnTo>
                  <a:lnTo>
                    <a:pt x="3170249" y="676737"/>
                  </a:lnTo>
                  <a:lnTo>
                    <a:pt x="3187217" y="673625"/>
                  </a:lnTo>
                  <a:lnTo>
                    <a:pt x="3202854" y="671046"/>
                  </a:lnTo>
                  <a:lnTo>
                    <a:pt x="3217824" y="668704"/>
                  </a:lnTo>
                  <a:lnTo>
                    <a:pt x="3232508" y="666410"/>
                  </a:lnTo>
                  <a:lnTo>
                    <a:pt x="3247288" y="663973"/>
                  </a:lnTo>
                  <a:lnTo>
                    <a:pt x="3262337" y="661328"/>
                  </a:lnTo>
                  <a:lnTo>
                    <a:pt x="3277387" y="658528"/>
                  </a:lnTo>
                  <a:lnTo>
                    <a:pt x="3292436" y="655847"/>
                  </a:lnTo>
                  <a:lnTo>
                    <a:pt x="3337569" y="650400"/>
                  </a:lnTo>
                  <a:lnTo>
                    <a:pt x="3382606" y="647195"/>
                  </a:lnTo>
                  <a:lnTo>
                    <a:pt x="3412705" y="645866"/>
                  </a:lnTo>
                  <a:lnTo>
                    <a:pt x="3427755" y="645177"/>
                  </a:lnTo>
                  <a:lnTo>
                    <a:pt x="3472850" y="643177"/>
                  </a:lnTo>
                  <a:lnTo>
                    <a:pt x="3517925" y="640542"/>
                  </a:lnTo>
                  <a:lnTo>
                    <a:pt x="3532974" y="639760"/>
                  </a:lnTo>
                  <a:lnTo>
                    <a:pt x="3578123" y="642098"/>
                  </a:lnTo>
                  <a:lnTo>
                    <a:pt x="3623198" y="649470"/>
                  </a:lnTo>
                  <a:lnTo>
                    <a:pt x="3668293" y="660417"/>
                  </a:lnTo>
                  <a:lnTo>
                    <a:pt x="3713441" y="674919"/>
                  </a:lnTo>
                  <a:lnTo>
                    <a:pt x="3728491" y="679848"/>
                  </a:lnTo>
                  <a:lnTo>
                    <a:pt x="3743467" y="684516"/>
                  </a:lnTo>
                  <a:lnTo>
                    <a:pt x="3758479" y="689088"/>
                  </a:lnTo>
                  <a:lnTo>
                    <a:pt x="3773514" y="693707"/>
                  </a:lnTo>
                  <a:lnTo>
                    <a:pt x="3818661" y="708646"/>
                  </a:lnTo>
                  <a:lnTo>
                    <a:pt x="3863736" y="725011"/>
                  </a:lnTo>
                  <a:lnTo>
                    <a:pt x="3878748" y="730950"/>
                  </a:lnTo>
                  <a:lnTo>
                    <a:pt x="3893783" y="736865"/>
                  </a:lnTo>
                  <a:lnTo>
                    <a:pt x="3938930" y="752397"/>
                  </a:lnTo>
                  <a:lnTo>
                    <a:pt x="3969029" y="761763"/>
                  </a:lnTo>
                  <a:lnTo>
                    <a:pt x="3984219" y="766625"/>
                  </a:lnTo>
                  <a:lnTo>
                    <a:pt x="4029100" y="780305"/>
                  </a:lnTo>
                  <a:lnTo>
                    <a:pt x="4066765" y="789432"/>
                  </a:lnTo>
                  <a:lnTo>
                    <a:pt x="4114492" y="797403"/>
                  </a:lnTo>
                  <a:lnTo>
                    <a:pt x="4165401" y="803832"/>
                  </a:lnTo>
                  <a:lnTo>
                    <a:pt x="4195893" y="806737"/>
                  </a:lnTo>
                  <a:lnTo>
                    <a:pt x="4209567" y="808118"/>
                  </a:lnTo>
                  <a:lnTo>
                    <a:pt x="4220685" y="809710"/>
                  </a:lnTo>
                  <a:lnTo>
                    <a:pt x="4229935" y="811325"/>
                  </a:lnTo>
                  <a:lnTo>
                    <a:pt x="4239731" y="812798"/>
                  </a:lnTo>
                  <a:lnTo>
                    <a:pt x="4252493" y="813960"/>
                  </a:lnTo>
                  <a:lnTo>
                    <a:pt x="4269811" y="814593"/>
                  </a:lnTo>
                  <a:lnTo>
                    <a:pt x="4290069" y="814929"/>
                  </a:lnTo>
                  <a:lnTo>
                    <a:pt x="4310875" y="815193"/>
                  </a:lnTo>
                  <a:lnTo>
                    <a:pt x="4329836" y="815611"/>
                  </a:lnTo>
                  <a:lnTo>
                    <a:pt x="4375270" y="817826"/>
                  </a:lnTo>
                  <a:lnTo>
                    <a:pt x="4420006" y="823501"/>
                  </a:lnTo>
                  <a:lnTo>
                    <a:pt x="4435055" y="826043"/>
                  </a:lnTo>
                  <a:lnTo>
                    <a:pt x="4450105" y="828311"/>
                  </a:lnTo>
                  <a:lnTo>
                    <a:pt x="4465135" y="830230"/>
                  </a:lnTo>
                  <a:lnTo>
                    <a:pt x="4480140" y="831947"/>
                  </a:lnTo>
                  <a:lnTo>
                    <a:pt x="4495146" y="833687"/>
                  </a:lnTo>
                  <a:lnTo>
                    <a:pt x="4510176" y="835677"/>
                  </a:lnTo>
                  <a:lnTo>
                    <a:pt x="4525225" y="838198"/>
                  </a:lnTo>
                  <a:lnTo>
                    <a:pt x="4540275" y="840980"/>
                  </a:lnTo>
                  <a:lnTo>
                    <a:pt x="4555324" y="843714"/>
                  </a:lnTo>
                  <a:lnTo>
                    <a:pt x="4600409" y="849536"/>
                  </a:lnTo>
                  <a:lnTo>
                    <a:pt x="4645494" y="852469"/>
                  </a:lnTo>
                  <a:lnTo>
                    <a:pt x="4675593" y="852683"/>
                  </a:lnTo>
                  <a:lnTo>
                    <a:pt x="4690643" y="853076"/>
                  </a:lnTo>
                  <a:lnTo>
                    <a:pt x="4705673" y="854015"/>
                  </a:lnTo>
                  <a:lnTo>
                    <a:pt x="4720678" y="855251"/>
                  </a:lnTo>
                  <a:lnTo>
                    <a:pt x="4735684" y="856416"/>
                  </a:lnTo>
                  <a:lnTo>
                    <a:pt x="4750714" y="857140"/>
                  </a:lnTo>
                  <a:lnTo>
                    <a:pt x="4766567" y="857192"/>
                  </a:lnTo>
                  <a:lnTo>
                    <a:pt x="4782956" y="856886"/>
                  </a:lnTo>
                  <a:lnTo>
                    <a:pt x="4798273" y="856390"/>
                  </a:lnTo>
                  <a:lnTo>
                    <a:pt x="4810912" y="855870"/>
                  </a:lnTo>
                  <a:lnTo>
                    <a:pt x="4817030" y="855305"/>
                  </a:lnTo>
                  <a:lnTo>
                    <a:pt x="4822421" y="854489"/>
                  </a:lnTo>
                  <a:lnTo>
                    <a:pt x="4828503" y="853602"/>
                  </a:lnTo>
                  <a:lnTo>
                    <a:pt x="4836693" y="852822"/>
                  </a:lnTo>
                  <a:lnTo>
                    <a:pt x="4856297" y="851745"/>
                  </a:lnTo>
                  <a:lnTo>
                    <a:pt x="4881794" y="850489"/>
                  </a:lnTo>
                  <a:lnTo>
                    <a:pt x="4908363" y="849161"/>
                  </a:lnTo>
                  <a:lnTo>
                    <a:pt x="4931181" y="847869"/>
                  </a:lnTo>
                  <a:lnTo>
                    <a:pt x="4948622" y="846447"/>
                  </a:lnTo>
                  <a:lnTo>
                    <a:pt x="4963360" y="844964"/>
                  </a:lnTo>
                  <a:lnTo>
                    <a:pt x="4977026" y="843601"/>
                  </a:lnTo>
                  <a:lnTo>
                    <a:pt x="4991252" y="842535"/>
                  </a:lnTo>
                  <a:lnTo>
                    <a:pt x="5006301" y="841906"/>
                  </a:lnTo>
                  <a:lnTo>
                    <a:pt x="5021351" y="841599"/>
                  </a:lnTo>
                  <a:lnTo>
                    <a:pt x="5036400" y="841410"/>
                  </a:lnTo>
                  <a:lnTo>
                    <a:pt x="5051450" y="841138"/>
                  </a:lnTo>
                  <a:lnTo>
                    <a:pt x="5066480" y="840726"/>
                  </a:lnTo>
                  <a:lnTo>
                    <a:pt x="5081485" y="840218"/>
                  </a:lnTo>
                  <a:lnTo>
                    <a:pt x="5096491" y="839852"/>
                  </a:lnTo>
                  <a:lnTo>
                    <a:pt x="5111521" y="839868"/>
                  </a:lnTo>
                  <a:lnTo>
                    <a:pt x="5126570" y="840444"/>
                  </a:lnTo>
                  <a:lnTo>
                    <a:pt x="5141620" y="841424"/>
                  </a:lnTo>
                  <a:lnTo>
                    <a:pt x="5156669" y="842547"/>
                  </a:lnTo>
                  <a:lnTo>
                    <a:pt x="5171719" y="843551"/>
                  </a:lnTo>
                  <a:lnTo>
                    <a:pt x="5186749" y="844428"/>
                  </a:lnTo>
                  <a:lnTo>
                    <a:pt x="5201754" y="845234"/>
                  </a:lnTo>
                  <a:lnTo>
                    <a:pt x="5216760" y="846087"/>
                  </a:lnTo>
                  <a:lnTo>
                    <a:pt x="5261889" y="849282"/>
                  </a:lnTo>
                  <a:lnTo>
                    <a:pt x="5307035" y="854438"/>
                  </a:lnTo>
                  <a:lnTo>
                    <a:pt x="5352059" y="862474"/>
                  </a:lnTo>
                  <a:lnTo>
                    <a:pt x="5397207" y="872136"/>
                  </a:lnTo>
                  <a:lnTo>
                    <a:pt x="5442340" y="884350"/>
                  </a:lnTo>
                  <a:lnTo>
                    <a:pt x="5457352" y="888740"/>
                  </a:lnTo>
                  <a:lnTo>
                    <a:pt x="5472328" y="892700"/>
                  </a:lnTo>
                  <a:lnTo>
                    <a:pt x="5487377" y="896068"/>
                  </a:lnTo>
                  <a:lnTo>
                    <a:pt x="5502427" y="899066"/>
                  </a:lnTo>
                  <a:lnTo>
                    <a:pt x="5517476" y="901898"/>
                  </a:lnTo>
                  <a:lnTo>
                    <a:pt x="5532526" y="904765"/>
                  </a:lnTo>
                  <a:lnTo>
                    <a:pt x="5577621" y="913409"/>
                  </a:lnTo>
                  <a:lnTo>
                    <a:pt x="5623220" y="921863"/>
                  </a:lnTo>
                  <a:lnTo>
                    <a:pt x="5665852" y="928576"/>
                  </a:lnTo>
                  <a:lnTo>
                    <a:pt x="5690442" y="931096"/>
                  </a:lnTo>
                  <a:lnTo>
                    <a:pt x="5704357" y="932451"/>
                  </a:lnTo>
                  <a:lnTo>
                    <a:pt x="5720539" y="933926"/>
                  </a:lnTo>
                  <a:lnTo>
                    <a:pt x="5738187" y="935483"/>
                  </a:lnTo>
                  <a:lnTo>
                    <a:pt x="5756096" y="937113"/>
                  </a:lnTo>
                  <a:lnTo>
                    <a:pt x="5803671" y="942024"/>
                  </a:lnTo>
                  <a:lnTo>
                    <a:pt x="5848184" y="948886"/>
                  </a:lnTo>
                  <a:lnTo>
                    <a:pt x="5893333" y="960137"/>
                  </a:lnTo>
                  <a:lnTo>
                    <a:pt x="5938428" y="982694"/>
                  </a:lnTo>
                  <a:lnTo>
                    <a:pt x="5983503" y="1013827"/>
                  </a:lnTo>
                  <a:lnTo>
                    <a:pt x="5998552" y="1025626"/>
                  </a:lnTo>
                  <a:lnTo>
                    <a:pt x="6013602" y="1036972"/>
                  </a:lnTo>
                  <a:lnTo>
                    <a:pt x="6028649" y="1047412"/>
                  </a:lnTo>
                  <a:lnTo>
                    <a:pt x="6043685" y="1057435"/>
                  </a:lnTo>
                  <a:lnTo>
                    <a:pt x="6058697" y="1067673"/>
                  </a:lnTo>
                  <a:lnTo>
                    <a:pt x="6073673" y="1078755"/>
                  </a:lnTo>
                  <a:lnTo>
                    <a:pt x="6088722" y="1092378"/>
                  </a:lnTo>
                  <a:lnTo>
                    <a:pt x="6103772" y="1107632"/>
                  </a:lnTo>
                  <a:lnTo>
                    <a:pt x="6118821" y="1121529"/>
                  </a:lnTo>
                  <a:lnTo>
                    <a:pt x="6133871" y="1131079"/>
                  </a:lnTo>
                  <a:lnTo>
                    <a:pt x="6148920" y="1134494"/>
                  </a:lnTo>
                  <a:lnTo>
                    <a:pt x="6163970" y="1133730"/>
                  </a:lnTo>
                  <a:lnTo>
                    <a:pt x="6179019" y="1131419"/>
                  </a:lnTo>
                  <a:lnTo>
                    <a:pt x="6194069" y="1130190"/>
                  </a:lnTo>
                  <a:lnTo>
                    <a:pt x="6209045" y="1130474"/>
                  </a:lnTo>
                  <a:lnTo>
                    <a:pt x="6224057" y="1131032"/>
                  </a:lnTo>
                  <a:lnTo>
                    <a:pt x="6239092" y="1131708"/>
                  </a:lnTo>
                  <a:lnTo>
                    <a:pt x="6254140" y="1132349"/>
                  </a:lnTo>
                  <a:lnTo>
                    <a:pt x="6269189" y="1133439"/>
                  </a:lnTo>
                  <a:lnTo>
                    <a:pt x="6284239" y="1134873"/>
                  </a:lnTo>
                  <a:lnTo>
                    <a:pt x="6299288" y="1135618"/>
                  </a:lnTo>
                  <a:lnTo>
                    <a:pt x="6314338" y="1134635"/>
                  </a:lnTo>
                  <a:lnTo>
                    <a:pt x="6329314" y="1130284"/>
                  </a:lnTo>
                  <a:lnTo>
                    <a:pt x="6344326" y="1123634"/>
                  </a:lnTo>
                  <a:lnTo>
                    <a:pt x="6359361" y="1117437"/>
                  </a:lnTo>
                  <a:lnTo>
                    <a:pt x="6374409" y="1114442"/>
                  </a:lnTo>
                  <a:lnTo>
                    <a:pt x="6389458" y="1116308"/>
                  </a:lnTo>
                  <a:lnTo>
                    <a:pt x="6404508" y="1121269"/>
                  </a:lnTo>
                  <a:lnTo>
                    <a:pt x="6419557" y="1126944"/>
                  </a:lnTo>
                  <a:lnTo>
                    <a:pt x="6434607" y="1130952"/>
                  </a:lnTo>
                  <a:lnTo>
                    <a:pt x="6449583" y="1132659"/>
                  </a:lnTo>
                  <a:lnTo>
                    <a:pt x="6464595" y="1133365"/>
                  </a:lnTo>
                  <a:lnTo>
                    <a:pt x="6479630" y="1133596"/>
                  </a:lnTo>
                  <a:lnTo>
                    <a:pt x="6494678" y="1133873"/>
                  </a:lnTo>
                  <a:lnTo>
                    <a:pt x="6509727" y="1134078"/>
                  </a:lnTo>
                  <a:lnTo>
                    <a:pt x="6524777" y="1134080"/>
                  </a:lnTo>
                  <a:lnTo>
                    <a:pt x="6539826" y="1134106"/>
                  </a:lnTo>
                  <a:lnTo>
                    <a:pt x="6584864" y="1135731"/>
                  </a:lnTo>
                  <a:lnTo>
                    <a:pt x="6629996" y="1139317"/>
                  </a:lnTo>
                  <a:lnTo>
                    <a:pt x="6675145" y="1145049"/>
                  </a:lnTo>
                  <a:lnTo>
                    <a:pt x="6720168" y="1154890"/>
                  </a:lnTo>
                  <a:lnTo>
                    <a:pt x="6735216" y="1158257"/>
                  </a:lnTo>
                  <a:lnTo>
                    <a:pt x="6750265" y="1161250"/>
                  </a:lnTo>
                  <a:lnTo>
                    <a:pt x="6765315" y="1164004"/>
                  </a:lnTo>
                  <a:lnTo>
                    <a:pt x="6780364" y="1166901"/>
                  </a:lnTo>
                  <a:lnTo>
                    <a:pt x="6795414" y="1170322"/>
                  </a:lnTo>
                  <a:lnTo>
                    <a:pt x="6810390" y="1174486"/>
                  </a:lnTo>
                  <a:lnTo>
                    <a:pt x="6825402" y="1179149"/>
                  </a:lnTo>
                  <a:lnTo>
                    <a:pt x="6840437" y="1184003"/>
                  </a:lnTo>
                  <a:lnTo>
                    <a:pt x="6855485" y="1188737"/>
                  </a:lnTo>
                  <a:lnTo>
                    <a:pt x="6870534" y="1193397"/>
                  </a:lnTo>
                  <a:lnTo>
                    <a:pt x="6885584" y="1198104"/>
                  </a:lnTo>
                  <a:lnTo>
                    <a:pt x="6900633" y="1202668"/>
                  </a:lnTo>
                  <a:lnTo>
                    <a:pt x="6915683" y="1206898"/>
                  </a:lnTo>
                  <a:lnTo>
                    <a:pt x="6930659" y="1210637"/>
                  </a:lnTo>
                  <a:lnTo>
                    <a:pt x="6945671" y="1213947"/>
                  </a:lnTo>
                  <a:lnTo>
                    <a:pt x="6960706" y="1217257"/>
                  </a:lnTo>
                  <a:lnTo>
                    <a:pt x="6975754" y="1220995"/>
                  </a:lnTo>
                  <a:lnTo>
                    <a:pt x="6990803" y="1225524"/>
                  </a:lnTo>
                  <a:lnTo>
                    <a:pt x="7005853" y="1230552"/>
                  </a:lnTo>
                  <a:lnTo>
                    <a:pt x="7020902" y="1235533"/>
                  </a:lnTo>
                  <a:lnTo>
                    <a:pt x="7035952" y="1239918"/>
                  </a:lnTo>
                  <a:lnTo>
                    <a:pt x="7050982" y="1243451"/>
                  </a:lnTo>
                  <a:lnTo>
                    <a:pt x="7065987" y="1246459"/>
                  </a:lnTo>
                  <a:lnTo>
                    <a:pt x="7080993" y="1249277"/>
                  </a:lnTo>
                  <a:lnTo>
                    <a:pt x="7096023" y="1252237"/>
                  </a:lnTo>
                  <a:lnTo>
                    <a:pt x="7111072" y="1255309"/>
                  </a:lnTo>
                  <a:lnTo>
                    <a:pt x="7126122" y="1258429"/>
                  </a:lnTo>
                  <a:lnTo>
                    <a:pt x="7141171" y="1261596"/>
                  </a:lnTo>
                  <a:lnTo>
                    <a:pt x="7156221" y="1264810"/>
                  </a:lnTo>
                  <a:lnTo>
                    <a:pt x="7171251" y="1267977"/>
                  </a:lnTo>
                  <a:lnTo>
                    <a:pt x="7216292" y="1277764"/>
                  </a:lnTo>
                  <a:lnTo>
                    <a:pt x="7246391" y="1284702"/>
                  </a:lnTo>
                  <a:lnTo>
                    <a:pt x="7261440" y="1288141"/>
                  </a:lnTo>
                  <a:lnTo>
                    <a:pt x="7276490" y="1291353"/>
                  </a:lnTo>
                  <a:lnTo>
                    <a:pt x="7291520" y="1294264"/>
                  </a:lnTo>
                  <a:lnTo>
                    <a:pt x="7306525" y="1296925"/>
                  </a:lnTo>
                  <a:lnTo>
                    <a:pt x="7321531" y="1299658"/>
                  </a:lnTo>
                  <a:lnTo>
                    <a:pt x="7336561" y="1302783"/>
                  </a:lnTo>
                  <a:lnTo>
                    <a:pt x="7351610" y="1306482"/>
                  </a:lnTo>
                  <a:lnTo>
                    <a:pt x="7366660" y="1310562"/>
                  </a:lnTo>
                  <a:lnTo>
                    <a:pt x="7381709" y="1314785"/>
                  </a:lnTo>
                  <a:lnTo>
                    <a:pt x="7396759" y="131891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45845" y="4234433"/>
              <a:ext cx="7397115" cy="605155"/>
            </a:xfrm>
            <a:custGeom>
              <a:avLst/>
              <a:gdLst/>
              <a:ahLst/>
              <a:cxnLst/>
              <a:rect l="l" t="t" r="r" b="b"/>
              <a:pathLst>
                <a:path w="7397115" h="605154">
                  <a:moveTo>
                    <a:pt x="0" y="0"/>
                  </a:moveTo>
                  <a:lnTo>
                    <a:pt x="15032" y="4361"/>
                  </a:lnTo>
                  <a:lnTo>
                    <a:pt x="30067" y="8699"/>
                  </a:lnTo>
                  <a:lnTo>
                    <a:pt x="45102" y="13037"/>
                  </a:lnTo>
                  <a:lnTo>
                    <a:pt x="60134" y="17399"/>
                  </a:lnTo>
                  <a:lnTo>
                    <a:pt x="75166" y="21980"/>
                  </a:lnTo>
                  <a:lnTo>
                    <a:pt x="90201" y="26717"/>
                  </a:lnTo>
                  <a:lnTo>
                    <a:pt x="105236" y="31240"/>
                  </a:lnTo>
                  <a:lnTo>
                    <a:pt x="150341" y="41005"/>
                  </a:lnTo>
                  <a:lnTo>
                    <a:pt x="195441" y="46690"/>
                  </a:lnTo>
                  <a:lnTo>
                    <a:pt x="225507" y="48551"/>
                  </a:lnTo>
                  <a:lnTo>
                    <a:pt x="240538" y="49530"/>
                  </a:lnTo>
                  <a:lnTo>
                    <a:pt x="285647" y="53244"/>
                  </a:lnTo>
                  <a:lnTo>
                    <a:pt x="330747" y="58562"/>
                  </a:lnTo>
                  <a:lnTo>
                    <a:pt x="345781" y="60612"/>
                  </a:lnTo>
                  <a:lnTo>
                    <a:pt x="360819" y="62484"/>
                  </a:lnTo>
                  <a:lnTo>
                    <a:pt x="375850" y="64192"/>
                  </a:lnTo>
                  <a:lnTo>
                    <a:pt x="390882" y="65770"/>
                  </a:lnTo>
                  <a:lnTo>
                    <a:pt x="405916" y="67323"/>
                  </a:lnTo>
                  <a:lnTo>
                    <a:pt x="420954" y="68961"/>
                  </a:lnTo>
                  <a:lnTo>
                    <a:pt x="435984" y="70832"/>
                  </a:lnTo>
                  <a:lnTo>
                    <a:pt x="451016" y="72786"/>
                  </a:lnTo>
                  <a:lnTo>
                    <a:pt x="466050" y="74765"/>
                  </a:lnTo>
                  <a:lnTo>
                    <a:pt x="481088" y="76708"/>
                  </a:lnTo>
                  <a:lnTo>
                    <a:pt x="496120" y="78557"/>
                  </a:lnTo>
                  <a:lnTo>
                    <a:pt x="511149" y="80359"/>
                  </a:lnTo>
                  <a:lnTo>
                    <a:pt x="526169" y="82208"/>
                  </a:lnTo>
                  <a:lnTo>
                    <a:pt x="541172" y="84201"/>
                  </a:lnTo>
                  <a:lnTo>
                    <a:pt x="556221" y="86532"/>
                  </a:lnTo>
                  <a:lnTo>
                    <a:pt x="571271" y="89042"/>
                  </a:lnTo>
                  <a:lnTo>
                    <a:pt x="586320" y="91576"/>
                  </a:lnTo>
                  <a:lnTo>
                    <a:pt x="601370" y="93980"/>
                  </a:lnTo>
                  <a:lnTo>
                    <a:pt x="616417" y="96039"/>
                  </a:lnTo>
                  <a:lnTo>
                    <a:pt x="631453" y="97980"/>
                  </a:lnTo>
                  <a:lnTo>
                    <a:pt x="646465" y="100016"/>
                  </a:lnTo>
                  <a:lnTo>
                    <a:pt x="691540" y="108092"/>
                  </a:lnTo>
                  <a:lnTo>
                    <a:pt x="736686" y="118235"/>
                  </a:lnTo>
                  <a:lnTo>
                    <a:pt x="766734" y="125914"/>
                  </a:lnTo>
                  <a:lnTo>
                    <a:pt x="781710" y="129540"/>
                  </a:lnTo>
                  <a:lnTo>
                    <a:pt x="796759" y="132637"/>
                  </a:lnTo>
                  <a:lnTo>
                    <a:pt x="811809" y="135461"/>
                  </a:lnTo>
                  <a:lnTo>
                    <a:pt x="826858" y="138308"/>
                  </a:lnTo>
                  <a:lnTo>
                    <a:pt x="841908" y="141478"/>
                  </a:lnTo>
                  <a:lnTo>
                    <a:pt x="856955" y="145131"/>
                  </a:lnTo>
                  <a:lnTo>
                    <a:pt x="871991" y="149082"/>
                  </a:lnTo>
                  <a:lnTo>
                    <a:pt x="887003" y="153104"/>
                  </a:lnTo>
                  <a:lnTo>
                    <a:pt x="901979" y="156972"/>
                  </a:lnTo>
                  <a:lnTo>
                    <a:pt x="917225" y="160756"/>
                  </a:lnTo>
                  <a:lnTo>
                    <a:pt x="932602" y="164480"/>
                  </a:lnTo>
                  <a:lnTo>
                    <a:pt x="947717" y="168134"/>
                  </a:lnTo>
                  <a:lnTo>
                    <a:pt x="962177" y="171704"/>
                  </a:lnTo>
                  <a:lnTo>
                    <a:pt x="975288" y="175206"/>
                  </a:lnTo>
                  <a:lnTo>
                    <a:pt x="987434" y="178577"/>
                  </a:lnTo>
                  <a:lnTo>
                    <a:pt x="999842" y="181973"/>
                  </a:lnTo>
                  <a:lnTo>
                    <a:pt x="1013739" y="185547"/>
                  </a:lnTo>
                  <a:lnTo>
                    <a:pt x="1029921" y="189400"/>
                  </a:lnTo>
                  <a:lnTo>
                    <a:pt x="1047569" y="193421"/>
                  </a:lnTo>
                  <a:lnTo>
                    <a:pt x="1065478" y="197441"/>
                  </a:lnTo>
                  <a:lnTo>
                    <a:pt x="1082446" y="201295"/>
                  </a:lnTo>
                  <a:lnTo>
                    <a:pt x="1098085" y="205095"/>
                  </a:lnTo>
                  <a:lnTo>
                    <a:pt x="1113069" y="208835"/>
                  </a:lnTo>
                  <a:lnTo>
                    <a:pt x="1127791" y="212457"/>
                  </a:lnTo>
                  <a:lnTo>
                    <a:pt x="1172632" y="221996"/>
                  </a:lnTo>
                  <a:lnTo>
                    <a:pt x="1217764" y="230505"/>
                  </a:lnTo>
                  <a:lnTo>
                    <a:pt x="1262913" y="238506"/>
                  </a:lnTo>
                  <a:lnTo>
                    <a:pt x="1292901" y="243490"/>
                  </a:lnTo>
                  <a:lnTo>
                    <a:pt x="1307936" y="246078"/>
                  </a:lnTo>
                  <a:lnTo>
                    <a:pt x="1353083" y="255984"/>
                  </a:lnTo>
                  <a:lnTo>
                    <a:pt x="1398158" y="267803"/>
                  </a:lnTo>
                  <a:lnTo>
                    <a:pt x="1443253" y="281305"/>
                  </a:lnTo>
                  <a:lnTo>
                    <a:pt x="1488401" y="300825"/>
                  </a:lnTo>
                  <a:lnTo>
                    <a:pt x="1533439" y="322087"/>
                  </a:lnTo>
                  <a:lnTo>
                    <a:pt x="1548474" y="329332"/>
                  </a:lnTo>
                  <a:lnTo>
                    <a:pt x="1563522" y="336423"/>
                  </a:lnTo>
                  <a:lnTo>
                    <a:pt x="1608670" y="356907"/>
                  </a:lnTo>
                  <a:lnTo>
                    <a:pt x="1653708" y="375475"/>
                  </a:lnTo>
                  <a:lnTo>
                    <a:pt x="1699037" y="391136"/>
                  </a:lnTo>
                  <a:lnTo>
                    <a:pt x="1729529" y="399391"/>
                  </a:lnTo>
                  <a:lnTo>
                    <a:pt x="1743989" y="403352"/>
                  </a:lnTo>
                  <a:lnTo>
                    <a:pt x="1757046" y="407265"/>
                  </a:lnTo>
                  <a:lnTo>
                    <a:pt x="1769198" y="411035"/>
                  </a:lnTo>
                  <a:lnTo>
                    <a:pt x="1781636" y="414710"/>
                  </a:lnTo>
                  <a:lnTo>
                    <a:pt x="1795551" y="418338"/>
                  </a:lnTo>
                  <a:lnTo>
                    <a:pt x="1811680" y="421782"/>
                  </a:lnTo>
                  <a:lnTo>
                    <a:pt x="1829333" y="425132"/>
                  </a:lnTo>
                  <a:lnTo>
                    <a:pt x="1847272" y="428482"/>
                  </a:lnTo>
                  <a:lnTo>
                    <a:pt x="1864258" y="431927"/>
                  </a:lnTo>
                  <a:lnTo>
                    <a:pt x="1879877" y="435486"/>
                  </a:lnTo>
                  <a:lnTo>
                    <a:pt x="1894817" y="439166"/>
                  </a:lnTo>
                  <a:lnTo>
                    <a:pt x="1909496" y="442749"/>
                  </a:lnTo>
                  <a:lnTo>
                    <a:pt x="1954428" y="451246"/>
                  </a:lnTo>
                  <a:lnTo>
                    <a:pt x="1999557" y="458037"/>
                  </a:lnTo>
                  <a:lnTo>
                    <a:pt x="2044598" y="463931"/>
                  </a:lnTo>
                  <a:lnTo>
                    <a:pt x="2089746" y="468110"/>
                  </a:lnTo>
                  <a:lnTo>
                    <a:pt x="2134831" y="471106"/>
                  </a:lnTo>
                  <a:lnTo>
                    <a:pt x="2179916" y="473172"/>
                  </a:lnTo>
                  <a:lnTo>
                    <a:pt x="2210015" y="474192"/>
                  </a:lnTo>
                  <a:lnTo>
                    <a:pt x="2225065" y="474726"/>
                  </a:lnTo>
                  <a:lnTo>
                    <a:pt x="2270106" y="476315"/>
                  </a:lnTo>
                  <a:lnTo>
                    <a:pt x="2315235" y="478028"/>
                  </a:lnTo>
                  <a:lnTo>
                    <a:pt x="2330284" y="478599"/>
                  </a:lnTo>
                  <a:lnTo>
                    <a:pt x="2345334" y="479171"/>
                  </a:lnTo>
                  <a:lnTo>
                    <a:pt x="2360364" y="479607"/>
                  </a:lnTo>
                  <a:lnTo>
                    <a:pt x="2375369" y="479996"/>
                  </a:lnTo>
                  <a:lnTo>
                    <a:pt x="2390375" y="480385"/>
                  </a:lnTo>
                  <a:lnTo>
                    <a:pt x="2435504" y="481790"/>
                  </a:lnTo>
                  <a:lnTo>
                    <a:pt x="2480633" y="484447"/>
                  </a:lnTo>
                  <a:lnTo>
                    <a:pt x="2510644" y="487396"/>
                  </a:lnTo>
                  <a:lnTo>
                    <a:pt x="2525674" y="488823"/>
                  </a:lnTo>
                  <a:lnTo>
                    <a:pt x="2540723" y="490043"/>
                  </a:lnTo>
                  <a:lnTo>
                    <a:pt x="2555773" y="491251"/>
                  </a:lnTo>
                  <a:lnTo>
                    <a:pt x="2570822" y="492484"/>
                  </a:lnTo>
                  <a:lnTo>
                    <a:pt x="2585872" y="493776"/>
                  </a:lnTo>
                  <a:lnTo>
                    <a:pt x="2600902" y="494998"/>
                  </a:lnTo>
                  <a:lnTo>
                    <a:pt x="2615907" y="496220"/>
                  </a:lnTo>
                  <a:lnTo>
                    <a:pt x="2630913" y="497490"/>
                  </a:lnTo>
                  <a:lnTo>
                    <a:pt x="2645943" y="498856"/>
                  </a:lnTo>
                  <a:lnTo>
                    <a:pt x="2660992" y="500380"/>
                  </a:lnTo>
                  <a:lnTo>
                    <a:pt x="2676042" y="502094"/>
                  </a:lnTo>
                  <a:lnTo>
                    <a:pt x="2691091" y="503713"/>
                  </a:lnTo>
                  <a:lnTo>
                    <a:pt x="2706141" y="504952"/>
                  </a:lnTo>
                  <a:lnTo>
                    <a:pt x="2721171" y="505710"/>
                  </a:lnTo>
                  <a:lnTo>
                    <a:pt x="2736176" y="506063"/>
                  </a:lnTo>
                  <a:lnTo>
                    <a:pt x="2751182" y="506273"/>
                  </a:lnTo>
                  <a:lnTo>
                    <a:pt x="2766212" y="506603"/>
                  </a:lnTo>
                  <a:lnTo>
                    <a:pt x="2781261" y="507214"/>
                  </a:lnTo>
                  <a:lnTo>
                    <a:pt x="2796311" y="507873"/>
                  </a:lnTo>
                  <a:lnTo>
                    <a:pt x="2811360" y="508531"/>
                  </a:lnTo>
                  <a:lnTo>
                    <a:pt x="2826410" y="509143"/>
                  </a:lnTo>
                  <a:lnTo>
                    <a:pt x="2841457" y="509803"/>
                  </a:lnTo>
                  <a:lnTo>
                    <a:pt x="2856493" y="510428"/>
                  </a:lnTo>
                  <a:lnTo>
                    <a:pt x="2871505" y="510982"/>
                  </a:lnTo>
                  <a:lnTo>
                    <a:pt x="2886481" y="511429"/>
                  </a:lnTo>
                  <a:lnTo>
                    <a:pt x="2901530" y="511768"/>
                  </a:lnTo>
                  <a:lnTo>
                    <a:pt x="2916580" y="511952"/>
                  </a:lnTo>
                  <a:lnTo>
                    <a:pt x="2931629" y="512161"/>
                  </a:lnTo>
                  <a:lnTo>
                    <a:pt x="2946679" y="512572"/>
                  </a:lnTo>
                  <a:lnTo>
                    <a:pt x="2961726" y="513020"/>
                  </a:lnTo>
                  <a:lnTo>
                    <a:pt x="2976762" y="513397"/>
                  </a:lnTo>
                  <a:lnTo>
                    <a:pt x="3021996" y="519281"/>
                  </a:lnTo>
                  <a:lnTo>
                    <a:pt x="3066948" y="532765"/>
                  </a:lnTo>
                  <a:lnTo>
                    <a:pt x="3092157" y="542274"/>
                  </a:lnTo>
                  <a:lnTo>
                    <a:pt x="3104595" y="547213"/>
                  </a:lnTo>
                  <a:lnTo>
                    <a:pt x="3152340" y="561546"/>
                  </a:lnTo>
                  <a:lnTo>
                    <a:pt x="3187217" y="570357"/>
                  </a:lnTo>
                  <a:lnTo>
                    <a:pt x="3202854" y="574426"/>
                  </a:lnTo>
                  <a:lnTo>
                    <a:pt x="3217824" y="578342"/>
                  </a:lnTo>
                  <a:lnTo>
                    <a:pt x="3232508" y="581661"/>
                  </a:lnTo>
                  <a:lnTo>
                    <a:pt x="3247288" y="583946"/>
                  </a:lnTo>
                  <a:lnTo>
                    <a:pt x="3262337" y="584848"/>
                  </a:lnTo>
                  <a:lnTo>
                    <a:pt x="3277387" y="584692"/>
                  </a:lnTo>
                  <a:lnTo>
                    <a:pt x="3292436" y="584035"/>
                  </a:lnTo>
                  <a:lnTo>
                    <a:pt x="3307486" y="583438"/>
                  </a:lnTo>
                  <a:lnTo>
                    <a:pt x="3322533" y="582820"/>
                  </a:lnTo>
                  <a:lnTo>
                    <a:pt x="3337569" y="582025"/>
                  </a:lnTo>
                  <a:lnTo>
                    <a:pt x="3352581" y="581205"/>
                  </a:lnTo>
                  <a:lnTo>
                    <a:pt x="3367557" y="580517"/>
                  </a:lnTo>
                  <a:lnTo>
                    <a:pt x="3382606" y="579818"/>
                  </a:lnTo>
                  <a:lnTo>
                    <a:pt x="3397656" y="579120"/>
                  </a:lnTo>
                  <a:lnTo>
                    <a:pt x="3412705" y="578516"/>
                  </a:lnTo>
                  <a:lnTo>
                    <a:pt x="3427755" y="578104"/>
                  </a:lnTo>
                  <a:lnTo>
                    <a:pt x="3442802" y="578076"/>
                  </a:lnTo>
                  <a:lnTo>
                    <a:pt x="3457838" y="578262"/>
                  </a:lnTo>
                  <a:lnTo>
                    <a:pt x="3472850" y="578496"/>
                  </a:lnTo>
                  <a:lnTo>
                    <a:pt x="3487826" y="578612"/>
                  </a:lnTo>
                  <a:lnTo>
                    <a:pt x="3502875" y="578437"/>
                  </a:lnTo>
                  <a:lnTo>
                    <a:pt x="3517925" y="578167"/>
                  </a:lnTo>
                  <a:lnTo>
                    <a:pt x="3532974" y="577897"/>
                  </a:lnTo>
                  <a:lnTo>
                    <a:pt x="3548024" y="577723"/>
                  </a:lnTo>
                  <a:lnTo>
                    <a:pt x="3563073" y="577744"/>
                  </a:lnTo>
                  <a:lnTo>
                    <a:pt x="3578123" y="577802"/>
                  </a:lnTo>
                  <a:lnTo>
                    <a:pt x="3593172" y="577883"/>
                  </a:lnTo>
                  <a:lnTo>
                    <a:pt x="3608222" y="577977"/>
                  </a:lnTo>
                  <a:lnTo>
                    <a:pt x="3623198" y="577945"/>
                  </a:lnTo>
                  <a:lnTo>
                    <a:pt x="3668293" y="578231"/>
                  </a:lnTo>
                  <a:lnTo>
                    <a:pt x="3713441" y="580302"/>
                  </a:lnTo>
                  <a:lnTo>
                    <a:pt x="3758479" y="583723"/>
                  </a:lnTo>
                  <a:lnTo>
                    <a:pt x="3803611" y="588593"/>
                  </a:lnTo>
                  <a:lnTo>
                    <a:pt x="3818661" y="590613"/>
                  </a:lnTo>
                  <a:lnTo>
                    <a:pt x="3833710" y="592633"/>
                  </a:lnTo>
                  <a:lnTo>
                    <a:pt x="3878748" y="597709"/>
                  </a:lnTo>
                  <a:lnTo>
                    <a:pt x="3923880" y="601618"/>
                  </a:lnTo>
                  <a:lnTo>
                    <a:pt x="3969029" y="604012"/>
                  </a:lnTo>
                  <a:lnTo>
                    <a:pt x="4014695" y="604637"/>
                  </a:lnTo>
                  <a:lnTo>
                    <a:pt x="4029100" y="604393"/>
                  </a:lnTo>
                  <a:lnTo>
                    <a:pt x="4042211" y="603861"/>
                  </a:lnTo>
                  <a:lnTo>
                    <a:pt x="4054357" y="602996"/>
                  </a:lnTo>
                  <a:lnTo>
                    <a:pt x="4066765" y="602035"/>
                  </a:lnTo>
                  <a:lnTo>
                    <a:pt x="4080662" y="601218"/>
                  </a:lnTo>
                  <a:lnTo>
                    <a:pt x="4096844" y="600573"/>
                  </a:lnTo>
                  <a:lnTo>
                    <a:pt x="4114492" y="600059"/>
                  </a:lnTo>
                  <a:lnTo>
                    <a:pt x="4132401" y="599521"/>
                  </a:lnTo>
                  <a:lnTo>
                    <a:pt x="4149369" y="598805"/>
                  </a:lnTo>
                  <a:lnTo>
                    <a:pt x="4165401" y="597826"/>
                  </a:lnTo>
                  <a:lnTo>
                    <a:pt x="4181040" y="596693"/>
                  </a:lnTo>
                  <a:lnTo>
                    <a:pt x="4195893" y="595536"/>
                  </a:lnTo>
                  <a:lnTo>
                    <a:pt x="4209567" y="594487"/>
                  </a:lnTo>
                  <a:lnTo>
                    <a:pt x="4220685" y="593532"/>
                  </a:lnTo>
                  <a:lnTo>
                    <a:pt x="4229935" y="592661"/>
                  </a:lnTo>
                  <a:lnTo>
                    <a:pt x="4239731" y="591718"/>
                  </a:lnTo>
                  <a:lnTo>
                    <a:pt x="4252493" y="590550"/>
                  </a:lnTo>
                  <a:lnTo>
                    <a:pt x="4310875" y="585710"/>
                  </a:lnTo>
                  <a:lnTo>
                    <a:pt x="4360919" y="581247"/>
                  </a:lnTo>
                  <a:lnTo>
                    <a:pt x="4404956" y="576300"/>
                  </a:lnTo>
                  <a:lnTo>
                    <a:pt x="4435055" y="572105"/>
                  </a:lnTo>
                  <a:lnTo>
                    <a:pt x="4450105" y="570103"/>
                  </a:lnTo>
                  <a:lnTo>
                    <a:pt x="4465135" y="568239"/>
                  </a:lnTo>
                  <a:lnTo>
                    <a:pt x="4480140" y="566435"/>
                  </a:lnTo>
                  <a:lnTo>
                    <a:pt x="4495146" y="564655"/>
                  </a:lnTo>
                  <a:lnTo>
                    <a:pt x="4510176" y="562864"/>
                  </a:lnTo>
                  <a:lnTo>
                    <a:pt x="4525225" y="561099"/>
                  </a:lnTo>
                  <a:lnTo>
                    <a:pt x="4540275" y="559323"/>
                  </a:lnTo>
                  <a:lnTo>
                    <a:pt x="4555324" y="557666"/>
                  </a:lnTo>
                  <a:lnTo>
                    <a:pt x="4570374" y="556260"/>
                  </a:lnTo>
                  <a:lnTo>
                    <a:pt x="4585404" y="555238"/>
                  </a:lnTo>
                  <a:lnTo>
                    <a:pt x="4600409" y="554561"/>
                  </a:lnTo>
                  <a:lnTo>
                    <a:pt x="4615415" y="553813"/>
                  </a:lnTo>
                  <a:lnTo>
                    <a:pt x="4630445" y="552577"/>
                  </a:lnTo>
                  <a:lnTo>
                    <a:pt x="4645494" y="550622"/>
                  </a:lnTo>
                  <a:lnTo>
                    <a:pt x="4660544" y="548179"/>
                  </a:lnTo>
                  <a:lnTo>
                    <a:pt x="4675593" y="545522"/>
                  </a:lnTo>
                  <a:lnTo>
                    <a:pt x="4690643" y="542925"/>
                  </a:lnTo>
                  <a:lnTo>
                    <a:pt x="4735684" y="535441"/>
                  </a:lnTo>
                  <a:lnTo>
                    <a:pt x="4766567" y="529895"/>
                  </a:lnTo>
                  <a:lnTo>
                    <a:pt x="4782956" y="526954"/>
                  </a:lnTo>
                  <a:lnTo>
                    <a:pt x="4798273" y="523871"/>
                  </a:lnTo>
                  <a:lnTo>
                    <a:pt x="4810912" y="520573"/>
                  </a:lnTo>
                  <a:lnTo>
                    <a:pt x="4817262" y="517245"/>
                  </a:lnTo>
                  <a:lnTo>
                    <a:pt x="4822183" y="512905"/>
                  </a:lnTo>
                  <a:lnTo>
                    <a:pt x="4827914" y="508589"/>
                  </a:lnTo>
                  <a:lnTo>
                    <a:pt x="4836693" y="505333"/>
                  </a:lnTo>
                  <a:lnTo>
                    <a:pt x="4856297" y="502364"/>
                  </a:lnTo>
                  <a:lnTo>
                    <a:pt x="4881794" y="499776"/>
                  </a:lnTo>
                  <a:lnTo>
                    <a:pt x="4908363" y="497332"/>
                  </a:lnTo>
                  <a:lnTo>
                    <a:pt x="4931181" y="494792"/>
                  </a:lnTo>
                  <a:lnTo>
                    <a:pt x="4948622" y="492037"/>
                  </a:lnTo>
                  <a:lnTo>
                    <a:pt x="4963360" y="489235"/>
                  </a:lnTo>
                  <a:lnTo>
                    <a:pt x="4977026" y="486576"/>
                  </a:lnTo>
                  <a:lnTo>
                    <a:pt x="4991252" y="484251"/>
                  </a:lnTo>
                  <a:lnTo>
                    <a:pt x="5006301" y="482421"/>
                  </a:lnTo>
                  <a:lnTo>
                    <a:pt x="5021351" y="480949"/>
                  </a:lnTo>
                  <a:lnTo>
                    <a:pt x="5036400" y="479571"/>
                  </a:lnTo>
                  <a:lnTo>
                    <a:pt x="5051450" y="478028"/>
                  </a:lnTo>
                  <a:lnTo>
                    <a:pt x="5066480" y="476027"/>
                  </a:lnTo>
                  <a:lnTo>
                    <a:pt x="5081485" y="473837"/>
                  </a:lnTo>
                  <a:lnTo>
                    <a:pt x="5096491" y="471741"/>
                  </a:lnTo>
                  <a:lnTo>
                    <a:pt x="5111521" y="470027"/>
                  </a:lnTo>
                  <a:lnTo>
                    <a:pt x="5126570" y="468846"/>
                  </a:lnTo>
                  <a:lnTo>
                    <a:pt x="5141620" y="468010"/>
                  </a:lnTo>
                  <a:lnTo>
                    <a:pt x="5156669" y="467294"/>
                  </a:lnTo>
                  <a:lnTo>
                    <a:pt x="5171719" y="466471"/>
                  </a:lnTo>
                  <a:lnTo>
                    <a:pt x="5186749" y="465478"/>
                  </a:lnTo>
                  <a:lnTo>
                    <a:pt x="5201754" y="464439"/>
                  </a:lnTo>
                  <a:lnTo>
                    <a:pt x="5216760" y="463399"/>
                  </a:lnTo>
                  <a:lnTo>
                    <a:pt x="5231790" y="462407"/>
                  </a:lnTo>
                  <a:lnTo>
                    <a:pt x="5246839" y="461480"/>
                  </a:lnTo>
                  <a:lnTo>
                    <a:pt x="5261889" y="460517"/>
                  </a:lnTo>
                  <a:lnTo>
                    <a:pt x="5276938" y="459674"/>
                  </a:lnTo>
                  <a:lnTo>
                    <a:pt x="5291988" y="459105"/>
                  </a:lnTo>
                  <a:lnTo>
                    <a:pt x="5307035" y="458765"/>
                  </a:lnTo>
                  <a:lnTo>
                    <a:pt x="5322071" y="458676"/>
                  </a:lnTo>
                  <a:lnTo>
                    <a:pt x="5337083" y="458801"/>
                  </a:lnTo>
                  <a:lnTo>
                    <a:pt x="5382158" y="459946"/>
                  </a:lnTo>
                  <a:lnTo>
                    <a:pt x="5427304" y="464109"/>
                  </a:lnTo>
                  <a:lnTo>
                    <a:pt x="5457352" y="469562"/>
                  </a:lnTo>
                  <a:lnTo>
                    <a:pt x="5472328" y="471932"/>
                  </a:lnTo>
                  <a:lnTo>
                    <a:pt x="5517476" y="477129"/>
                  </a:lnTo>
                  <a:lnTo>
                    <a:pt x="5547573" y="478039"/>
                  </a:lnTo>
                  <a:lnTo>
                    <a:pt x="5562609" y="477583"/>
                  </a:lnTo>
                  <a:lnTo>
                    <a:pt x="5607843" y="473753"/>
                  </a:lnTo>
                  <a:lnTo>
                    <a:pt x="5652795" y="466217"/>
                  </a:lnTo>
                  <a:lnTo>
                    <a:pt x="5690442" y="453358"/>
                  </a:lnTo>
                  <a:lnTo>
                    <a:pt x="5704357" y="448310"/>
                  </a:lnTo>
                  <a:lnTo>
                    <a:pt x="5756096" y="430397"/>
                  </a:lnTo>
                  <a:lnTo>
                    <a:pt x="5803671" y="415877"/>
                  </a:lnTo>
                  <a:lnTo>
                    <a:pt x="5818355" y="411688"/>
                  </a:lnTo>
                  <a:lnTo>
                    <a:pt x="5833135" y="407035"/>
                  </a:lnTo>
                  <a:lnTo>
                    <a:pt x="5848184" y="401778"/>
                  </a:lnTo>
                  <a:lnTo>
                    <a:pt x="5863234" y="396128"/>
                  </a:lnTo>
                  <a:lnTo>
                    <a:pt x="5878283" y="390407"/>
                  </a:lnTo>
                  <a:lnTo>
                    <a:pt x="5893333" y="384937"/>
                  </a:lnTo>
                  <a:lnTo>
                    <a:pt x="5938428" y="369631"/>
                  </a:lnTo>
                  <a:lnTo>
                    <a:pt x="5983503" y="355901"/>
                  </a:lnTo>
                  <a:lnTo>
                    <a:pt x="5998552" y="351601"/>
                  </a:lnTo>
                  <a:lnTo>
                    <a:pt x="6013602" y="347218"/>
                  </a:lnTo>
                  <a:lnTo>
                    <a:pt x="6028649" y="342356"/>
                  </a:lnTo>
                  <a:lnTo>
                    <a:pt x="6043685" y="337280"/>
                  </a:lnTo>
                  <a:lnTo>
                    <a:pt x="6058697" y="332537"/>
                  </a:lnTo>
                  <a:lnTo>
                    <a:pt x="6073673" y="328676"/>
                  </a:lnTo>
                  <a:lnTo>
                    <a:pt x="6088722" y="326036"/>
                  </a:lnTo>
                  <a:lnTo>
                    <a:pt x="6103772" y="324231"/>
                  </a:lnTo>
                  <a:lnTo>
                    <a:pt x="6118821" y="322710"/>
                  </a:lnTo>
                  <a:lnTo>
                    <a:pt x="6133871" y="320929"/>
                  </a:lnTo>
                  <a:lnTo>
                    <a:pt x="6148920" y="318696"/>
                  </a:lnTo>
                  <a:lnTo>
                    <a:pt x="6163970" y="316404"/>
                  </a:lnTo>
                  <a:lnTo>
                    <a:pt x="6179019" y="314088"/>
                  </a:lnTo>
                  <a:lnTo>
                    <a:pt x="6194069" y="311785"/>
                  </a:lnTo>
                  <a:lnTo>
                    <a:pt x="6209045" y="309423"/>
                  </a:lnTo>
                  <a:lnTo>
                    <a:pt x="6224057" y="307086"/>
                  </a:lnTo>
                  <a:lnTo>
                    <a:pt x="6239092" y="304748"/>
                  </a:lnTo>
                  <a:lnTo>
                    <a:pt x="6254140" y="302387"/>
                  </a:lnTo>
                  <a:lnTo>
                    <a:pt x="6269189" y="300124"/>
                  </a:lnTo>
                  <a:lnTo>
                    <a:pt x="6284239" y="297910"/>
                  </a:lnTo>
                  <a:lnTo>
                    <a:pt x="6299288" y="295457"/>
                  </a:lnTo>
                  <a:lnTo>
                    <a:pt x="6344326" y="284924"/>
                  </a:lnTo>
                  <a:lnTo>
                    <a:pt x="6389458" y="271615"/>
                  </a:lnTo>
                  <a:lnTo>
                    <a:pt x="6404508" y="266779"/>
                  </a:lnTo>
                  <a:lnTo>
                    <a:pt x="6419557" y="262062"/>
                  </a:lnTo>
                  <a:lnTo>
                    <a:pt x="6434607" y="257810"/>
                  </a:lnTo>
                  <a:lnTo>
                    <a:pt x="6449583" y="254138"/>
                  </a:lnTo>
                  <a:lnTo>
                    <a:pt x="6464595" y="250920"/>
                  </a:lnTo>
                  <a:lnTo>
                    <a:pt x="6479630" y="247844"/>
                  </a:lnTo>
                  <a:lnTo>
                    <a:pt x="6494678" y="244602"/>
                  </a:lnTo>
                  <a:lnTo>
                    <a:pt x="6509727" y="241079"/>
                  </a:lnTo>
                  <a:lnTo>
                    <a:pt x="6524777" y="237474"/>
                  </a:lnTo>
                  <a:lnTo>
                    <a:pt x="6539826" y="233939"/>
                  </a:lnTo>
                  <a:lnTo>
                    <a:pt x="6554876" y="230632"/>
                  </a:lnTo>
                  <a:lnTo>
                    <a:pt x="6569852" y="227635"/>
                  </a:lnTo>
                  <a:lnTo>
                    <a:pt x="6584864" y="224853"/>
                  </a:lnTo>
                  <a:lnTo>
                    <a:pt x="6599899" y="222166"/>
                  </a:lnTo>
                  <a:lnTo>
                    <a:pt x="6614947" y="219456"/>
                  </a:lnTo>
                  <a:lnTo>
                    <a:pt x="6629996" y="216755"/>
                  </a:lnTo>
                  <a:lnTo>
                    <a:pt x="6645046" y="214042"/>
                  </a:lnTo>
                  <a:lnTo>
                    <a:pt x="6660095" y="211401"/>
                  </a:lnTo>
                  <a:lnTo>
                    <a:pt x="6705133" y="204422"/>
                  </a:lnTo>
                  <a:lnTo>
                    <a:pt x="6750265" y="198568"/>
                  </a:lnTo>
                  <a:lnTo>
                    <a:pt x="6795414" y="193675"/>
                  </a:lnTo>
                  <a:lnTo>
                    <a:pt x="6840437" y="189317"/>
                  </a:lnTo>
                  <a:lnTo>
                    <a:pt x="6885584" y="185975"/>
                  </a:lnTo>
                  <a:lnTo>
                    <a:pt x="6900633" y="185068"/>
                  </a:lnTo>
                  <a:lnTo>
                    <a:pt x="6915683" y="184150"/>
                  </a:lnTo>
                  <a:lnTo>
                    <a:pt x="6930659" y="182961"/>
                  </a:lnTo>
                  <a:lnTo>
                    <a:pt x="6945671" y="181689"/>
                  </a:lnTo>
                  <a:lnTo>
                    <a:pt x="6960706" y="180631"/>
                  </a:lnTo>
                  <a:lnTo>
                    <a:pt x="6975754" y="180086"/>
                  </a:lnTo>
                  <a:lnTo>
                    <a:pt x="6990803" y="180290"/>
                  </a:lnTo>
                  <a:lnTo>
                    <a:pt x="7005853" y="181054"/>
                  </a:lnTo>
                  <a:lnTo>
                    <a:pt x="7020902" y="182032"/>
                  </a:lnTo>
                  <a:lnTo>
                    <a:pt x="7035952" y="182880"/>
                  </a:lnTo>
                  <a:lnTo>
                    <a:pt x="7050982" y="183586"/>
                  </a:lnTo>
                  <a:lnTo>
                    <a:pt x="7065987" y="184245"/>
                  </a:lnTo>
                  <a:lnTo>
                    <a:pt x="7080993" y="184951"/>
                  </a:lnTo>
                  <a:lnTo>
                    <a:pt x="7096023" y="185801"/>
                  </a:lnTo>
                  <a:lnTo>
                    <a:pt x="7111072" y="186932"/>
                  </a:lnTo>
                  <a:lnTo>
                    <a:pt x="7126122" y="188182"/>
                  </a:lnTo>
                  <a:lnTo>
                    <a:pt x="7141171" y="189480"/>
                  </a:lnTo>
                  <a:lnTo>
                    <a:pt x="7156221" y="190754"/>
                  </a:lnTo>
                  <a:lnTo>
                    <a:pt x="7171251" y="191738"/>
                  </a:lnTo>
                  <a:lnTo>
                    <a:pt x="7186256" y="192627"/>
                  </a:lnTo>
                  <a:lnTo>
                    <a:pt x="7201262" y="193754"/>
                  </a:lnTo>
                  <a:lnTo>
                    <a:pt x="7216292" y="195453"/>
                  </a:lnTo>
                  <a:lnTo>
                    <a:pt x="7231341" y="197846"/>
                  </a:lnTo>
                  <a:lnTo>
                    <a:pt x="7246391" y="200787"/>
                  </a:lnTo>
                  <a:lnTo>
                    <a:pt x="7261440" y="203918"/>
                  </a:lnTo>
                  <a:lnTo>
                    <a:pt x="7276490" y="206883"/>
                  </a:lnTo>
                  <a:lnTo>
                    <a:pt x="7291520" y="209401"/>
                  </a:lnTo>
                  <a:lnTo>
                    <a:pt x="7306525" y="211788"/>
                  </a:lnTo>
                  <a:lnTo>
                    <a:pt x="7321531" y="214294"/>
                  </a:lnTo>
                  <a:lnTo>
                    <a:pt x="7336561" y="217170"/>
                  </a:lnTo>
                  <a:lnTo>
                    <a:pt x="7351610" y="220470"/>
                  </a:lnTo>
                  <a:lnTo>
                    <a:pt x="7366660" y="224139"/>
                  </a:lnTo>
                  <a:lnTo>
                    <a:pt x="7381709" y="227974"/>
                  </a:lnTo>
                  <a:lnTo>
                    <a:pt x="7396759" y="231775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45845" y="2662652"/>
              <a:ext cx="7397115" cy="1580515"/>
            </a:xfrm>
            <a:custGeom>
              <a:avLst/>
              <a:gdLst/>
              <a:ahLst/>
              <a:cxnLst/>
              <a:rect l="l" t="t" r="r" b="b"/>
              <a:pathLst>
                <a:path w="7397115" h="1580514">
                  <a:moveTo>
                    <a:pt x="0" y="62132"/>
                  </a:moveTo>
                  <a:lnTo>
                    <a:pt x="15032" y="55719"/>
                  </a:lnTo>
                  <a:lnTo>
                    <a:pt x="30067" y="49210"/>
                  </a:lnTo>
                  <a:lnTo>
                    <a:pt x="45102" y="42844"/>
                  </a:lnTo>
                  <a:lnTo>
                    <a:pt x="90201" y="25953"/>
                  </a:lnTo>
                  <a:lnTo>
                    <a:pt x="135306" y="11668"/>
                  </a:lnTo>
                  <a:lnTo>
                    <a:pt x="180403" y="791"/>
                  </a:lnTo>
                  <a:lnTo>
                    <a:pt x="195441" y="0"/>
                  </a:lnTo>
                  <a:lnTo>
                    <a:pt x="210475" y="553"/>
                  </a:lnTo>
                  <a:lnTo>
                    <a:pt x="225507" y="1702"/>
                  </a:lnTo>
                  <a:lnTo>
                    <a:pt x="240538" y="2696"/>
                  </a:lnTo>
                  <a:lnTo>
                    <a:pt x="255575" y="3335"/>
                  </a:lnTo>
                  <a:lnTo>
                    <a:pt x="270611" y="4093"/>
                  </a:lnTo>
                  <a:lnTo>
                    <a:pt x="285647" y="4947"/>
                  </a:lnTo>
                  <a:lnTo>
                    <a:pt x="300685" y="5871"/>
                  </a:lnTo>
                  <a:lnTo>
                    <a:pt x="315715" y="6645"/>
                  </a:lnTo>
                  <a:lnTo>
                    <a:pt x="360819" y="9681"/>
                  </a:lnTo>
                  <a:lnTo>
                    <a:pt x="405916" y="15611"/>
                  </a:lnTo>
                  <a:lnTo>
                    <a:pt x="451016" y="29350"/>
                  </a:lnTo>
                  <a:lnTo>
                    <a:pt x="466050" y="35436"/>
                  </a:lnTo>
                  <a:lnTo>
                    <a:pt x="481088" y="41177"/>
                  </a:lnTo>
                  <a:lnTo>
                    <a:pt x="496120" y="46281"/>
                  </a:lnTo>
                  <a:lnTo>
                    <a:pt x="511149" y="51147"/>
                  </a:lnTo>
                  <a:lnTo>
                    <a:pt x="526169" y="56108"/>
                  </a:lnTo>
                  <a:lnTo>
                    <a:pt x="571271" y="73753"/>
                  </a:lnTo>
                  <a:lnTo>
                    <a:pt x="616417" y="95214"/>
                  </a:lnTo>
                  <a:lnTo>
                    <a:pt x="646465" y="111767"/>
                  </a:lnTo>
                  <a:lnTo>
                    <a:pt x="661441" y="119663"/>
                  </a:lnTo>
                  <a:lnTo>
                    <a:pt x="676490" y="126636"/>
                  </a:lnTo>
                  <a:lnTo>
                    <a:pt x="691540" y="133062"/>
                  </a:lnTo>
                  <a:lnTo>
                    <a:pt x="706589" y="139773"/>
                  </a:lnTo>
                  <a:lnTo>
                    <a:pt x="721639" y="147603"/>
                  </a:lnTo>
                  <a:lnTo>
                    <a:pt x="736686" y="157097"/>
                  </a:lnTo>
                  <a:lnTo>
                    <a:pt x="751722" y="167638"/>
                  </a:lnTo>
                  <a:lnTo>
                    <a:pt x="766734" y="178607"/>
                  </a:lnTo>
                  <a:lnTo>
                    <a:pt x="781710" y="189386"/>
                  </a:lnTo>
                  <a:lnTo>
                    <a:pt x="796759" y="199703"/>
                  </a:lnTo>
                  <a:lnTo>
                    <a:pt x="811809" y="209913"/>
                  </a:lnTo>
                  <a:lnTo>
                    <a:pt x="826858" y="220337"/>
                  </a:lnTo>
                  <a:lnTo>
                    <a:pt x="871991" y="255204"/>
                  </a:lnTo>
                  <a:lnTo>
                    <a:pt x="901979" y="280445"/>
                  </a:lnTo>
                  <a:lnTo>
                    <a:pt x="932602" y="307338"/>
                  </a:lnTo>
                  <a:lnTo>
                    <a:pt x="962177" y="334039"/>
                  </a:lnTo>
                  <a:lnTo>
                    <a:pt x="987434" y="358042"/>
                  </a:lnTo>
                  <a:lnTo>
                    <a:pt x="999842" y="369722"/>
                  </a:lnTo>
                  <a:lnTo>
                    <a:pt x="1029921" y="394390"/>
                  </a:lnTo>
                  <a:lnTo>
                    <a:pt x="1065478" y="420223"/>
                  </a:lnTo>
                  <a:lnTo>
                    <a:pt x="1098085" y="441074"/>
                  </a:lnTo>
                  <a:lnTo>
                    <a:pt x="1142644" y="463452"/>
                  </a:lnTo>
                  <a:lnTo>
                    <a:pt x="1187667" y="477240"/>
                  </a:lnTo>
                  <a:lnTo>
                    <a:pt x="1232814" y="488201"/>
                  </a:lnTo>
                  <a:lnTo>
                    <a:pt x="1277889" y="495510"/>
                  </a:lnTo>
                  <a:lnTo>
                    <a:pt x="1307936" y="497395"/>
                  </a:lnTo>
                  <a:lnTo>
                    <a:pt x="1322984" y="498885"/>
                  </a:lnTo>
                  <a:lnTo>
                    <a:pt x="1368132" y="506601"/>
                  </a:lnTo>
                  <a:lnTo>
                    <a:pt x="1413170" y="516094"/>
                  </a:lnTo>
                  <a:lnTo>
                    <a:pt x="1428205" y="519555"/>
                  </a:lnTo>
                  <a:lnTo>
                    <a:pt x="1443253" y="523015"/>
                  </a:lnTo>
                  <a:lnTo>
                    <a:pt x="1458302" y="526740"/>
                  </a:lnTo>
                  <a:lnTo>
                    <a:pt x="1473352" y="530715"/>
                  </a:lnTo>
                  <a:lnTo>
                    <a:pt x="1488401" y="534427"/>
                  </a:lnTo>
                  <a:lnTo>
                    <a:pt x="1533439" y="540383"/>
                  </a:lnTo>
                  <a:lnTo>
                    <a:pt x="1578571" y="542762"/>
                  </a:lnTo>
                  <a:lnTo>
                    <a:pt x="1608670" y="543726"/>
                  </a:lnTo>
                  <a:lnTo>
                    <a:pt x="1623720" y="544351"/>
                  </a:lnTo>
                  <a:lnTo>
                    <a:pt x="1638696" y="545169"/>
                  </a:lnTo>
                  <a:lnTo>
                    <a:pt x="1653708" y="546129"/>
                  </a:lnTo>
                  <a:lnTo>
                    <a:pt x="1668743" y="546994"/>
                  </a:lnTo>
                  <a:lnTo>
                    <a:pt x="1683791" y="547526"/>
                  </a:lnTo>
                  <a:lnTo>
                    <a:pt x="1699037" y="547373"/>
                  </a:lnTo>
                  <a:lnTo>
                    <a:pt x="1714414" y="546685"/>
                  </a:lnTo>
                  <a:lnTo>
                    <a:pt x="1729529" y="546258"/>
                  </a:lnTo>
                  <a:lnTo>
                    <a:pt x="1769198" y="551511"/>
                  </a:lnTo>
                  <a:lnTo>
                    <a:pt x="1811680" y="563846"/>
                  </a:lnTo>
                  <a:lnTo>
                    <a:pt x="1864258" y="581562"/>
                  </a:lnTo>
                  <a:lnTo>
                    <a:pt x="1909496" y="602011"/>
                  </a:lnTo>
                  <a:lnTo>
                    <a:pt x="1924329" y="608613"/>
                  </a:lnTo>
                  <a:lnTo>
                    <a:pt x="1969477" y="626455"/>
                  </a:lnTo>
                  <a:lnTo>
                    <a:pt x="2014562" y="642141"/>
                  </a:lnTo>
                  <a:lnTo>
                    <a:pt x="2059647" y="653363"/>
                  </a:lnTo>
                  <a:lnTo>
                    <a:pt x="2104796" y="658524"/>
                  </a:lnTo>
                  <a:lnTo>
                    <a:pt x="2134831" y="660636"/>
                  </a:lnTo>
                  <a:lnTo>
                    <a:pt x="2149837" y="661507"/>
                  </a:lnTo>
                  <a:lnTo>
                    <a:pt x="2164867" y="662842"/>
                  </a:lnTo>
                  <a:lnTo>
                    <a:pt x="2179916" y="664924"/>
                  </a:lnTo>
                  <a:lnTo>
                    <a:pt x="2194966" y="667494"/>
                  </a:lnTo>
                  <a:lnTo>
                    <a:pt x="2210015" y="670182"/>
                  </a:lnTo>
                  <a:lnTo>
                    <a:pt x="2225065" y="672621"/>
                  </a:lnTo>
                  <a:lnTo>
                    <a:pt x="2240095" y="674598"/>
                  </a:lnTo>
                  <a:lnTo>
                    <a:pt x="2255100" y="676336"/>
                  </a:lnTo>
                  <a:lnTo>
                    <a:pt x="2270106" y="678122"/>
                  </a:lnTo>
                  <a:lnTo>
                    <a:pt x="2285136" y="680241"/>
                  </a:lnTo>
                  <a:lnTo>
                    <a:pt x="2300185" y="682847"/>
                  </a:lnTo>
                  <a:lnTo>
                    <a:pt x="2315235" y="685750"/>
                  </a:lnTo>
                  <a:lnTo>
                    <a:pt x="2330284" y="688724"/>
                  </a:lnTo>
                  <a:lnTo>
                    <a:pt x="2345334" y="691544"/>
                  </a:lnTo>
                  <a:lnTo>
                    <a:pt x="2390375" y="699152"/>
                  </a:lnTo>
                  <a:lnTo>
                    <a:pt x="2435504" y="704371"/>
                  </a:lnTo>
                  <a:lnTo>
                    <a:pt x="2450553" y="705717"/>
                  </a:lnTo>
                  <a:lnTo>
                    <a:pt x="2495638" y="711658"/>
                  </a:lnTo>
                  <a:lnTo>
                    <a:pt x="2540723" y="719982"/>
                  </a:lnTo>
                  <a:lnTo>
                    <a:pt x="2585872" y="730787"/>
                  </a:lnTo>
                  <a:lnTo>
                    <a:pt x="2615907" y="740169"/>
                  </a:lnTo>
                  <a:lnTo>
                    <a:pt x="2630913" y="744700"/>
                  </a:lnTo>
                  <a:lnTo>
                    <a:pt x="2645943" y="747932"/>
                  </a:lnTo>
                  <a:lnTo>
                    <a:pt x="2660992" y="749377"/>
                  </a:lnTo>
                  <a:lnTo>
                    <a:pt x="2676042" y="749583"/>
                  </a:lnTo>
                  <a:lnTo>
                    <a:pt x="2691091" y="749218"/>
                  </a:lnTo>
                  <a:lnTo>
                    <a:pt x="2706141" y="748948"/>
                  </a:lnTo>
                  <a:lnTo>
                    <a:pt x="2751182" y="748466"/>
                  </a:lnTo>
                  <a:lnTo>
                    <a:pt x="2796311" y="746456"/>
                  </a:lnTo>
                  <a:lnTo>
                    <a:pt x="2841457" y="741050"/>
                  </a:lnTo>
                  <a:lnTo>
                    <a:pt x="2856493" y="737550"/>
                  </a:lnTo>
                  <a:lnTo>
                    <a:pt x="2871505" y="734383"/>
                  </a:lnTo>
                  <a:lnTo>
                    <a:pt x="2886481" y="732692"/>
                  </a:lnTo>
                  <a:lnTo>
                    <a:pt x="2901530" y="733202"/>
                  </a:lnTo>
                  <a:lnTo>
                    <a:pt x="2916580" y="735153"/>
                  </a:lnTo>
                  <a:lnTo>
                    <a:pt x="2931629" y="737461"/>
                  </a:lnTo>
                  <a:lnTo>
                    <a:pt x="2946679" y="739042"/>
                  </a:lnTo>
                  <a:lnTo>
                    <a:pt x="2961726" y="739854"/>
                  </a:lnTo>
                  <a:lnTo>
                    <a:pt x="2976762" y="740392"/>
                  </a:lnTo>
                  <a:lnTo>
                    <a:pt x="2991774" y="740382"/>
                  </a:lnTo>
                  <a:lnTo>
                    <a:pt x="3037373" y="735169"/>
                  </a:lnTo>
                  <a:lnTo>
                    <a:pt x="3080005" y="724723"/>
                  </a:lnTo>
                  <a:lnTo>
                    <a:pt x="3118510" y="710721"/>
                  </a:lnTo>
                  <a:lnTo>
                    <a:pt x="3152340" y="697720"/>
                  </a:lnTo>
                  <a:lnTo>
                    <a:pt x="3170249" y="690772"/>
                  </a:lnTo>
                  <a:lnTo>
                    <a:pt x="3217824" y="673621"/>
                  </a:lnTo>
                  <a:lnTo>
                    <a:pt x="3262337" y="660046"/>
                  </a:lnTo>
                  <a:lnTo>
                    <a:pt x="3307486" y="649634"/>
                  </a:lnTo>
                  <a:lnTo>
                    <a:pt x="3352581" y="644080"/>
                  </a:lnTo>
                  <a:lnTo>
                    <a:pt x="3397656" y="640236"/>
                  </a:lnTo>
                  <a:lnTo>
                    <a:pt x="3412705" y="639113"/>
                  </a:lnTo>
                  <a:lnTo>
                    <a:pt x="3427755" y="637823"/>
                  </a:lnTo>
                  <a:lnTo>
                    <a:pt x="3442802" y="636273"/>
                  </a:lnTo>
                  <a:lnTo>
                    <a:pt x="3457838" y="634569"/>
                  </a:lnTo>
                  <a:lnTo>
                    <a:pt x="3472850" y="632841"/>
                  </a:lnTo>
                  <a:lnTo>
                    <a:pt x="3487826" y="631219"/>
                  </a:lnTo>
                  <a:lnTo>
                    <a:pt x="3502875" y="629419"/>
                  </a:lnTo>
                  <a:lnTo>
                    <a:pt x="3517925" y="627489"/>
                  </a:lnTo>
                  <a:lnTo>
                    <a:pt x="3532974" y="626058"/>
                  </a:lnTo>
                  <a:lnTo>
                    <a:pt x="3578123" y="628648"/>
                  </a:lnTo>
                  <a:lnTo>
                    <a:pt x="3623198" y="638817"/>
                  </a:lnTo>
                  <a:lnTo>
                    <a:pt x="3668293" y="654587"/>
                  </a:lnTo>
                  <a:lnTo>
                    <a:pt x="3713441" y="674590"/>
                  </a:lnTo>
                  <a:lnTo>
                    <a:pt x="3728491" y="681130"/>
                  </a:lnTo>
                  <a:lnTo>
                    <a:pt x="3743467" y="687042"/>
                  </a:lnTo>
                  <a:lnTo>
                    <a:pt x="3758479" y="692608"/>
                  </a:lnTo>
                  <a:lnTo>
                    <a:pt x="3773514" y="698150"/>
                  </a:lnTo>
                  <a:lnTo>
                    <a:pt x="3788562" y="703990"/>
                  </a:lnTo>
                  <a:lnTo>
                    <a:pt x="3833710" y="722975"/>
                  </a:lnTo>
                  <a:lnTo>
                    <a:pt x="3878748" y="743837"/>
                  </a:lnTo>
                  <a:lnTo>
                    <a:pt x="3893783" y="751004"/>
                  </a:lnTo>
                  <a:lnTo>
                    <a:pt x="3908831" y="757838"/>
                  </a:lnTo>
                  <a:lnTo>
                    <a:pt x="3923880" y="764186"/>
                  </a:lnTo>
                  <a:lnTo>
                    <a:pt x="3938930" y="770237"/>
                  </a:lnTo>
                  <a:lnTo>
                    <a:pt x="3953979" y="776216"/>
                  </a:lnTo>
                  <a:lnTo>
                    <a:pt x="3969029" y="782349"/>
                  </a:lnTo>
                  <a:lnTo>
                    <a:pt x="3984219" y="789007"/>
                  </a:lnTo>
                  <a:lnTo>
                    <a:pt x="3999588" y="795891"/>
                  </a:lnTo>
                  <a:lnTo>
                    <a:pt x="4014695" y="802512"/>
                  </a:lnTo>
                  <a:lnTo>
                    <a:pt x="4054357" y="817655"/>
                  </a:lnTo>
                  <a:lnTo>
                    <a:pt x="4096844" y="829270"/>
                  </a:lnTo>
                  <a:lnTo>
                    <a:pt x="4149369" y="839753"/>
                  </a:lnTo>
                  <a:lnTo>
                    <a:pt x="4195893" y="847683"/>
                  </a:lnTo>
                  <a:lnTo>
                    <a:pt x="4209567" y="850167"/>
                  </a:lnTo>
                  <a:lnTo>
                    <a:pt x="4220685" y="852824"/>
                  </a:lnTo>
                  <a:lnTo>
                    <a:pt x="4229935" y="855517"/>
                  </a:lnTo>
                  <a:lnTo>
                    <a:pt x="4239731" y="858043"/>
                  </a:lnTo>
                  <a:lnTo>
                    <a:pt x="4252493" y="860200"/>
                  </a:lnTo>
                  <a:lnTo>
                    <a:pt x="4269811" y="861760"/>
                  </a:lnTo>
                  <a:lnTo>
                    <a:pt x="4290069" y="862867"/>
                  </a:lnTo>
                  <a:lnTo>
                    <a:pt x="4310875" y="863879"/>
                  </a:lnTo>
                  <a:lnTo>
                    <a:pt x="4329836" y="865153"/>
                  </a:lnTo>
                  <a:lnTo>
                    <a:pt x="4375270" y="869940"/>
                  </a:lnTo>
                  <a:lnTo>
                    <a:pt x="4420006" y="879234"/>
                  </a:lnTo>
                  <a:lnTo>
                    <a:pt x="4435055" y="883106"/>
                  </a:lnTo>
                  <a:lnTo>
                    <a:pt x="4450105" y="886489"/>
                  </a:lnTo>
                  <a:lnTo>
                    <a:pt x="4465135" y="889063"/>
                  </a:lnTo>
                  <a:lnTo>
                    <a:pt x="4480140" y="891172"/>
                  </a:lnTo>
                  <a:lnTo>
                    <a:pt x="4495146" y="893258"/>
                  </a:lnTo>
                  <a:lnTo>
                    <a:pt x="4510176" y="895760"/>
                  </a:lnTo>
                  <a:lnTo>
                    <a:pt x="4525225" y="899124"/>
                  </a:lnTo>
                  <a:lnTo>
                    <a:pt x="4540275" y="902952"/>
                  </a:lnTo>
                  <a:lnTo>
                    <a:pt x="4555324" y="906708"/>
                  </a:lnTo>
                  <a:lnTo>
                    <a:pt x="4600409" y="914271"/>
                  </a:lnTo>
                  <a:lnTo>
                    <a:pt x="4645494" y="917537"/>
                  </a:lnTo>
                  <a:lnTo>
                    <a:pt x="4660544" y="917509"/>
                  </a:lnTo>
                  <a:lnTo>
                    <a:pt x="4675593" y="917434"/>
                  </a:lnTo>
                  <a:lnTo>
                    <a:pt x="4690643" y="917858"/>
                  </a:lnTo>
                  <a:lnTo>
                    <a:pt x="4705673" y="919166"/>
                  </a:lnTo>
                  <a:lnTo>
                    <a:pt x="4720678" y="920986"/>
                  </a:lnTo>
                  <a:lnTo>
                    <a:pt x="4735684" y="922734"/>
                  </a:lnTo>
                  <a:lnTo>
                    <a:pt x="4750714" y="923827"/>
                  </a:lnTo>
                  <a:lnTo>
                    <a:pt x="4766567" y="924018"/>
                  </a:lnTo>
                  <a:lnTo>
                    <a:pt x="4782956" y="923637"/>
                  </a:lnTo>
                  <a:lnTo>
                    <a:pt x="4822374" y="921081"/>
                  </a:lnTo>
                  <a:lnTo>
                    <a:pt x="4828486" y="920214"/>
                  </a:lnTo>
                  <a:lnTo>
                    <a:pt x="4836693" y="919382"/>
                  </a:lnTo>
                  <a:lnTo>
                    <a:pt x="4856297" y="918190"/>
                  </a:lnTo>
                  <a:lnTo>
                    <a:pt x="4881794" y="916795"/>
                  </a:lnTo>
                  <a:lnTo>
                    <a:pt x="4908363" y="915328"/>
                  </a:lnTo>
                  <a:lnTo>
                    <a:pt x="4931181" y="913921"/>
                  </a:lnTo>
                  <a:lnTo>
                    <a:pt x="4948622" y="912423"/>
                  </a:lnTo>
                  <a:lnTo>
                    <a:pt x="4963360" y="910889"/>
                  </a:lnTo>
                  <a:lnTo>
                    <a:pt x="4977026" y="909474"/>
                  </a:lnTo>
                  <a:lnTo>
                    <a:pt x="5021351" y="907032"/>
                  </a:lnTo>
                  <a:lnTo>
                    <a:pt x="5066480" y="905974"/>
                  </a:lnTo>
                  <a:lnTo>
                    <a:pt x="5096491" y="905605"/>
                  </a:lnTo>
                  <a:lnTo>
                    <a:pt x="5111521" y="905920"/>
                  </a:lnTo>
                  <a:lnTo>
                    <a:pt x="5126570" y="906704"/>
                  </a:lnTo>
                  <a:lnTo>
                    <a:pt x="5141620" y="907905"/>
                  </a:lnTo>
                  <a:lnTo>
                    <a:pt x="5156669" y="909224"/>
                  </a:lnTo>
                  <a:lnTo>
                    <a:pt x="5171719" y="910365"/>
                  </a:lnTo>
                  <a:lnTo>
                    <a:pt x="5186749" y="911278"/>
                  </a:lnTo>
                  <a:lnTo>
                    <a:pt x="5201754" y="912048"/>
                  </a:lnTo>
                  <a:lnTo>
                    <a:pt x="5216760" y="912866"/>
                  </a:lnTo>
                  <a:lnTo>
                    <a:pt x="5261889" y="916572"/>
                  </a:lnTo>
                  <a:lnTo>
                    <a:pt x="5307035" y="922875"/>
                  </a:lnTo>
                  <a:lnTo>
                    <a:pt x="5352059" y="932590"/>
                  </a:lnTo>
                  <a:lnTo>
                    <a:pt x="5397207" y="944502"/>
                  </a:lnTo>
                  <a:lnTo>
                    <a:pt x="5442340" y="957609"/>
                  </a:lnTo>
                  <a:lnTo>
                    <a:pt x="5457352" y="962042"/>
                  </a:lnTo>
                  <a:lnTo>
                    <a:pt x="5472328" y="966118"/>
                  </a:lnTo>
                  <a:lnTo>
                    <a:pt x="5487377" y="969603"/>
                  </a:lnTo>
                  <a:lnTo>
                    <a:pt x="5502427" y="972659"/>
                  </a:lnTo>
                  <a:lnTo>
                    <a:pt x="5517476" y="975619"/>
                  </a:lnTo>
                  <a:lnTo>
                    <a:pt x="5532526" y="978818"/>
                  </a:lnTo>
                  <a:lnTo>
                    <a:pt x="5577621" y="989855"/>
                  </a:lnTo>
                  <a:lnTo>
                    <a:pt x="5623220" y="1002297"/>
                  </a:lnTo>
                  <a:lnTo>
                    <a:pt x="5638335" y="1006609"/>
                  </a:lnTo>
                  <a:lnTo>
                    <a:pt x="5652795" y="1010695"/>
                  </a:lnTo>
                  <a:lnTo>
                    <a:pt x="5690442" y="1021464"/>
                  </a:lnTo>
                  <a:lnTo>
                    <a:pt x="5738187" y="1033571"/>
                  </a:lnTo>
                  <a:lnTo>
                    <a:pt x="5756096" y="1037907"/>
                  </a:lnTo>
                  <a:lnTo>
                    <a:pt x="5773064" y="1042064"/>
                  </a:lnTo>
                  <a:lnTo>
                    <a:pt x="5788701" y="1045829"/>
                  </a:lnTo>
                  <a:lnTo>
                    <a:pt x="5803671" y="1049319"/>
                  </a:lnTo>
                  <a:lnTo>
                    <a:pt x="5818355" y="1053119"/>
                  </a:lnTo>
                  <a:lnTo>
                    <a:pt x="5863234" y="1069020"/>
                  </a:lnTo>
                  <a:lnTo>
                    <a:pt x="5908380" y="1095202"/>
                  </a:lnTo>
                  <a:lnTo>
                    <a:pt x="5938428" y="1120721"/>
                  </a:lnTo>
                  <a:lnTo>
                    <a:pt x="5968453" y="1150606"/>
                  </a:lnTo>
                  <a:lnTo>
                    <a:pt x="5998552" y="1184856"/>
                  </a:lnTo>
                  <a:lnTo>
                    <a:pt x="6013602" y="1201576"/>
                  </a:lnTo>
                  <a:lnTo>
                    <a:pt x="6028649" y="1217074"/>
                  </a:lnTo>
                  <a:lnTo>
                    <a:pt x="6043685" y="1232025"/>
                  </a:lnTo>
                  <a:lnTo>
                    <a:pt x="6058697" y="1247118"/>
                  </a:lnTo>
                  <a:lnTo>
                    <a:pt x="6073673" y="1263044"/>
                  </a:lnTo>
                  <a:lnTo>
                    <a:pt x="6088722" y="1281890"/>
                  </a:lnTo>
                  <a:lnTo>
                    <a:pt x="6103772" y="1302557"/>
                  </a:lnTo>
                  <a:lnTo>
                    <a:pt x="6118821" y="1321248"/>
                  </a:lnTo>
                  <a:lnTo>
                    <a:pt x="6133871" y="1334164"/>
                  </a:lnTo>
                  <a:lnTo>
                    <a:pt x="6148920" y="1339014"/>
                  </a:lnTo>
                  <a:lnTo>
                    <a:pt x="6163970" y="1338197"/>
                  </a:lnTo>
                  <a:lnTo>
                    <a:pt x="6179019" y="1335236"/>
                  </a:lnTo>
                  <a:lnTo>
                    <a:pt x="6194069" y="1333656"/>
                  </a:lnTo>
                  <a:lnTo>
                    <a:pt x="6209045" y="1334133"/>
                  </a:lnTo>
                  <a:lnTo>
                    <a:pt x="6224057" y="1334895"/>
                  </a:lnTo>
                  <a:lnTo>
                    <a:pt x="6239092" y="1335799"/>
                  </a:lnTo>
                  <a:lnTo>
                    <a:pt x="6254140" y="1336704"/>
                  </a:lnTo>
                  <a:lnTo>
                    <a:pt x="6269189" y="1338337"/>
                  </a:lnTo>
                  <a:lnTo>
                    <a:pt x="6284239" y="1340435"/>
                  </a:lnTo>
                  <a:lnTo>
                    <a:pt x="6299288" y="1341651"/>
                  </a:lnTo>
                  <a:lnTo>
                    <a:pt x="6314338" y="1340641"/>
                  </a:lnTo>
                  <a:lnTo>
                    <a:pt x="6329314" y="1335309"/>
                  </a:lnTo>
                  <a:lnTo>
                    <a:pt x="6344326" y="1326941"/>
                  </a:lnTo>
                  <a:lnTo>
                    <a:pt x="6359361" y="1319264"/>
                  </a:lnTo>
                  <a:lnTo>
                    <a:pt x="6374409" y="1316003"/>
                  </a:lnTo>
                  <a:lnTo>
                    <a:pt x="6389458" y="1319545"/>
                  </a:lnTo>
                  <a:lnTo>
                    <a:pt x="6404508" y="1327386"/>
                  </a:lnTo>
                  <a:lnTo>
                    <a:pt x="6419557" y="1336202"/>
                  </a:lnTo>
                  <a:lnTo>
                    <a:pt x="6434607" y="1342673"/>
                  </a:lnTo>
                  <a:lnTo>
                    <a:pt x="6449583" y="1345967"/>
                  </a:lnTo>
                  <a:lnTo>
                    <a:pt x="6464595" y="1347785"/>
                  </a:lnTo>
                  <a:lnTo>
                    <a:pt x="6479630" y="1348888"/>
                  </a:lnTo>
                  <a:lnTo>
                    <a:pt x="6494678" y="1350039"/>
                  </a:lnTo>
                  <a:lnTo>
                    <a:pt x="6509727" y="1351208"/>
                  </a:lnTo>
                  <a:lnTo>
                    <a:pt x="6524777" y="1352055"/>
                  </a:lnTo>
                  <a:lnTo>
                    <a:pt x="6539826" y="1352879"/>
                  </a:lnTo>
                  <a:lnTo>
                    <a:pt x="6554876" y="1353976"/>
                  </a:lnTo>
                  <a:lnTo>
                    <a:pt x="6599899" y="1358834"/>
                  </a:lnTo>
                  <a:lnTo>
                    <a:pt x="6645046" y="1365914"/>
                  </a:lnTo>
                  <a:lnTo>
                    <a:pt x="6690121" y="1376650"/>
                  </a:lnTo>
                  <a:lnTo>
                    <a:pt x="6720168" y="1386500"/>
                  </a:lnTo>
                  <a:lnTo>
                    <a:pt x="6735216" y="1391187"/>
                  </a:lnTo>
                  <a:lnTo>
                    <a:pt x="6750265" y="1395341"/>
                  </a:lnTo>
                  <a:lnTo>
                    <a:pt x="6765315" y="1399172"/>
                  </a:lnTo>
                  <a:lnTo>
                    <a:pt x="6780364" y="1403171"/>
                  </a:lnTo>
                  <a:lnTo>
                    <a:pt x="6795414" y="1407824"/>
                  </a:lnTo>
                  <a:lnTo>
                    <a:pt x="6810390" y="1413500"/>
                  </a:lnTo>
                  <a:lnTo>
                    <a:pt x="6825402" y="1419794"/>
                  </a:lnTo>
                  <a:lnTo>
                    <a:pt x="6840437" y="1426327"/>
                  </a:lnTo>
                  <a:lnTo>
                    <a:pt x="6855485" y="1432716"/>
                  </a:lnTo>
                  <a:lnTo>
                    <a:pt x="6870534" y="1438896"/>
                  </a:lnTo>
                  <a:lnTo>
                    <a:pt x="6885584" y="1445099"/>
                  </a:lnTo>
                  <a:lnTo>
                    <a:pt x="6900633" y="1451111"/>
                  </a:lnTo>
                  <a:lnTo>
                    <a:pt x="6915683" y="1456719"/>
                  </a:lnTo>
                  <a:lnTo>
                    <a:pt x="6930659" y="1461672"/>
                  </a:lnTo>
                  <a:lnTo>
                    <a:pt x="6945671" y="1466149"/>
                  </a:lnTo>
                  <a:lnTo>
                    <a:pt x="6960706" y="1470578"/>
                  </a:lnTo>
                  <a:lnTo>
                    <a:pt x="6975754" y="1475388"/>
                  </a:lnTo>
                  <a:lnTo>
                    <a:pt x="6990803" y="1480917"/>
                  </a:lnTo>
                  <a:lnTo>
                    <a:pt x="7005853" y="1486850"/>
                  </a:lnTo>
                  <a:lnTo>
                    <a:pt x="7020902" y="1492640"/>
                  </a:lnTo>
                  <a:lnTo>
                    <a:pt x="7035952" y="1497740"/>
                  </a:lnTo>
                  <a:lnTo>
                    <a:pt x="7050982" y="1501800"/>
                  </a:lnTo>
                  <a:lnTo>
                    <a:pt x="7065987" y="1505265"/>
                  </a:lnTo>
                  <a:lnTo>
                    <a:pt x="7080993" y="1508492"/>
                  </a:lnTo>
                  <a:lnTo>
                    <a:pt x="7096023" y="1511837"/>
                  </a:lnTo>
                  <a:lnTo>
                    <a:pt x="7111072" y="1515246"/>
                  </a:lnTo>
                  <a:lnTo>
                    <a:pt x="7126122" y="1518632"/>
                  </a:lnTo>
                  <a:lnTo>
                    <a:pt x="7141171" y="1522017"/>
                  </a:lnTo>
                  <a:lnTo>
                    <a:pt x="7156221" y="1525426"/>
                  </a:lnTo>
                  <a:lnTo>
                    <a:pt x="7171251" y="1528988"/>
                  </a:lnTo>
                  <a:lnTo>
                    <a:pt x="7186256" y="1532586"/>
                  </a:lnTo>
                  <a:lnTo>
                    <a:pt x="7201262" y="1536160"/>
                  </a:lnTo>
                  <a:lnTo>
                    <a:pt x="7216292" y="1539650"/>
                  </a:lnTo>
                  <a:lnTo>
                    <a:pt x="7231341" y="1543204"/>
                  </a:lnTo>
                  <a:lnTo>
                    <a:pt x="7246391" y="1546746"/>
                  </a:lnTo>
                  <a:lnTo>
                    <a:pt x="7261440" y="1550169"/>
                  </a:lnTo>
                  <a:lnTo>
                    <a:pt x="7276490" y="1553366"/>
                  </a:lnTo>
                  <a:lnTo>
                    <a:pt x="7291520" y="1556142"/>
                  </a:lnTo>
                  <a:lnTo>
                    <a:pt x="7306525" y="1558621"/>
                  </a:lnTo>
                  <a:lnTo>
                    <a:pt x="7321531" y="1561171"/>
                  </a:lnTo>
                  <a:lnTo>
                    <a:pt x="7336561" y="1564161"/>
                  </a:lnTo>
                  <a:lnTo>
                    <a:pt x="7351610" y="1567765"/>
                  </a:lnTo>
                  <a:lnTo>
                    <a:pt x="7366660" y="1571750"/>
                  </a:lnTo>
                  <a:lnTo>
                    <a:pt x="7381709" y="1575877"/>
                  </a:lnTo>
                  <a:lnTo>
                    <a:pt x="7396759" y="1579909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90219" y="4557776"/>
            <a:ext cx="109220" cy="714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0219" y="4051554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0219" y="3545204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0219" y="3038983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0219" y="2532329"/>
            <a:ext cx="1092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3952" y="5265741"/>
            <a:ext cx="778764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6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91245" y="3954145"/>
            <a:ext cx="287020" cy="61595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spcBef>
                <a:spcPts val="245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31115">
              <a:spcBef>
                <a:spcPts val="145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31115">
              <a:spcBef>
                <a:spcPts val="4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2,4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893814" y="2563367"/>
            <a:ext cx="176530" cy="504825"/>
            <a:chOff x="6893814" y="2563367"/>
            <a:chExt cx="176530" cy="504825"/>
          </a:xfrm>
        </p:grpSpPr>
        <p:sp>
          <p:nvSpPr>
            <p:cNvPr id="20" name="object 20"/>
            <p:cNvSpPr/>
            <p:nvPr/>
          </p:nvSpPr>
          <p:spPr>
            <a:xfrm>
              <a:off x="6893814" y="258241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893814" y="281558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6893814" y="304876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127493" y="2432811"/>
            <a:ext cx="1130300" cy="72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kediler  Tüketici kredileri  Ticari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386622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015" y="1028446"/>
            <a:ext cx="8349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Nisan ayında karşılıksız </a:t>
            </a:r>
            <a:r>
              <a:rPr spc="-5" dirty="0"/>
              <a:t>çeklerin dönüşüm </a:t>
            </a:r>
            <a:r>
              <a:rPr dirty="0"/>
              <a:t>oranı </a:t>
            </a:r>
            <a:r>
              <a:rPr spc="-5" dirty="0"/>
              <a:t>tutar </a:t>
            </a:r>
            <a:r>
              <a:rPr dirty="0"/>
              <a:t>olarak</a:t>
            </a:r>
            <a:r>
              <a:rPr spc="-95" dirty="0"/>
              <a:t> </a:t>
            </a:r>
            <a:r>
              <a:rPr spc="-5" dirty="0"/>
              <a:t>gerilemiştir.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Karşılıksız çeklerde </a:t>
            </a:r>
            <a:r>
              <a:rPr b="0" dirty="0">
                <a:latin typeface="Tahoma"/>
                <a:cs typeface="Tahoma"/>
              </a:rPr>
              <a:t>dönüşüm </a:t>
            </a:r>
            <a:r>
              <a:rPr b="0" spc="-5" dirty="0">
                <a:latin typeface="Tahoma"/>
                <a:cs typeface="Tahoma"/>
              </a:rPr>
              <a:t>oranları tutar </a:t>
            </a:r>
            <a:r>
              <a:rPr b="0" dirty="0">
                <a:latin typeface="Tahoma"/>
                <a:cs typeface="Tahoma"/>
              </a:rPr>
              <a:t>ve adet </a:t>
            </a:r>
            <a:r>
              <a:rPr b="0" spc="-5" dirty="0">
                <a:latin typeface="Tahoma"/>
                <a:cs typeface="Tahoma"/>
              </a:rPr>
              <a:t>olarak %0,7</a:t>
            </a:r>
            <a:r>
              <a:rPr b="0" spc="10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seviyesindedir.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90957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63598" y="1943226"/>
            <a:ext cx="54229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Karşılıksız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çek dönüşüm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5876645"/>
            <a:ext cx="89725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TCMB,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hesaplamaları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latin typeface="Tahoma"/>
                <a:cs typeface="Tahoma"/>
              </a:rPr>
              <a:t>*Karşılıksız </a:t>
            </a:r>
            <a:r>
              <a:rPr sz="1200" dirty="0">
                <a:latin typeface="Tahoma"/>
                <a:cs typeface="Tahoma"/>
              </a:rPr>
              <a:t>çek dönüşüm </a:t>
            </a:r>
            <a:r>
              <a:rPr sz="1200" spc="-5" dirty="0">
                <a:latin typeface="Tahoma"/>
                <a:cs typeface="Tahoma"/>
              </a:rPr>
              <a:t>oranları, takas odalarına ibraz </a:t>
            </a:r>
            <a:r>
              <a:rPr sz="1200" dirty="0">
                <a:latin typeface="Tahoma"/>
                <a:cs typeface="Tahoma"/>
              </a:rPr>
              <a:t>edilen </a:t>
            </a:r>
            <a:r>
              <a:rPr sz="1200" spc="-5" dirty="0">
                <a:latin typeface="Tahoma"/>
                <a:cs typeface="Tahoma"/>
              </a:rPr>
              <a:t>ve karşılıksız kalan </a:t>
            </a:r>
            <a:r>
              <a:rPr sz="1200" dirty="0">
                <a:latin typeface="Tahoma"/>
                <a:cs typeface="Tahoma"/>
              </a:rPr>
              <a:t>çek </a:t>
            </a:r>
            <a:r>
              <a:rPr sz="1200" spc="-5" dirty="0">
                <a:latin typeface="Tahoma"/>
                <a:cs typeface="Tahoma"/>
              </a:rPr>
              <a:t>adet ve tutarının toplam takasa </a:t>
            </a:r>
            <a:r>
              <a:rPr sz="1200" spc="-35" dirty="0">
                <a:latin typeface="Tahoma"/>
                <a:cs typeface="Tahoma"/>
              </a:rPr>
              <a:t>ibraz </a:t>
            </a:r>
            <a:r>
              <a:rPr sz="1200" dirty="0">
                <a:latin typeface="Tahoma"/>
                <a:cs typeface="Tahoma"/>
              </a:rPr>
              <a:t>edilen </a:t>
            </a:r>
            <a:r>
              <a:rPr sz="1200" spc="-5" dirty="0">
                <a:latin typeface="Tahoma"/>
                <a:cs typeface="Tahoma"/>
              </a:rPr>
              <a:t>çek  </a:t>
            </a:r>
            <a:r>
              <a:rPr sz="1200" dirty="0">
                <a:latin typeface="Tahoma"/>
                <a:cs typeface="Tahoma"/>
              </a:rPr>
              <a:t>adet </a:t>
            </a:r>
            <a:r>
              <a:rPr sz="1200" spc="-5" dirty="0">
                <a:latin typeface="Tahoma"/>
                <a:cs typeface="Tahoma"/>
              </a:rPr>
              <a:t>ve tutarı </a:t>
            </a:r>
            <a:r>
              <a:rPr sz="1200" dirty="0">
                <a:latin typeface="Tahoma"/>
                <a:cs typeface="Tahoma"/>
              </a:rPr>
              <a:t>içindeki</a:t>
            </a:r>
            <a:r>
              <a:rPr sz="1200" spc="3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oranıdır.</a:t>
            </a:r>
            <a:endParaRPr sz="1200">
              <a:latin typeface="Tahoma"/>
              <a:cs typeface="Tahoma"/>
            </a:endParaRPr>
          </a:p>
          <a:p>
            <a:pPr marL="12700" marR="2847975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** </a:t>
            </a:r>
            <a:r>
              <a:rPr sz="1200" spc="-5" dirty="0">
                <a:latin typeface="Tahoma"/>
                <a:cs typeface="Tahoma"/>
              </a:rPr>
              <a:t>Mayıs ayında </a:t>
            </a:r>
            <a:r>
              <a:rPr sz="1200" dirty="0">
                <a:latin typeface="Tahoma"/>
                <a:cs typeface="Tahoma"/>
              </a:rPr>
              <a:t>karşılıksız çek işlemlerine ilişkin düzenleme nedeniyle </a:t>
            </a:r>
            <a:r>
              <a:rPr sz="1200" spc="-5" dirty="0">
                <a:latin typeface="Tahoma"/>
                <a:cs typeface="Tahoma"/>
              </a:rPr>
              <a:t>veri </a:t>
            </a:r>
            <a:r>
              <a:rPr sz="1200" spc="-15" dirty="0">
                <a:latin typeface="Tahoma"/>
                <a:cs typeface="Tahoma"/>
              </a:rPr>
              <a:t>açıklanmamıştır.  </a:t>
            </a:r>
            <a:r>
              <a:rPr sz="12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ahoma"/>
                <a:cs typeface="Tahoma"/>
                <a:hlinkClick r:id="rId2"/>
              </a:rPr>
              <a:t>https://www.resmigazete.gov.tr/eskiler/2021/04/20210430M1-1.htm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3501" y="2430589"/>
            <a:ext cx="8472805" cy="2818130"/>
            <a:chOff x="583501" y="2430589"/>
            <a:chExt cx="8472805" cy="2818130"/>
          </a:xfrm>
        </p:grpSpPr>
        <p:sp>
          <p:nvSpPr>
            <p:cNvPr id="7" name="object 7"/>
            <p:cNvSpPr/>
            <p:nvPr/>
          </p:nvSpPr>
          <p:spPr>
            <a:xfrm>
              <a:off x="707136" y="2546603"/>
              <a:ext cx="8277225" cy="2682240"/>
            </a:xfrm>
            <a:custGeom>
              <a:avLst/>
              <a:gdLst/>
              <a:ahLst/>
              <a:cxnLst/>
              <a:rect l="l" t="t" r="r" b="b"/>
              <a:pathLst>
                <a:path w="8277225" h="2682240">
                  <a:moveTo>
                    <a:pt x="166116" y="1118616"/>
                  </a:moveTo>
                  <a:lnTo>
                    <a:pt x="0" y="1118616"/>
                  </a:lnTo>
                  <a:lnTo>
                    <a:pt x="0" y="2682240"/>
                  </a:lnTo>
                  <a:lnTo>
                    <a:pt x="166116" y="2682240"/>
                  </a:lnTo>
                  <a:lnTo>
                    <a:pt x="166116" y="1118616"/>
                  </a:lnTo>
                  <a:close/>
                </a:path>
                <a:path w="8277225" h="2682240">
                  <a:moveTo>
                    <a:pt x="466344" y="1341120"/>
                  </a:moveTo>
                  <a:lnTo>
                    <a:pt x="300228" y="1341120"/>
                  </a:lnTo>
                  <a:lnTo>
                    <a:pt x="300228" y="2682240"/>
                  </a:lnTo>
                  <a:lnTo>
                    <a:pt x="466344" y="2682240"/>
                  </a:lnTo>
                  <a:lnTo>
                    <a:pt x="466344" y="1341120"/>
                  </a:lnTo>
                  <a:close/>
                </a:path>
                <a:path w="8277225" h="2682240">
                  <a:moveTo>
                    <a:pt x="766572" y="783336"/>
                  </a:moveTo>
                  <a:lnTo>
                    <a:pt x="600456" y="783336"/>
                  </a:lnTo>
                  <a:lnTo>
                    <a:pt x="600456" y="2682240"/>
                  </a:lnTo>
                  <a:lnTo>
                    <a:pt x="766572" y="2682240"/>
                  </a:lnTo>
                  <a:lnTo>
                    <a:pt x="766572" y="783336"/>
                  </a:lnTo>
                  <a:close/>
                </a:path>
                <a:path w="8277225" h="2682240">
                  <a:moveTo>
                    <a:pt x="1066800" y="0"/>
                  </a:moveTo>
                  <a:lnTo>
                    <a:pt x="900684" y="0"/>
                  </a:lnTo>
                  <a:lnTo>
                    <a:pt x="900684" y="2682240"/>
                  </a:lnTo>
                  <a:lnTo>
                    <a:pt x="1066800" y="2682240"/>
                  </a:lnTo>
                  <a:lnTo>
                    <a:pt x="1066800" y="0"/>
                  </a:lnTo>
                  <a:close/>
                </a:path>
                <a:path w="8277225" h="2682240">
                  <a:moveTo>
                    <a:pt x="1367028" y="783336"/>
                  </a:moveTo>
                  <a:lnTo>
                    <a:pt x="1200912" y="783336"/>
                  </a:lnTo>
                  <a:lnTo>
                    <a:pt x="1200912" y="2682240"/>
                  </a:lnTo>
                  <a:lnTo>
                    <a:pt x="1367028" y="2682240"/>
                  </a:lnTo>
                  <a:lnTo>
                    <a:pt x="1367028" y="783336"/>
                  </a:lnTo>
                  <a:close/>
                </a:path>
                <a:path w="8277225" h="2682240">
                  <a:moveTo>
                    <a:pt x="1668780" y="783336"/>
                  </a:moveTo>
                  <a:lnTo>
                    <a:pt x="1501140" y="783336"/>
                  </a:lnTo>
                  <a:lnTo>
                    <a:pt x="1501140" y="2682240"/>
                  </a:lnTo>
                  <a:lnTo>
                    <a:pt x="1668780" y="2682240"/>
                  </a:lnTo>
                  <a:lnTo>
                    <a:pt x="1668780" y="783336"/>
                  </a:lnTo>
                  <a:close/>
                </a:path>
                <a:path w="8277225" h="2682240">
                  <a:moveTo>
                    <a:pt x="1969008" y="1565148"/>
                  </a:moveTo>
                  <a:lnTo>
                    <a:pt x="1801368" y="1565148"/>
                  </a:lnTo>
                  <a:lnTo>
                    <a:pt x="1801368" y="2682240"/>
                  </a:lnTo>
                  <a:lnTo>
                    <a:pt x="1969008" y="2682240"/>
                  </a:lnTo>
                  <a:lnTo>
                    <a:pt x="1969008" y="1565148"/>
                  </a:lnTo>
                  <a:close/>
                </a:path>
                <a:path w="8277225" h="2682240">
                  <a:moveTo>
                    <a:pt x="2269236" y="1229868"/>
                  </a:moveTo>
                  <a:lnTo>
                    <a:pt x="2101596" y="1229868"/>
                  </a:lnTo>
                  <a:lnTo>
                    <a:pt x="2101596" y="2682240"/>
                  </a:lnTo>
                  <a:lnTo>
                    <a:pt x="2269236" y="2682240"/>
                  </a:lnTo>
                  <a:lnTo>
                    <a:pt x="2269236" y="1229868"/>
                  </a:lnTo>
                  <a:close/>
                </a:path>
                <a:path w="8277225" h="2682240">
                  <a:moveTo>
                    <a:pt x="2569464" y="1565148"/>
                  </a:moveTo>
                  <a:lnTo>
                    <a:pt x="2401824" y="1565148"/>
                  </a:lnTo>
                  <a:lnTo>
                    <a:pt x="2401824" y="2682240"/>
                  </a:lnTo>
                  <a:lnTo>
                    <a:pt x="2569464" y="2682240"/>
                  </a:lnTo>
                  <a:lnTo>
                    <a:pt x="2569464" y="1565148"/>
                  </a:lnTo>
                  <a:close/>
                </a:path>
                <a:path w="8277225" h="2682240">
                  <a:moveTo>
                    <a:pt x="2869692" y="1676400"/>
                  </a:moveTo>
                  <a:lnTo>
                    <a:pt x="2702052" y="1676400"/>
                  </a:lnTo>
                  <a:lnTo>
                    <a:pt x="2702052" y="2682240"/>
                  </a:lnTo>
                  <a:lnTo>
                    <a:pt x="2869692" y="2682240"/>
                  </a:lnTo>
                  <a:lnTo>
                    <a:pt x="2869692" y="1676400"/>
                  </a:lnTo>
                  <a:close/>
                </a:path>
                <a:path w="8277225" h="2682240">
                  <a:moveTo>
                    <a:pt x="3169920" y="1676400"/>
                  </a:moveTo>
                  <a:lnTo>
                    <a:pt x="3003804" y="1676400"/>
                  </a:lnTo>
                  <a:lnTo>
                    <a:pt x="3003804" y="2682240"/>
                  </a:lnTo>
                  <a:lnTo>
                    <a:pt x="3169920" y="2682240"/>
                  </a:lnTo>
                  <a:lnTo>
                    <a:pt x="3169920" y="1676400"/>
                  </a:lnTo>
                  <a:close/>
                </a:path>
                <a:path w="8277225" h="2682240">
                  <a:moveTo>
                    <a:pt x="3470148" y="1565148"/>
                  </a:moveTo>
                  <a:lnTo>
                    <a:pt x="3304032" y="1565148"/>
                  </a:lnTo>
                  <a:lnTo>
                    <a:pt x="3304032" y="2682240"/>
                  </a:lnTo>
                  <a:lnTo>
                    <a:pt x="3470148" y="2682240"/>
                  </a:lnTo>
                  <a:lnTo>
                    <a:pt x="3470148" y="1565148"/>
                  </a:lnTo>
                  <a:close/>
                </a:path>
                <a:path w="8277225" h="2682240">
                  <a:moveTo>
                    <a:pt x="3770376" y="1676400"/>
                  </a:moveTo>
                  <a:lnTo>
                    <a:pt x="3604260" y="1676400"/>
                  </a:lnTo>
                  <a:lnTo>
                    <a:pt x="3604260" y="2682240"/>
                  </a:lnTo>
                  <a:lnTo>
                    <a:pt x="3770376" y="2682240"/>
                  </a:lnTo>
                  <a:lnTo>
                    <a:pt x="3770376" y="1676400"/>
                  </a:lnTo>
                  <a:close/>
                </a:path>
                <a:path w="8277225" h="2682240">
                  <a:moveTo>
                    <a:pt x="4070604" y="1676400"/>
                  </a:moveTo>
                  <a:lnTo>
                    <a:pt x="3904488" y="1676400"/>
                  </a:lnTo>
                  <a:lnTo>
                    <a:pt x="3904488" y="2682240"/>
                  </a:lnTo>
                  <a:lnTo>
                    <a:pt x="4070604" y="2682240"/>
                  </a:lnTo>
                  <a:lnTo>
                    <a:pt x="4070604" y="1676400"/>
                  </a:lnTo>
                  <a:close/>
                </a:path>
                <a:path w="8277225" h="2682240">
                  <a:moveTo>
                    <a:pt x="4370832" y="1676400"/>
                  </a:moveTo>
                  <a:lnTo>
                    <a:pt x="4204716" y="1676400"/>
                  </a:lnTo>
                  <a:lnTo>
                    <a:pt x="4204716" y="2682240"/>
                  </a:lnTo>
                  <a:lnTo>
                    <a:pt x="4370832" y="2682240"/>
                  </a:lnTo>
                  <a:lnTo>
                    <a:pt x="4370832" y="1676400"/>
                  </a:lnTo>
                  <a:close/>
                </a:path>
                <a:path w="8277225" h="2682240">
                  <a:moveTo>
                    <a:pt x="4672584" y="2011680"/>
                  </a:moveTo>
                  <a:lnTo>
                    <a:pt x="4504944" y="2011680"/>
                  </a:lnTo>
                  <a:lnTo>
                    <a:pt x="4504944" y="2682240"/>
                  </a:lnTo>
                  <a:lnTo>
                    <a:pt x="4672584" y="2682240"/>
                  </a:lnTo>
                  <a:lnTo>
                    <a:pt x="4672584" y="2011680"/>
                  </a:lnTo>
                  <a:close/>
                </a:path>
                <a:path w="8277225" h="2682240">
                  <a:moveTo>
                    <a:pt x="5273040" y="112776"/>
                  </a:moveTo>
                  <a:lnTo>
                    <a:pt x="5105400" y="112776"/>
                  </a:lnTo>
                  <a:lnTo>
                    <a:pt x="5105400" y="2682240"/>
                  </a:lnTo>
                  <a:lnTo>
                    <a:pt x="5273040" y="2682240"/>
                  </a:lnTo>
                  <a:lnTo>
                    <a:pt x="5273040" y="112776"/>
                  </a:lnTo>
                  <a:close/>
                </a:path>
                <a:path w="8277225" h="2682240">
                  <a:moveTo>
                    <a:pt x="5573268" y="1341120"/>
                  </a:moveTo>
                  <a:lnTo>
                    <a:pt x="5405628" y="1341120"/>
                  </a:lnTo>
                  <a:lnTo>
                    <a:pt x="5405628" y="2682240"/>
                  </a:lnTo>
                  <a:lnTo>
                    <a:pt x="5573268" y="2682240"/>
                  </a:lnTo>
                  <a:lnTo>
                    <a:pt x="5573268" y="1341120"/>
                  </a:lnTo>
                  <a:close/>
                </a:path>
                <a:path w="8277225" h="2682240">
                  <a:moveTo>
                    <a:pt x="5873483" y="1453896"/>
                  </a:moveTo>
                  <a:lnTo>
                    <a:pt x="5705856" y="1453896"/>
                  </a:lnTo>
                  <a:lnTo>
                    <a:pt x="5705856" y="2682240"/>
                  </a:lnTo>
                  <a:lnTo>
                    <a:pt x="5873483" y="2682240"/>
                  </a:lnTo>
                  <a:lnTo>
                    <a:pt x="5873483" y="1453896"/>
                  </a:lnTo>
                  <a:close/>
                </a:path>
                <a:path w="8277225" h="2682240">
                  <a:moveTo>
                    <a:pt x="6173724" y="1565148"/>
                  </a:moveTo>
                  <a:lnTo>
                    <a:pt x="6007608" y="1565148"/>
                  </a:lnTo>
                  <a:lnTo>
                    <a:pt x="6007608" y="2682240"/>
                  </a:lnTo>
                  <a:lnTo>
                    <a:pt x="6173724" y="2682240"/>
                  </a:lnTo>
                  <a:lnTo>
                    <a:pt x="6173724" y="1565148"/>
                  </a:lnTo>
                  <a:close/>
                </a:path>
                <a:path w="8277225" h="2682240">
                  <a:moveTo>
                    <a:pt x="6473952" y="1565148"/>
                  </a:moveTo>
                  <a:lnTo>
                    <a:pt x="6307836" y="1565148"/>
                  </a:lnTo>
                  <a:lnTo>
                    <a:pt x="6307836" y="2682240"/>
                  </a:lnTo>
                  <a:lnTo>
                    <a:pt x="6473952" y="2682240"/>
                  </a:lnTo>
                  <a:lnTo>
                    <a:pt x="6473952" y="1565148"/>
                  </a:lnTo>
                  <a:close/>
                </a:path>
                <a:path w="8277225" h="2682240">
                  <a:moveTo>
                    <a:pt x="6774180" y="1676400"/>
                  </a:moveTo>
                  <a:lnTo>
                    <a:pt x="6608064" y="1676400"/>
                  </a:lnTo>
                  <a:lnTo>
                    <a:pt x="6608064" y="2682240"/>
                  </a:lnTo>
                  <a:lnTo>
                    <a:pt x="6774180" y="2682240"/>
                  </a:lnTo>
                  <a:lnTo>
                    <a:pt x="6774180" y="1676400"/>
                  </a:lnTo>
                  <a:close/>
                </a:path>
                <a:path w="8277225" h="2682240">
                  <a:moveTo>
                    <a:pt x="7074408" y="1676400"/>
                  </a:moveTo>
                  <a:lnTo>
                    <a:pt x="6908292" y="1676400"/>
                  </a:lnTo>
                  <a:lnTo>
                    <a:pt x="6908292" y="2682240"/>
                  </a:lnTo>
                  <a:lnTo>
                    <a:pt x="7074408" y="2682240"/>
                  </a:lnTo>
                  <a:lnTo>
                    <a:pt x="7074408" y="1676400"/>
                  </a:lnTo>
                  <a:close/>
                </a:path>
                <a:path w="8277225" h="2682240">
                  <a:moveTo>
                    <a:pt x="7374636" y="1789176"/>
                  </a:moveTo>
                  <a:lnTo>
                    <a:pt x="7208520" y="1789176"/>
                  </a:lnTo>
                  <a:lnTo>
                    <a:pt x="7208520" y="2682240"/>
                  </a:lnTo>
                  <a:lnTo>
                    <a:pt x="7374636" y="2682240"/>
                  </a:lnTo>
                  <a:lnTo>
                    <a:pt x="7374636" y="1789176"/>
                  </a:lnTo>
                  <a:close/>
                </a:path>
                <a:path w="8277225" h="2682240">
                  <a:moveTo>
                    <a:pt x="7676388" y="1789176"/>
                  </a:moveTo>
                  <a:lnTo>
                    <a:pt x="7508748" y="1789176"/>
                  </a:lnTo>
                  <a:lnTo>
                    <a:pt x="7508748" y="2682240"/>
                  </a:lnTo>
                  <a:lnTo>
                    <a:pt x="7676388" y="2682240"/>
                  </a:lnTo>
                  <a:lnTo>
                    <a:pt x="7676388" y="1789176"/>
                  </a:lnTo>
                  <a:close/>
                </a:path>
                <a:path w="8277225" h="2682240">
                  <a:moveTo>
                    <a:pt x="7976616" y="1900428"/>
                  </a:moveTo>
                  <a:lnTo>
                    <a:pt x="7808976" y="1900428"/>
                  </a:lnTo>
                  <a:lnTo>
                    <a:pt x="7808976" y="2682240"/>
                  </a:lnTo>
                  <a:lnTo>
                    <a:pt x="7976616" y="2682240"/>
                  </a:lnTo>
                  <a:lnTo>
                    <a:pt x="7976616" y="1900428"/>
                  </a:lnTo>
                  <a:close/>
                </a:path>
                <a:path w="8277225" h="2682240">
                  <a:moveTo>
                    <a:pt x="8276844" y="1900428"/>
                  </a:moveTo>
                  <a:lnTo>
                    <a:pt x="8109204" y="1900428"/>
                  </a:lnTo>
                  <a:lnTo>
                    <a:pt x="8109204" y="2682240"/>
                  </a:lnTo>
                  <a:lnTo>
                    <a:pt x="8276844" y="2682240"/>
                  </a:lnTo>
                  <a:lnTo>
                    <a:pt x="8276844" y="190042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8263" y="2435351"/>
              <a:ext cx="8463280" cy="2794000"/>
            </a:xfrm>
            <a:custGeom>
              <a:avLst/>
              <a:gdLst/>
              <a:ahLst/>
              <a:cxnLst/>
              <a:rect l="l" t="t" r="r" b="b"/>
              <a:pathLst>
                <a:path w="8463280" h="2794000">
                  <a:moveTo>
                    <a:pt x="51815" y="2793492"/>
                  </a:moveTo>
                  <a:lnTo>
                    <a:pt x="51815" y="0"/>
                  </a:lnTo>
                </a:path>
                <a:path w="8463280" h="2794000">
                  <a:moveTo>
                    <a:pt x="0" y="2793492"/>
                  </a:moveTo>
                  <a:lnTo>
                    <a:pt x="51815" y="2793492"/>
                  </a:lnTo>
                </a:path>
                <a:path w="8463280" h="2794000">
                  <a:moveTo>
                    <a:pt x="0" y="2235708"/>
                  </a:moveTo>
                  <a:lnTo>
                    <a:pt x="51815" y="2235708"/>
                  </a:lnTo>
                </a:path>
                <a:path w="8463280" h="2794000">
                  <a:moveTo>
                    <a:pt x="0" y="1676400"/>
                  </a:moveTo>
                  <a:lnTo>
                    <a:pt x="51815" y="1676400"/>
                  </a:lnTo>
                </a:path>
                <a:path w="8463280" h="2794000">
                  <a:moveTo>
                    <a:pt x="0" y="1117092"/>
                  </a:moveTo>
                  <a:lnTo>
                    <a:pt x="51815" y="1117092"/>
                  </a:lnTo>
                </a:path>
                <a:path w="8463280" h="2794000">
                  <a:moveTo>
                    <a:pt x="0" y="559308"/>
                  </a:moveTo>
                  <a:lnTo>
                    <a:pt x="51815" y="559308"/>
                  </a:lnTo>
                </a:path>
                <a:path w="8463280" h="2794000">
                  <a:moveTo>
                    <a:pt x="0" y="0"/>
                  </a:moveTo>
                  <a:lnTo>
                    <a:pt x="51815" y="0"/>
                  </a:lnTo>
                </a:path>
                <a:path w="8463280" h="2794000">
                  <a:moveTo>
                    <a:pt x="51815" y="2793492"/>
                  </a:moveTo>
                  <a:lnTo>
                    <a:pt x="8462771" y="27934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0193" y="2547365"/>
              <a:ext cx="8109584" cy="2682240"/>
            </a:xfrm>
            <a:custGeom>
              <a:avLst/>
              <a:gdLst/>
              <a:ahLst/>
              <a:cxnLst/>
              <a:rect l="l" t="t" r="r" b="b"/>
              <a:pathLst>
                <a:path w="8109584" h="2682240">
                  <a:moveTo>
                    <a:pt x="0" y="1117092"/>
                  </a:moveTo>
                  <a:lnTo>
                    <a:pt x="300228" y="1341120"/>
                  </a:lnTo>
                  <a:lnTo>
                    <a:pt x="600456" y="557784"/>
                  </a:lnTo>
                  <a:lnTo>
                    <a:pt x="900683" y="222504"/>
                  </a:lnTo>
                  <a:lnTo>
                    <a:pt x="1200912" y="893063"/>
                  </a:lnTo>
                  <a:lnTo>
                    <a:pt x="1501139" y="781812"/>
                  </a:lnTo>
                  <a:lnTo>
                    <a:pt x="1801368" y="1005839"/>
                  </a:lnTo>
                  <a:lnTo>
                    <a:pt x="2103120" y="893063"/>
                  </a:lnTo>
                  <a:lnTo>
                    <a:pt x="2403348" y="1563624"/>
                  </a:lnTo>
                  <a:lnTo>
                    <a:pt x="2703576" y="1676400"/>
                  </a:lnTo>
                  <a:lnTo>
                    <a:pt x="3003804" y="1563624"/>
                  </a:lnTo>
                  <a:lnTo>
                    <a:pt x="3304031" y="1452372"/>
                  </a:lnTo>
                  <a:lnTo>
                    <a:pt x="3604259" y="1676400"/>
                  </a:lnTo>
                  <a:lnTo>
                    <a:pt x="3904488" y="1563624"/>
                  </a:lnTo>
                  <a:lnTo>
                    <a:pt x="4204716" y="1563624"/>
                  </a:lnTo>
                  <a:lnTo>
                    <a:pt x="4504944" y="1898904"/>
                  </a:lnTo>
                  <a:lnTo>
                    <a:pt x="4805172" y="2682240"/>
                  </a:lnTo>
                  <a:lnTo>
                    <a:pt x="5106924" y="0"/>
                  </a:lnTo>
                  <a:lnTo>
                    <a:pt x="5407152" y="1228344"/>
                  </a:lnTo>
                  <a:lnTo>
                    <a:pt x="5707380" y="1341120"/>
                  </a:lnTo>
                  <a:lnTo>
                    <a:pt x="6007608" y="1341120"/>
                  </a:lnTo>
                  <a:lnTo>
                    <a:pt x="6307835" y="1563624"/>
                  </a:lnTo>
                  <a:lnTo>
                    <a:pt x="6608063" y="1452372"/>
                  </a:lnTo>
                  <a:lnTo>
                    <a:pt x="6908291" y="1563624"/>
                  </a:lnTo>
                  <a:lnTo>
                    <a:pt x="7208520" y="1676400"/>
                  </a:lnTo>
                  <a:lnTo>
                    <a:pt x="7508748" y="1563624"/>
                  </a:lnTo>
                  <a:lnTo>
                    <a:pt x="7808976" y="1676400"/>
                  </a:lnTo>
                  <a:lnTo>
                    <a:pt x="8109204" y="1898904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72144" y="4747259"/>
              <a:ext cx="256540" cy="181610"/>
            </a:xfrm>
            <a:custGeom>
              <a:avLst/>
              <a:gdLst/>
              <a:ahLst/>
              <a:cxnLst/>
              <a:rect l="l" t="t" r="r" b="b"/>
              <a:pathLst>
                <a:path w="256540" h="181610">
                  <a:moveTo>
                    <a:pt x="256031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256031" y="181356"/>
                  </a:lnTo>
                  <a:lnTo>
                    <a:pt x="25603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61924" y="233095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2</a:t>
            </a:r>
            <a:r>
              <a:rPr sz="1200" spc="-5" dirty="0">
                <a:latin typeface="Tahoma"/>
                <a:cs typeface="Tahoma"/>
              </a:rPr>
              <a:t>,5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1924" y="2889884"/>
            <a:ext cx="238760" cy="132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2</a:t>
            </a:r>
            <a:r>
              <a:rPr sz="1200" spc="-5" dirty="0">
                <a:latin typeface="Tahoma"/>
                <a:cs typeface="Tahoma"/>
              </a:rPr>
              <a:t>,0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Tahoma"/>
                <a:cs typeface="Tahoma"/>
              </a:rPr>
              <a:t>1</a:t>
            </a:r>
            <a:r>
              <a:rPr sz="1200" spc="-5" dirty="0">
                <a:latin typeface="Tahoma"/>
                <a:cs typeface="Tahoma"/>
              </a:rPr>
              <a:t>,5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1</a:t>
            </a:r>
            <a:r>
              <a:rPr sz="1200" spc="-5" dirty="0">
                <a:latin typeface="Tahoma"/>
                <a:cs typeface="Tahoma"/>
              </a:rPr>
              <a:t>,0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1924" y="512559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0</a:t>
            </a:r>
            <a:r>
              <a:rPr sz="1200" spc="-5" dirty="0">
                <a:latin typeface="Tahoma"/>
                <a:cs typeface="Tahoma"/>
              </a:rPr>
              <a:t>,0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1924" y="456666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0</a:t>
            </a:r>
            <a:r>
              <a:rPr sz="1200" spc="-5" dirty="0">
                <a:latin typeface="Tahoma"/>
                <a:cs typeface="Tahoma"/>
              </a:rPr>
              <a:t>,5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4303" y="5267959"/>
            <a:ext cx="8368445" cy="76261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Oc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</a:t>
            </a:r>
          </a:p>
          <a:p>
            <a:pPr marL="198120" marR="6350" indent="-5080" algn="r">
              <a:lnSpc>
                <a:spcPts val="2380"/>
              </a:lnSpc>
              <a:spcBef>
                <a:spcPts val="215"/>
              </a:spcBef>
            </a:pPr>
            <a:r>
              <a:rPr sz="1200" dirty="0">
                <a:latin typeface="Tahoma"/>
                <a:cs typeface="Tahoma"/>
              </a:rPr>
              <a:t>Şu</a:t>
            </a:r>
            <a:r>
              <a:rPr sz="1200" spc="-5" dirty="0">
                <a:latin typeface="Tahoma"/>
                <a:cs typeface="Tahoma"/>
              </a:rPr>
              <a:t>b-</a:t>
            </a:r>
            <a:r>
              <a:rPr sz="1200" dirty="0">
                <a:latin typeface="Tahoma"/>
                <a:cs typeface="Tahoma"/>
              </a:rPr>
              <a:t>20  M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15" dirty="0">
                <a:latin typeface="Tahoma"/>
                <a:cs typeface="Tahoma"/>
              </a:rPr>
              <a:t>r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</a:t>
            </a:r>
          </a:p>
          <a:p>
            <a:pPr marR="5715" algn="r">
              <a:lnSpc>
                <a:spcPct val="100000"/>
              </a:lnSpc>
              <a:spcBef>
                <a:spcPts val="685"/>
              </a:spcBef>
            </a:pPr>
            <a:r>
              <a:rPr sz="1200" spc="-5" dirty="0">
                <a:latin typeface="Tahoma"/>
                <a:cs typeface="Tahoma"/>
              </a:rPr>
              <a:t>Ni</a:t>
            </a:r>
            <a:r>
              <a:rPr sz="1200" spc="5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</a:t>
            </a:r>
          </a:p>
          <a:p>
            <a:pPr marL="199390" marR="5080" indent="-19685" algn="r">
              <a:lnSpc>
                <a:spcPct val="164200"/>
              </a:lnSpc>
            </a:pPr>
            <a:r>
              <a:rPr sz="1200" dirty="0">
                <a:latin typeface="Tahoma"/>
                <a:cs typeface="Tahoma"/>
              </a:rPr>
              <a:t>M</a:t>
            </a:r>
            <a:r>
              <a:rPr sz="1200" spc="-20" dirty="0">
                <a:latin typeface="Tahoma"/>
                <a:cs typeface="Tahoma"/>
              </a:rPr>
              <a:t>ay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H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z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</a:t>
            </a:r>
          </a:p>
          <a:p>
            <a:pPr marL="12700" marR="5080" indent="153670" algn="r">
              <a:lnSpc>
                <a:spcPct val="164300"/>
              </a:lnSpc>
              <a:spcBef>
                <a:spcPts val="5"/>
              </a:spcBef>
            </a:pPr>
            <a:r>
              <a:rPr sz="1200" spc="-12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em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Ağu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Eyl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Eki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</a:t>
            </a:r>
            <a:r>
              <a:rPr sz="1200" spc="-25" dirty="0">
                <a:latin typeface="Tahoma"/>
                <a:cs typeface="Tahoma"/>
              </a:rPr>
              <a:t>K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A</a:t>
            </a:r>
            <a:r>
              <a:rPr sz="1200" spc="-20" dirty="0">
                <a:latin typeface="Tahoma"/>
                <a:cs typeface="Tahoma"/>
              </a:rPr>
              <a:t>r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Oc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Şu</a:t>
            </a:r>
            <a:r>
              <a:rPr sz="1200" spc="-5" dirty="0">
                <a:latin typeface="Tahoma"/>
                <a:cs typeface="Tahoma"/>
              </a:rPr>
              <a:t>b-</a:t>
            </a:r>
            <a:r>
              <a:rPr sz="1200" dirty="0">
                <a:latin typeface="Tahoma"/>
                <a:cs typeface="Tahoma"/>
              </a:rPr>
              <a:t>21  M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15" dirty="0">
                <a:latin typeface="Tahoma"/>
                <a:cs typeface="Tahoma"/>
              </a:rPr>
              <a:t>r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Ni</a:t>
            </a:r>
            <a:r>
              <a:rPr sz="1200" spc="5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M</a:t>
            </a:r>
            <a:r>
              <a:rPr sz="1200" spc="-2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y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</a:t>
            </a:r>
            <a:r>
              <a:rPr sz="1200" spc="5" dirty="0">
                <a:latin typeface="Tahoma"/>
                <a:cs typeface="Tahoma"/>
              </a:rPr>
              <a:t>1</a:t>
            </a:r>
            <a:r>
              <a:rPr sz="1200" dirty="0">
                <a:latin typeface="Tahoma"/>
                <a:cs typeface="Tahoma"/>
              </a:rPr>
              <a:t>**  H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z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</a:t>
            </a:r>
            <a:r>
              <a:rPr sz="1200" spc="-12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em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Ağu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Eyl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Eki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</a:t>
            </a:r>
            <a:r>
              <a:rPr sz="1200" spc="-25" dirty="0">
                <a:latin typeface="Tahoma"/>
                <a:cs typeface="Tahoma"/>
              </a:rPr>
              <a:t>K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A</a:t>
            </a:r>
            <a:r>
              <a:rPr sz="1200" spc="-20" dirty="0">
                <a:latin typeface="Tahoma"/>
                <a:cs typeface="Tahoma"/>
              </a:rPr>
              <a:t>r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Oc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22  Şu</a:t>
            </a:r>
            <a:r>
              <a:rPr sz="1200" spc="-5" dirty="0">
                <a:latin typeface="Tahoma"/>
                <a:cs typeface="Tahoma"/>
              </a:rPr>
              <a:t>b-</a:t>
            </a:r>
            <a:r>
              <a:rPr sz="1200" dirty="0">
                <a:latin typeface="Tahoma"/>
                <a:cs typeface="Tahoma"/>
              </a:rPr>
              <a:t>22  M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15" dirty="0">
                <a:latin typeface="Tahoma"/>
                <a:cs typeface="Tahoma"/>
              </a:rPr>
              <a:t>r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22  Ni</a:t>
            </a:r>
            <a:r>
              <a:rPr sz="1200" spc="5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22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783573" y="473329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,7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756904" y="4207764"/>
            <a:ext cx="285115" cy="182880"/>
          </a:xfrm>
          <a:custGeom>
            <a:avLst/>
            <a:gdLst/>
            <a:ahLst/>
            <a:cxnLst/>
            <a:rect l="l" t="t" r="r" b="b"/>
            <a:pathLst>
              <a:path w="285115" h="182879">
                <a:moveTo>
                  <a:pt x="284988" y="0"/>
                </a:moveTo>
                <a:lnTo>
                  <a:pt x="0" y="0"/>
                </a:lnTo>
                <a:lnTo>
                  <a:pt x="0" y="182880"/>
                </a:lnTo>
                <a:lnTo>
                  <a:pt x="284988" y="182880"/>
                </a:lnTo>
                <a:lnTo>
                  <a:pt x="2849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767698" y="4195064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0,7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093976" y="2500883"/>
            <a:ext cx="215265" cy="332740"/>
            <a:chOff x="2093976" y="2500883"/>
            <a:chExt cx="215265" cy="332740"/>
          </a:xfrm>
        </p:grpSpPr>
        <p:sp>
          <p:nvSpPr>
            <p:cNvPr id="20" name="object 20"/>
            <p:cNvSpPr/>
            <p:nvPr/>
          </p:nvSpPr>
          <p:spPr>
            <a:xfrm>
              <a:off x="2093976" y="2500883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4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13026" y="281406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346705" y="2431288"/>
            <a:ext cx="247650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Karşılıksız çek dönüşüm </a:t>
            </a:r>
            <a:r>
              <a:rPr sz="1200" spc="-10" dirty="0">
                <a:latin typeface="Tahoma"/>
                <a:cs typeface="Tahoma"/>
              </a:rPr>
              <a:t>oranı </a:t>
            </a:r>
            <a:r>
              <a:rPr sz="1200" spc="-5" dirty="0">
                <a:latin typeface="Tahoma"/>
                <a:cs typeface="Tahoma"/>
              </a:rPr>
              <a:t>(adet)  Karşılıksız çek dönüşüm </a:t>
            </a:r>
            <a:r>
              <a:rPr sz="1200" spc="-10" dirty="0">
                <a:latin typeface="Tahoma"/>
                <a:cs typeface="Tahoma"/>
              </a:rPr>
              <a:t>oranı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(tutar)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46</a:t>
            </a:r>
            <a:endParaRPr sz="140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709180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62076"/>
            <a:ext cx="80797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Mayıs </a:t>
            </a:r>
            <a:r>
              <a:rPr spc="-5" dirty="0"/>
              <a:t>ayında yabancı para mevduatların payı </a:t>
            </a:r>
            <a:r>
              <a:rPr dirty="0"/>
              <a:t>%56,8’e</a:t>
            </a:r>
            <a:r>
              <a:rPr spc="-30" dirty="0"/>
              <a:t> </a:t>
            </a:r>
            <a:r>
              <a:rPr spc="-5" dirty="0"/>
              <a:t>gerilemiştir.</a:t>
            </a:r>
          </a:p>
          <a:p>
            <a:pPr marL="12700" marR="5080">
              <a:lnSpc>
                <a:spcPct val="100000"/>
              </a:lnSpc>
            </a:pPr>
            <a:r>
              <a:rPr b="0" spc="-10" dirty="0">
                <a:latin typeface="Tahoma"/>
                <a:cs typeface="Tahoma"/>
              </a:rPr>
              <a:t>Yıl </a:t>
            </a:r>
            <a:r>
              <a:rPr b="0" dirty="0">
                <a:latin typeface="Tahoma"/>
                <a:cs typeface="Tahoma"/>
              </a:rPr>
              <a:t>başından </a:t>
            </a:r>
            <a:r>
              <a:rPr b="0" spc="-5" dirty="0">
                <a:latin typeface="Tahoma"/>
                <a:cs typeface="Tahoma"/>
              </a:rPr>
              <a:t>bu yana toplam mevduatlar 839,9 milyar TL </a:t>
            </a:r>
            <a:r>
              <a:rPr b="0" dirty="0">
                <a:latin typeface="Tahoma"/>
                <a:cs typeface="Tahoma"/>
              </a:rPr>
              <a:t>artarken, </a:t>
            </a:r>
            <a:r>
              <a:rPr b="0" spc="-5" dirty="0">
                <a:latin typeface="Tahoma"/>
                <a:cs typeface="Tahoma"/>
              </a:rPr>
              <a:t>yabancı </a:t>
            </a:r>
            <a:r>
              <a:rPr b="0" dirty="0">
                <a:latin typeface="Tahoma"/>
                <a:cs typeface="Tahoma"/>
              </a:rPr>
              <a:t>para  </a:t>
            </a:r>
            <a:r>
              <a:rPr b="0" spc="-5" dirty="0">
                <a:latin typeface="Tahoma"/>
                <a:cs typeface="Tahoma"/>
              </a:rPr>
              <a:t>mevduatların payı 7,7 </a:t>
            </a:r>
            <a:r>
              <a:rPr b="0" dirty="0">
                <a:latin typeface="Tahoma"/>
                <a:cs typeface="Tahoma"/>
              </a:rPr>
              <a:t>puan</a:t>
            </a:r>
            <a:r>
              <a:rPr b="0" spc="2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düşmüştür.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92807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939" y="1926717"/>
            <a:ext cx="88353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88005" marR="5080" indent="-3075940">
              <a:spcBef>
                <a:spcPts val="95"/>
              </a:spcBef>
            </a:pP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mevduat tutarı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(milyar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TL)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döviz mevduatlarının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%)  3 Ocak 2020 – 13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3897" y="2733865"/>
            <a:ext cx="7657465" cy="2910205"/>
            <a:chOff x="703897" y="2733865"/>
            <a:chExt cx="7657465" cy="2910205"/>
          </a:xfrm>
        </p:grpSpPr>
        <p:sp>
          <p:nvSpPr>
            <p:cNvPr id="6" name="object 6"/>
            <p:cNvSpPr/>
            <p:nvPr/>
          </p:nvSpPr>
          <p:spPr>
            <a:xfrm>
              <a:off x="708659" y="2738627"/>
              <a:ext cx="7647940" cy="2900680"/>
            </a:xfrm>
            <a:custGeom>
              <a:avLst/>
              <a:gdLst/>
              <a:ahLst/>
              <a:cxnLst/>
              <a:rect l="l" t="t" r="r" b="b"/>
              <a:pathLst>
                <a:path w="7647940" h="2900679">
                  <a:moveTo>
                    <a:pt x="5262372" y="2849880"/>
                  </a:moveTo>
                  <a:lnTo>
                    <a:pt x="5262372" y="2900680"/>
                  </a:lnTo>
                </a:path>
                <a:path w="7647940" h="2900679">
                  <a:moveTo>
                    <a:pt x="50292" y="2849880"/>
                  </a:moveTo>
                  <a:lnTo>
                    <a:pt x="50292" y="2900680"/>
                  </a:lnTo>
                </a:path>
                <a:path w="7647940" h="2900679">
                  <a:moveTo>
                    <a:pt x="50292" y="2849880"/>
                  </a:moveTo>
                  <a:lnTo>
                    <a:pt x="50292" y="0"/>
                  </a:lnTo>
                </a:path>
                <a:path w="7647940" h="2900679">
                  <a:moveTo>
                    <a:pt x="0" y="2849880"/>
                  </a:moveTo>
                  <a:lnTo>
                    <a:pt x="50292" y="2849880"/>
                  </a:lnTo>
                </a:path>
                <a:path w="7647940" h="2900679">
                  <a:moveTo>
                    <a:pt x="0" y="2532888"/>
                  </a:moveTo>
                  <a:lnTo>
                    <a:pt x="50292" y="2532888"/>
                  </a:lnTo>
                </a:path>
                <a:path w="7647940" h="2900679">
                  <a:moveTo>
                    <a:pt x="0" y="2215896"/>
                  </a:moveTo>
                  <a:lnTo>
                    <a:pt x="50292" y="2215896"/>
                  </a:lnTo>
                </a:path>
                <a:path w="7647940" h="2900679">
                  <a:moveTo>
                    <a:pt x="0" y="1898904"/>
                  </a:moveTo>
                  <a:lnTo>
                    <a:pt x="50292" y="1898904"/>
                  </a:lnTo>
                </a:path>
                <a:path w="7647940" h="2900679">
                  <a:moveTo>
                    <a:pt x="0" y="1583436"/>
                  </a:moveTo>
                  <a:lnTo>
                    <a:pt x="50292" y="1583436"/>
                  </a:lnTo>
                </a:path>
                <a:path w="7647940" h="2900679">
                  <a:moveTo>
                    <a:pt x="0" y="1266444"/>
                  </a:moveTo>
                  <a:lnTo>
                    <a:pt x="50292" y="1266444"/>
                  </a:lnTo>
                </a:path>
                <a:path w="7647940" h="2900679">
                  <a:moveTo>
                    <a:pt x="0" y="949452"/>
                  </a:moveTo>
                  <a:lnTo>
                    <a:pt x="50292" y="949452"/>
                  </a:lnTo>
                </a:path>
                <a:path w="7647940" h="2900679">
                  <a:moveTo>
                    <a:pt x="0" y="632460"/>
                  </a:moveTo>
                  <a:lnTo>
                    <a:pt x="50292" y="632460"/>
                  </a:lnTo>
                </a:path>
                <a:path w="7647940" h="2900679">
                  <a:moveTo>
                    <a:pt x="0" y="316992"/>
                  </a:moveTo>
                  <a:lnTo>
                    <a:pt x="50292" y="316992"/>
                  </a:lnTo>
                </a:path>
                <a:path w="7647940" h="2900679">
                  <a:moveTo>
                    <a:pt x="0" y="0"/>
                  </a:moveTo>
                  <a:lnTo>
                    <a:pt x="50292" y="0"/>
                  </a:lnTo>
                </a:path>
                <a:path w="7647940" h="2900679">
                  <a:moveTo>
                    <a:pt x="562356" y="2849880"/>
                  </a:moveTo>
                  <a:lnTo>
                    <a:pt x="562356" y="2900680"/>
                  </a:lnTo>
                </a:path>
                <a:path w="7647940" h="2900679">
                  <a:moveTo>
                    <a:pt x="4209288" y="2849880"/>
                  </a:moveTo>
                  <a:lnTo>
                    <a:pt x="4209288" y="2900680"/>
                  </a:lnTo>
                </a:path>
                <a:path w="7647940" h="2900679">
                  <a:moveTo>
                    <a:pt x="3951731" y="2849880"/>
                  </a:moveTo>
                  <a:lnTo>
                    <a:pt x="3951731" y="2900680"/>
                  </a:lnTo>
                </a:path>
                <a:path w="7647940" h="2900679">
                  <a:moveTo>
                    <a:pt x="6039612" y="2849880"/>
                  </a:moveTo>
                  <a:lnTo>
                    <a:pt x="6039612" y="2900680"/>
                  </a:lnTo>
                </a:path>
                <a:path w="7647940" h="2900679">
                  <a:moveTo>
                    <a:pt x="2916936" y="2849880"/>
                  </a:moveTo>
                  <a:lnTo>
                    <a:pt x="2916936" y="2900680"/>
                  </a:lnTo>
                </a:path>
                <a:path w="7647940" h="2900679">
                  <a:moveTo>
                    <a:pt x="2138172" y="2849880"/>
                  </a:moveTo>
                  <a:lnTo>
                    <a:pt x="2138172" y="2900680"/>
                  </a:lnTo>
                </a:path>
                <a:path w="7647940" h="2900679">
                  <a:moveTo>
                    <a:pt x="1350264" y="2849880"/>
                  </a:moveTo>
                  <a:lnTo>
                    <a:pt x="1350264" y="2900680"/>
                  </a:lnTo>
                </a:path>
                <a:path w="7647940" h="2900679">
                  <a:moveTo>
                    <a:pt x="3182112" y="2849880"/>
                  </a:moveTo>
                  <a:lnTo>
                    <a:pt x="3182112" y="2900680"/>
                  </a:lnTo>
                </a:path>
                <a:path w="7647940" h="2900679">
                  <a:moveTo>
                    <a:pt x="4995672" y="2849880"/>
                  </a:moveTo>
                  <a:lnTo>
                    <a:pt x="4995672" y="2900680"/>
                  </a:lnTo>
                </a:path>
                <a:path w="7647940" h="2900679">
                  <a:moveTo>
                    <a:pt x="2659379" y="2849880"/>
                  </a:moveTo>
                  <a:lnTo>
                    <a:pt x="2659379" y="2900680"/>
                  </a:lnTo>
                </a:path>
                <a:path w="7647940" h="2900679">
                  <a:moveTo>
                    <a:pt x="315468" y="2849880"/>
                  </a:moveTo>
                  <a:lnTo>
                    <a:pt x="315468" y="2900680"/>
                  </a:lnTo>
                </a:path>
                <a:path w="7647940" h="2900679">
                  <a:moveTo>
                    <a:pt x="7597140" y="2849880"/>
                  </a:moveTo>
                  <a:lnTo>
                    <a:pt x="7597140" y="2900680"/>
                  </a:lnTo>
                </a:path>
                <a:path w="7647940" h="2900679">
                  <a:moveTo>
                    <a:pt x="7597140" y="2849880"/>
                  </a:moveTo>
                  <a:lnTo>
                    <a:pt x="7597140" y="0"/>
                  </a:lnTo>
                </a:path>
                <a:path w="7647940" h="2900679">
                  <a:moveTo>
                    <a:pt x="7597140" y="2849880"/>
                  </a:moveTo>
                  <a:lnTo>
                    <a:pt x="7647432" y="2849880"/>
                  </a:lnTo>
                </a:path>
                <a:path w="7647940" h="2900679">
                  <a:moveTo>
                    <a:pt x="7597140" y="2279904"/>
                  </a:moveTo>
                  <a:lnTo>
                    <a:pt x="7647432" y="2279904"/>
                  </a:lnTo>
                </a:path>
                <a:path w="7647940" h="2900679">
                  <a:moveTo>
                    <a:pt x="7597140" y="1709928"/>
                  </a:moveTo>
                  <a:lnTo>
                    <a:pt x="7647432" y="1709928"/>
                  </a:lnTo>
                </a:path>
                <a:path w="7647940" h="2900679">
                  <a:moveTo>
                    <a:pt x="7597140" y="1139952"/>
                  </a:moveTo>
                  <a:lnTo>
                    <a:pt x="7647432" y="1139952"/>
                  </a:lnTo>
                </a:path>
                <a:path w="7647940" h="2900679">
                  <a:moveTo>
                    <a:pt x="7597140" y="569976"/>
                  </a:moveTo>
                  <a:lnTo>
                    <a:pt x="7647432" y="569976"/>
                  </a:lnTo>
                </a:path>
                <a:path w="7647940" h="2900679">
                  <a:moveTo>
                    <a:pt x="7597140" y="0"/>
                  </a:moveTo>
                  <a:lnTo>
                    <a:pt x="7647432" y="0"/>
                  </a:lnTo>
                </a:path>
                <a:path w="7647940" h="2900679">
                  <a:moveTo>
                    <a:pt x="7331964" y="2849880"/>
                  </a:moveTo>
                  <a:lnTo>
                    <a:pt x="7331964" y="2900680"/>
                  </a:lnTo>
                </a:path>
                <a:path w="7647940" h="2900679">
                  <a:moveTo>
                    <a:pt x="7074408" y="2849880"/>
                  </a:moveTo>
                  <a:lnTo>
                    <a:pt x="7074408" y="2900680"/>
                  </a:lnTo>
                </a:path>
                <a:path w="7647940" h="2900679">
                  <a:moveTo>
                    <a:pt x="827532" y="2849880"/>
                  </a:moveTo>
                  <a:lnTo>
                    <a:pt x="827532" y="2900680"/>
                  </a:lnTo>
                </a:path>
                <a:path w="7647940" h="2900679">
                  <a:moveTo>
                    <a:pt x="6304788" y="2849880"/>
                  </a:moveTo>
                  <a:lnTo>
                    <a:pt x="6304788" y="2900680"/>
                  </a:lnTo>
                </a:path>
                <a:path w="7647940" h="2900679">
                  <a:moveTo>
                    <a:pt x="5782056" y="2849880"/>
                  </a:moveTo>
                  <a:lnTo>
                    <a:pt x="5782056" y="2900680"/>
                  </a:lnTo>
                </a:path>
                <a:path w="7647940" h="2900679">
                  <a:moveTo>
                    <a:pt x="5516880" y="2849880"/>
                  </a:moveTo>
                  <a:lnTo>
                    <a:pt x="5516880" y="2900680"/>
                  </a:lnTo>
                </a:path>
                <a:path w="7647940" h="2900679">
                  <a:moveTo>
                    <a:pt x="1085088" y="2849880"/>
                  </a:moveTo>
                  <a:lnTo>
                    <a:pt x="1085088" y="2900680"/>
                  </a:lnTo>
                </a:path>
                <a:path w="7647940" h="2900679">
                  <a:moveTo>
                    <a:pt x="4730495" y="2849880"/>
                  </a:moveTo>
                  <a:lnTo>
                    <a:pt x="4730495" y="2900680"/>
                  </a:lnTo>
                </a:path>
                <a:path w="7647940" h="2900679">
                  <a:moveTo>
                    <a:pt x="6569964" y="2849880"/>
                  </a:moveTo>
                  <a:lnTo>
                    <a:pt x="6569964" y="2900680"/>
                  </a:lnTo>
                </a:path>
                <a:path w="7647940" h="2900679">
                  <a:moveTo>
                    <a:pt x="3686555" y="2849880"/>
                  </a:moveTo>
                  <a:lnTo>
                    <a:pt x="3686555" y="2900680"/>
                  </a:lnTo>
                </a:path>
                <a:path w="7647940" h="2900679">
                  <a:moveTo>
                    <a:pt x="6809232" y="2849880"/>
                  </a:moveTo>
                  <a:lnTo>
                    <a:pt x="6809232" y="2900680"/>
                  </a:lnTo>
                </a:path>
                <a:path w="7647940" h="2900679">
                  <a:moveTo>
                    <a:pt x="1607820" y="2849880"/>
                  </a:moveTo>
                  <a:lnTo>
                    <a:pt x="1607820" y="2900680"/>
                  </a:lnTo>
                </a:path>
                <a:path w="7647940" h="2900679">
                  <a:moveTo>
                    <a:pt x="4474464" y="2849880"/>
                  </a:moveTo>
                  <a:lnTo>
                    <a:pt x="4474464" y="2900680"/>
                  </a:lnTo>
                </a:path>
                <a:path w="7647940" h="2900679">
                  <a:moveTo>
                    <a:pt x="2394204" y="2849880"/>
                  </a:moveTo>
                  <a:lnTo>
                    <a:pt x="2394204" y="2900680"/>
                  </a:lnTo>
                </a:path>
                <a:path w="7647940" h="2900679">
                  <a:moveTo>
                    <a:pt x="1872996" y="2849880"/>
                  </a:moveTo>
                  <a:lnTo>
                    <a:pt x="1872996" y="2900680"/>
                  </a:lnTo>
                </a:path>
                <a:path w="7647940" h="2900679">
                  <a:moveTo>
                    <a:pt x="3447288" y="2849880"/>
                  </a:moveTo>
                  <a:lnTo>
                    <a:pt x="3447288" y="2900680"/>
                  </a:lnTo>
                </a:path>
                <a:path w="7647940" h="2900679">
                  <a:moveTo>
                    <a:pt x="50292" y="2849880"/>
                  </a:moveTo>
                  <a:lnTo>
                    <a:pt x="7597140" y="28498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75931" y="2976752"/>
              <a:ext cx="7367905" cy="2293620"/>
            </a:xfrm>
            <a:custGeom>
              <a:avLst/>
              <a:gdLst/>
              <a:ahLst/>
              <a:cxnLst/>
              <a:rect l="l" t="t" r="r" b="b"/>
              <a:pathLst>
                <a:path w="7367905" h="2293620">
                  <a:moveTo>
                    <a:pt x="0" y="2293493"/>
                  </a:moveTo>
                  <a:lnTo>
                    <a:pt x="14980" y="2291895"/>
                  </a:lnTo>
                  <a:lnTo>
                    <a:pt x="29957" y="2290238"/>
                  </a:lnTo>
                  <a:lnTo>
                    <a:pt x="44932" y="2288653"/>
                  </a:lnTo>
                  <a:lnTo>
                    <a:pt x="59905" y="2287270"/>
                  </a:lnTo>
                  <a:lnTo>
                    <a:pt x="74879" y="2286176"/>
                  </a:lnTo>
                  <a:lnTo>
                    <a:pt x="89852" y="2285285"/>
                  </a:lnTo>
                  <a:lnTo>
                    <a:pt x="104825" y="2284466"/>
                  </a:lnTo>
                  <a:lnTo>
                    <a:pt x="119799" y="2283587"/>
                  </a:lnTo>
                  <a:lnTo>
                    <a:pt x="164719" y="2281015"/>
                  </a:lnTo>
                  <a:lnTo>
                    <a:pt x="209640" y="2277967"/>
                  </a:lnTo>
                  <a:lnTo>
                    <a:pt x="254571" y="2273611"/>
                  </a:lnTo>
                  <a:lnTo>
                    <a:pt x="299491" y="2266950"/>
                  </a:lnTo>
                  <a:lnTo>
                    <a:pt x="344411" y="2257234"/>
                  </a:lnTo>
                  <a:lnTo>
                    <a:pt x="359384" y="2254123"/>
                  </a:lnTo>
                  <a:lnTo>
                    <a:pt x="374357" y="2251575"/>
                  </a:lnTo>
                  <a:lnTo>
                    <a:pt x="389331" y="2249265"/>
                  </a:lnTo>
                  <a:lnTo>
                    <a:pt x="404304" y="2246907"/>
                  </a:lnTo>
                  <a:lnTo>
                    <a:pt x="419277" y="2244217"/>
                  </a:lnTo>
                  <a:lnTo>
                    <a:pt x="434253" y="2241137"/>
                  </a:lnTo>
                  <a:lnTo>
                    <a:pt x="449230" y="2237771"/>
                  </a:lnTo>
                  <a:lnTo>
                    <a:pt x="464208" y="2234358"/>
                  </a:lnTo>
                  <a:lnTo>
                    <a:pt x="479183" y="2231136"/>
                  </a:lnTo>
                  <a:lnTo>
                    <a:pt x="524071" y="2222295"/>
                  </a:lnTo>
                  <a:lnTo>
                    <a:pt x="569045" y="2214276"/>
                  </a:lnTo>
                  <a:lnTo>
                    <a:pt x="584013" y="2211522"/>
                  </a:lnTo>
                  <a:lnTo>
                    <a:pt x="598970" y="2208149"/>
                  </a:lnTo>
                  <a:lnTo>
                    <a:pt x="613926" y="2203983"/>
                  </a:lnTo>
                  <a:lnTo>
                    <a:pt x="628894" y="2199211"/>
                  </a:lnTo>
                  <a:lnTo>
                    <a:pt x="643886" y="2194272"/>
                  </a:lnTo>
                  <a:lnTo>
                    <a:pt x="658914" y="2189607"/>
                  </a:lnTo>
                  <a:lnTo>
                    <a:pt x="673868" y="2185564"/>
                  </a:lnTo>
                  <a:lnTo>
                    <a:pt x="688822" y="2181844"/>
                  </a:lnTo>
                  <a:lnTo>
                    <a:pt x="703776" y="2177909"/>
                  </a:lnTo>
                  <a:lnTo>
                    <a:pt x="718731" y="2173224"/>
                  </a:lnTo>
                  <a:lnTo>
                    <a:pt x="733705" y="2167427"/>
                  </a:lnTo>
                  <a:lnTo>
                    <a:pt x="748703" y="2160857"/>
                  </a:lnTo>
                  <a:lnTo>
                    <a:pt x="763701" y="2154025"/>
                  </a:lnTo>
                  <a:lnTo>
                    <a:pt x="778675" y="2147443"/>
                  </a:lnTo>
                  <a:lnTo>
                    <a:pt x="793631" y="2141325"/>
                  </a:lnTo>
                  <a:lnTo>
                    <a:pt x="808599" y="2135362"/>
                  </a:lnTo>
                  <a:lnTo>
                    <a:pt x="823591" y="2129280"/>
                  </a:lnTo>
                  <a:lnTo>
                    <a:pt x="868527" y="2108692"/>
                  </a:lnTo>
                  <a:lnTo>
                    <a:pt x="913410" y="2084756"/>
                  </a:lnTo>
                  <a:lnTo>
                    <a:pt x="928408" y="2075624"/>
                  </a:lnTo>
                  <a:lnTo>
                    <a:pt x="943406" y="2066587"/>
                  </a:lnTo>
                  <a:lnTo>
                    <a:pt x="958380" y="2058289"/>
                  </a:lnTo>
                  <a:lnTo>
                    <a:pt x="973334" y="2051145"/>
                  </a:lnTo>
                  <a:lnTo>
                    <a:pt x="988288" y="2044668"/>
                  </a:lnTo>
                  <a:lnTo>
                    <a:pt x="1003242" y="2038429"/>
                  </a:lnTo>
                  <a:lnTo>
                    <a:pt x="1018197" y="2032000"/>
                  </a:lnTo>
                  <a:lnTo>
                    <a:pt x="1033224" y="2025028"/>
                  </a:lnTo>
                  <a:lnTo>
                    <a:pt x="1048216" y="2017760"/>
                  </a:lnTo>
                  <a:lnTo>
                    <a:pt x="1063184" y="2010943"/>
                  </a:lnTo>
                  <a:lnTo>
                    <a:pt x="1108065" y="1998154"/>
                  </a:lnTo>
                  <a:lnTo>
                    <a:pt x="1153039" y="1993876"/>
                  </a:lnTo>
                  <a:lnTo>
                    <a:pt x="1167993" y="1994249"/>
                  </a:lnTo>
                  <a:lnTo>
                    <a:pt x="1182947" y="1995050"/>
                  </a:lnTo>
                  <a:lnTo>
                    <a:pt x="1197902" y="1995805"/>
                  </a:lnTo>
                  <a:lnTo>
                    <a:pt x="1242872" y="1997680"/>
                  </a:lnTo>
                  <a:lnTo>
                    <a:pt x="1287770" y="2004377"/>
                  </a:lnTo>
                  <a:lnTo>
                    <a:pt x="1302762" y="2007231"/>
                  </a:lnTo>
                  <a:lnTo>
                    <a:pt x="1317790" y="2009013"/>
                  </a:lnTo>
                  <a:lnTo>
                    <a:pt x="1332744" y="2009513"/>
                  </a:lnTo>
                  <a:lnTo>
                    <a:pt x="1347698" y="2009203"/>
                  </a:lnTo>
                  <a:lnTo>
                    <a:pt x="1392581" y="2004502"/>
                  </a:lnTo>
                  <a:lnTo>
                    <a:pt x="1437551" y="1994662"/>
                  </a:lnTo>
                  <a:lnTo>
                    <a:pt x="1482413" y="1982142"/>
                  </a:lnTo>
                  <a:lnTo>
                    <a:pt x="1497368" y="1977898"/>
                  </a:lnTo>
                  <a:lnTo>
                    <a:pt x="1512395" y="1973718"/>
                  </a:lnTo>
                  <a:lnTo>
                    <a:pt x="1527387" y="1969516"/>
                  </a:lnTo>
                  <a:lnTo>
                    <a:pt x="1542355" y="1965503"/>
                  </a:lnTo>
                  <a:lnTo>
                    <a:pt x="1557312" y="1961896"/>
                  </a:lnTo>
                  <a:lnTo>
                    <a:pt x="1572268" y="1958909"/>
                  </a:lnTo>
                  <a:lnTo>
                    <a:pt x="1587236" y="1956387"/>
                  </a:lnTo>
                  <a:lnTo>
                    <a:pt x="1602228" y="1953984"/>
                  </a:lnTo>
                  <a:lnTo>
                    <a:pt x="1617256" y="1951355"/>
                  </a:lnTo>
                  <a:lnTo>
                    <a:pt x="1662118" y="1942068"/>
                  </a:lnTo>
                  <a:lnTo>
                    <a:pt x="1707092" y="1932114"/>
                  </a:lnTo>
                  <a:lnTo>
                    <a:pt x="1751973" y="1919513"/>
                  </a:lnTo>
                  <a:lnTo>
                    <a:pt x="1796961" y="1902333"/>
                  </a:lnTo>
                  <a:lnTo>
                    <a:pt x="1841823" y="1879937"/>
                  </a:lnTo>
                  <a:lnTo>
                    <a:pt x="1886750" y="1854136"/>
                  </a:lnTo>
                  <a:lnTo>
                    <a:pt x="1901748" y="1845313"/>
                  </a:lnTo>
                  <a:lnTo>
                    <a:pt x="1946630" y="1825720"/>
                  </a:lnTo>
                  <a:lnTo>
                    <a:pt x="1976539" y="1815973"/>
                  </a:lnTo>
                  <a:lnTo>
                    <a:pt x="1991566" y="1811113"/>
                  </a:lnTo>
                  <a:lnTo>
                    <a:pt x="2036483" y="1798701"/>
                  </a:lnTo>
                  <a:lnTo>
                    <a:pt x="2081399" y="1792646"/>
                  </a:lnTo>
                  <a:lnTo>
                    <a:pt x="2126335" y="1789271"/>
                  </a:lnTo>
                  <a:lnTo>
                    <a:pt x="2141289" y="1788171"/>
                  </a:lnTo>
                  <a:lnTo>
                    <a:pt x="2156244" y="1786001"/>
                  </a:lnTo>
                  <a:lnTo>
                    <a:pt x="2171271" y="1782244"/>
                  </a:lnTo>
                  <a:lnTo>
                    <a:pt x="2186263" y="1777476"/>
                  </a:lnTo>
                  <a:lnTo>
                    <a:pt x="2201231" y="1772302"/>
                  </a:lnTo>
                  <a:lnTo>
                    <a:pt x="2216188" y="1767332"/>
                  </a:lnTo>
                  <a:lnTo>
                    <a:pt x="2231144" y="1762591"/>
                  </a:lnTo>
                  <a:lnTo>
                    <a:pt x="2246112" y="1757791"/>
                  </a:lnTo>
                  <a:lnTo>
                    <a:pt x="2261104" y="1753062"/>
                  </a:lnTo>
                  <a:lnTo>
                    <a:pt x="2276132" y="1748536"/>
                  </a:lnTo>
                  <a:lnTo>
                    <a:pt x="2291086" y="1744315"/>
                  </a:lnTo>
                  <a:lnTo>
                    <a:pt x="2306040" y="1740296"/>
                  </a:lnTo>
                  <a:lnTo>
                    <a:pt x="2320994" y="1736302"/>
                  </a:lnTo>
                  <a:lnTo>
                    <a:pt x="2335949" y="1732153"/>
                  </a:lnTo>
                  <a:lnTo>
                    <a:pt x="2350923" y="1727658"/>
                  </a:lnTo>
                  <a:lnTo>
                    <a:pt x="2365921" y="1722961"/>
                  </a:lnTo>
                  <a:lnTo>
                    <a:pt x="2380919" y="1718383"/>
                  </a:lnTo>
                  <a:lnTo>
                    <a:pt x="2425801" y="1707292"/>
                  </a:lnTo>
                  <a:lnTo>
                    <a:pt x="2470737" y="1698682"/>
                  </a:lnTo>
                  <a:lnTo>
                    <a:pt x="2485729" y="1696418"/>
                  </a:lnTo>
                  <a:lnTo>
                    <a:pt x="2500697" y="1693987"/>
                  </a:lnTo>
                  <a:lnTo>
                    <a:pt x="2545578" y="1682511"/>
                  </a:lnTo>
                  <a:lnTo>
                    <a:pt x="2590552" y="1665984"/>
                  </a:lnTo>
                  <a:lnTo>
                    <a:pt x="2605506" y="1658762"/>
                  </a:lnTo>
                  <a:lnTo>
                    <a:pt x="2620460" y="1652137"/>
                  </a:lnTo>
                  <a:lnTo>
                    <a:pt x="2635415" y="1647571"/>
                  </a:lnTo>
                  <a:lnTo>
                    <a:pt x="2650442" y="1645737"/>
                  </a:lnTo>
                  <a:lnTo>
                    <a:pt x="2665434" y="1645761"/>
                  </a:lnTo>
                  <a:lnTo>
                    <a:pt x="2710315" y="1649273"/>
                  </a:lnTo>
                  <a:lnTo>
                    <a:pt x="2740275" y="1653202"/>
                  </a:lnTo>
                  <a:lnTo>
                    <a:pt x="2755303" y="1654810"/>
                  </a:lnTo>
                  <a:lnTo>
                    <a:pt x="2770257" y="1655445"/>
                  </a:lnTo>
                  <a:lnTo>
                    <a:pt x="2785211" y="1655508"/>
                  </a:lnTo>
                  <a:lnTo>
                    <a:pt x="2800165" y="1655953"/>
                  </a:lnTo>
                  <a:lnTo>
                    <a:pt x="2815120" y="1657731"/>
                  </a:lnTo>
                  <a:lnTo>
                    <a:pt x="2830094" y="1662142"/>
                  </a:lnTo>
                  <a:lnTo>
                    <a:pt x="2845092" y="1668256"/>
                  </a:lnTo>
                  <a:lnTo>
                    <a:pt x="2860090" y="1673965"/>
                  </a:lnTo>
                  <a:lnTo>
                    <a:pt x="2875064" y="1677162"/>
                  </a:lnTo>
                  <a:lnTo>
                    <a:pt x="2890018" y="1676941"/>
                  </a:lnTo>
                  <a:lnTo>
                    <a:pt x="2904972" y="1674542"/>
                  </a:lnTo>
                  <a:lnTo>
                    <a:pt x="2919926" y="1671071"/>
                  </a:lnTo>
                  <a:lnTo>
                    <a:pt x="2934881" y="1667637"/>
                  </a:lnTo>
                  <a:lnTo>
                    <a:pt x="2949908" y="1663965"/>
                  </a:lnTo>
                  <a:lnTo>
                    <a:pt x="2964900" y="1659604"/>
                  </a:lnTo>
                  <a:lnTo>
                    <a:pt x="2979868" y="1655671"/>
                  </a:lnTo>
                  <a:lnTo>
                    <a:pt x="2994825" y="1653286"/>
                  </a:lnTo>
                  <a:lnTo>
                    <a:pt x="3009799" y="1652799"/>
                  </a:lnTo>
                  <a:lnTo>
                    <a:pt x="3024797" y="1653682"/>
                  </a:lnTo>
                  <a:lnTo>
                    <a:pt x="3069723" y="1660078"/>
                  </a:lnTo>
                  <a:lnTo>
                    <a:pt x="3114586" y="1670812"/>
                  </a:lnTo>
                  <a:lnTo>
                    <a:pt x="3159573" y="1687439"/>
                  </a:lnTo>
                  <a:lnTo>
                    <a:pt x="3174530" y="1692656"/>
                  </a:lnTo>
                  <a:lnTo>
                    <a:pt x="3219446" y="1704764"/>
                  </a:lnTo>
                  <a:lnTo>
                    <a:pt x="3264382" y="1712817"/>
                  </a:lnTo>
                  <a:lnTo>
                    <a:pt x="3309265" y="1716712"/>
                  </a:lnTo>
                  <a:lnTo>
                    <a:pt x="3324263" y="1716770"/>
                  </a:lnTo>
                  <a:lnTo>
                    <a:pt x="3339261" y="1716899"/>
                  </a:lnTo>
                  <a:lnTo>
                    <a:pt x="3354235" y="1717802"/>
                  </a:lnTo>
                  <a:lnTo>
                    <a:pt x="3369189" y="1719770"/>
                  </a:lnTo>
                  <a:lnTo>
                    <a:pt x="3384143" y="1722405"/>
                  </a:lnTo>
                  <a:lnTo>
                    <a:pt x="3399097" y="1725374"/>
                  </a:lnTo>
                  <a:lnTo>
                    <a:pt x="3414052" y="1728343"/>
                  </a:lnTo>
                  <a:lnTo>
                    <a:pt x="3459039" y="1737272"/>
                  </a:lnTo>
                  <a:lnTo>
                    <a:pt x="3503968" y="1748250"/>
                  </a:lnTo>
                  <a:lnTo>
                    <a:pt x="3518966" y="1752036"/>
                  </a:lnTo>
                  <a:lnTo>
                    <a:pt x="3533940" y="1755013"/>
                  </a:lnTo>
                  <a:lnTo>
                    <a:pt x="3548894" y="1757185"/>
                  </a:lnTo>
                  <a:lnTo>
                    <a:pt x="3563848" y="1758775"/>
                  </a:lnTo>
                  <a:lnTo>
                    <a:pt x="3578802" y="1759531"/>
                  </a:lnTo>
                  <a:lnTo>
                    <a:pt x="3593757" y="1759204"/>
                  </a:lnTo>
                  <a:lnTo>
                    <a:pt x="3608784" y="1757469"/>
                  </a:lnTo>
                  <a:lnTo>
                    <a:pt x="3623776" y="1754568"/>
                  </a:lnTo>
                  <a:lnTo>
                    <a:pt x="3638744" y="1751095"/>
                  </a:lnTo>
                  <a:lnTo>
                    <a:pt x="3653701" y="1747647"/>
                  </a:lnTo>
                  <a:lnTo>
                    <a:pt x="3668657" y="1744221"/>
                  </a:lnTo>
                  <a:lnTo>
                    <a:pt x="3683625" y="1740630"/>
                  </a:lnTo>
                  <a:lnTo>
                    <a:pt x="3698617" y="1736895"/>
                  </a:lnTo>
                  <a:lnTo>
                    <a:pt x="3713645" y="1733042"/>
                  </a:lnTo>
                  <a:lnTo>
                    <a:pt x="3728599" y="1729319"/>
                  </a:lnTo>
                  <a:lnTo>
                    <a:pt x="3773462" y="1716532"/>
                  </a:lnTo>
                  <a:lnTo>
                    <a:pt x="3818432" y="1695261"/>
                  </a:lnTo>
                  <a:lnTo>
                    <a:pt x="3833406" y="1687703"/>
                  </a:lnTo>
                  <a:lnTo>
                    <a:pt x="3848362" y="1680120"/>
                  </a:lnTo>
                  <a:lnTo>
                    <a:pt x="3863330" y="1672383"/>
                  </a:lnTo>
                  <a:lnTo>
                    <a:pt x="3878322" y="1664717"/>
                  </a:lnTo>
                  <a:lnTo>
                    <a:pt x="3893350" y="1657350"/>
                  </a:lnTo>
                  <a:lnTo>
                    <a:pt x="3908304" y="1650430"/>
                  </a:lnTo>
                  <a:lnTo>
                    <a:pt x="3923258" y="1643808"/>
                  </a:lnTo>
                  <a:lnTo>
                    <a:pt x="3938212" y="1637258"/>
                  </a:lnTo>
                  <a:lnTo>
                    <a:pt x="3953167" y="1630553"/>
                  </a:lnTo>
                  <a:lnTo>
                    <a:pt x="3968141" y="1623256"/>
                  </a:lnTo>
                  <a:lnTo>
                    <a:pt x="3983139" y="1615614"/>
                  </a:lnTo>
                  <a:lnTo>
                    <a:pt x="3998137" y="1608425"/>
                  </a:lnTo>
                  <a:lnTo>
                    <a:pt x="4043019" y="1594850"/>
                  </a:lnTo>
                  <a:lnTo>
                    <a:pt x="4087955" y="1587698"/>
                  </a:lnTo>
                  <a:lnTo>
                    <a:pt x="4102947" y="1586134"/>
                  </a:lnTo>
                  <a:lnTo>
                    <a:pt x="4117915" y="1584428"/>
                  </a:lnTo>
                  <a:lnTo>
                    <a:pt x="4132872" y="1581912"/>
                  </a:lnTo>
                  <a:lnTo>
                    <a:pt x="4147828" y="1578159"/>
                  </a:lnTo>
                  <a:lnTo>
                    <a:pt x="4162796" y="1573609"/>
                  </a:lnTo>
                  <a:lnTo>
                    <a:pt x="4177788" y="1568892"/>
                  </a:lnTo>
                  <a:lnTo>
                    <a:pt x="4192816" y="1564640"/>
                  </a:lnTo>
                  <a:lnTo>
                    <a:pt x="4207770" y="1561014"/>
                  </a:lnTo>
                  <a:lnTo>
                    <a:pt x="4222724" y="1557734"/>
                  </a:lnTo>
                  <a:lnTo>
                    <a:pt x="4237678" y="1554478"/>
                  </a:lnTo>
                  <a:lnTo>
                    <a:pt x="4252633" y="1550924"/>
                  </a:lnTo>
                  <a:lnTo>
                    <a:pt x="4297603" y="1539243"/>
                  </a:lnTo>
                  <a:lnTo>
                    <a:pt x="4342501" y="1523222"/>
                  </a:lnTo>
                  <a:lnTo>
                    <a:pt x="4357493" y="1517255"/>
                  </a:lnTo>
                  <a:lnTo>
                    <a:pt x="4372521" y="1512062"/>
                  </a:lnTo>
                  <a:lnTo>
                    <a:pt x="4387475" y="1508208"/>
                  </a:lnTo>
                  <a:lnTo>
                    <a:pt x="4402429" y="1505140"/>
                  </a:lnTo>
                  <a:lnTo>
                    <a:pt x="4417383" y="1502167"/>
                  </a:lnTo>
                  <a:lnTo>
                    <a:pt x="4432338" y="1498600"/>
                  </a:lnTo>
                  <a:lnTo>
                    <a:pt x="4447312" y="1494049"/>
                  </a:lnTo>
                  <a:lnTo>
                    <a:pt x="4462310" y="1488963"/>
                  </a:lnTo>
                  <a:lnTo>
                    <a:pt x="4477308" y="1483901"/>
                  </a:lnTo>
                  <a:lnTo>
                    <a:pt x="4522190" y="1472549"/>
                  </a:lnTo>
                  <a:lnTo>
                    <a:pt x="4567126" y="1463901"/>
                  </a:lnTo>
                  <a:lnTo>
                    <a:pt x="4612043" y="1456436"/>
                  </a:lnTo>
                  <a:lnTo>
                    <a:pt x="4656959" y="1451363"/>
                  </a:lnTo>
                  <a:lnTo>
                    <a:pt x="4671987" y="1449578"/>
                  </a:lnTo>
                  <a:lnTo>
                    <a:pt x="4716849" y="1443041"/>
                  </a:lnTo>
                  <a:lnTo>
                    <a:pt x="4761776" y="1432893"/>
                  </a:lnTo>
                  <a:lnTo>
                    <a:pt x="4776774" y="1429037"/>
                  </a:lnTo>
                  <a:lnTo>
                    <a:pt x="4791748" y="1425956"/>
                  </a:lnTo>
                  <a:lnTo>
                    <a:pt x="4806704" y="1424142"/>
                  </a:lnTo>
                  <a:lnTo>
                    <a:pt x="4821672" y="1423066"/>
                  </a:lnTo>
                  <a:lnTo>
                    <a:pt x="4836664" y="1422134"/>
                  </a:lnTo>
                  <a:lnTo>
                    <a:pt x="4851692" y="1420749"/>
                  </a:lnTo>
                  <a:lnTo>
                    <a:pt x="4866646" y="1418663"/>
                  </a:lnTo>
                  <a:lnTo>
                    <a:pt x="4881600" y="1416161"/>
                  </a:lnTo>
                  <a:lnTo>
                    <a:pt x="4896554" y="1413730"/>
                  </a:lnTo>
                  <a:lnTo>
                    <a:pt x="4911509" y="1411859"/>
                  </a:lnTo>
                  <a:lnTo>
                    <a:pt x="4926483" y="1410910"/>
                  </a:lnTo>
                  <a:lnTo>
                    <a:pt x="4941481" y="1410557"/>
                  </a:lnTo>
                  <a:lnTo>
                    <a:pt x="4956479" y="1410251"/>
                  </a:lnTo>
                  <a:lnTo>
                    <a:pt x="4971453" y="1409446"/>
                  </a:lnTo>
                  <a:lnTo>
                    <a:pt x="4986407" y="1407908"/>
                  </a:lnTo>
                  <a:lnTo>
                    <a:pt x="5001361" y="1405905"/>
                  </a:lnTo>
                  <a:lnTo>
                    <a:pt x="5016315" y="1403927"/>
                  </a:lnTo>
                  <a:lnTo>
                    <a:pt x="5031270" y="1402461"/>
                  </a:lnTo>
                  <a:lnTo>
                    <a:pt x="5046297" y="1401572"/>
                  </a:lnTo>
                  <a:lnTo>
                    <a:pt x="5061289" y="1401064"/>
                  </a:lnTo>
                  <a:lnTo>
                    <a:pt x="5076257" y="1400746"/>
                  </a:lnTo>
                  <a:lnTo>
                    <a:pt x="5091214" y="1400429"/>
                  </a:lnTo>
                  <a:lnTo>
                    <a:pt x="5106170" y="1400075"/>
                  </a:lnTo>
                  <a:lnTo>
                    <a:pt x="5121138" y="1399794"/>
                  </a:lnTo>
                  <a:lnTo>
                    <a:pt x="5136130" y="1399607"/>
                  </a:lnTo>
                  <a:lnTo>
                    <a:pt x="5151158" y="1399540"/>
                  </a:lnTo>
                  <a:lnTo>
                    <a:pt x="5166112" y="1399756"/>
                  </a:lnTo>
                  <a:lnTo>
                    <a:pt x="5181066" y="1400127"/>
                  </a:lnTo>
                  <a:lnTo>
                    <a:pt x="5196020" y="1400522"/>
                  </a:lnTo>
                  <a:lnTo>
                    <a:pt x="5210975" y="1400810"/>
                  </a:lnTo>
                  <a:lnTo>
                    <a:pt x="5226002" y="1401240"/>
                  </a:lnTo>
                  <a:lnTo>
                    <a:pt x="5240994" y="1401778"/>
                  </a:lnTo>
                  <a:lnTo>
                    <a:pt x="5255962" y="1401863"/>
                  </a:lnTo>
                  <a:lnTo>
                    <a:pt x="5300843" y="1395666"/>
                  </a:lnTo>
                  <a:lnTo>
                    <a:pt x="5345817" y="1383182"/>
                  </a:lnTo>
                  <a:lnTo>
                    <a:pt x="5390680" y="1366520"/>
                  </a:lnTo>
                  <a:lnTo>
                    <a:pt x="5420652" y="1352169"/>
                  </a:lnTo>
                  <a:lnTo>
                    <a:pt x="5435650" y="1344624"/>
                  </a:lnTo>
                  <a:lnTo>
                    <a:pt x="5450624" y="1337818"/>
                  </a:lnTo>
                  <a:lnTo>
                    <a:pt x="5465578" y="1332329"/>
                  </a:lnTo>
                  <a:lnTo>
                    <a:pt x="5480532" y="1327721"/>
                  </a:lnTo>
                  <a:lnTo>
                    <a:pt x="5495486" y="1322923"/>
                  </a:lnTo>
                  <a:lnTo>
                    <a:pt x="5510441" y="1316863"/>
                  </a:lnTo>
                  <a:lnTo>
                    <a:pt x="5525468" y="1308913"/>
                  </a:lnTo>
                  <a:lnTo>
                    <a:pt x="5540460" y="1299845"/>
                  </a:lnTo>
                  <a:lnTo>
                    <a:pt x="5555428" y="1290395"/>
                  </a:lnTo>
                  <a:lnTo>
                    <a:pt x="5570385" y="1281303"/>
                  </a:lnTo>
                  <a:lnTo>
                    <a:pt x="5615301" y="1255674"/>
                  </a:lnTo>
                  <a:lnTo>
                    <a:pt x="5660237" y="1230820"/>
                  </a:lnTo>
                  <a:lnTo>
                    <a:pt x="5675191" y="1222478"/>
                  </a:lnTo>
                  <a:lnTo>
                    <a:pt x="5690146" y="1213612"/>
                  </a:lnTo>
                  <a:lnTo>
                    <a:pt x="5705173" y="1204112"/>
                  </a:lnTo>
                  <a:lnTo>
                    <a:pt x="5720165" y="1194101"/>
                  </a:lnTo>
                  <a:lnTo>
                    <a:pt x="5735133" y="1183876"/>
                  </a:lnTo>
                  <a:lnTo>
                    <a:pt x="5750090" y="1173734"/>
                  </a:lnTo>
                  <a:lnTo>
                    <a:pt x="5765046" y="1164324"/>
                  </a:lnTo>
                  <a:lnTo>
                    <a:pt x="5780014" y="1155223"/>
                  </a:lnTo>
                  <a:lnTo>
                    <a:pt x="5795006" y="1145409"/>
                  </a:lnTo>
                  <a:lnTo>
                    <a:pt x="5824988" y="1120864"/>
                  </a:lnTo>
                  <a:lnTo>
                    <a:pt x="5854896" y="1090689"/>
                  </a:lnTo>
                  <a:lnTo>
                    <a:pt x="5884825" y="1049452"/>
                  </a:lnTo>
                  <a:lnTo>
                    <a:pt x="5914821" y="997152"/>
                  </a:lnTo>
                  <a:lnTo>
                    <a:pt x="5944749" y="933039"/>
                  </a:lnTo>
                  <a:lnTo>
                    <a:pt x="5959703" y="895683"/>
                  </a:lnTo>
                  <a:lnTo>
                    <a:pt x="5974657" y="857017"/>
                  </a:lnTo>
                  <a:lnTo>
                    <a:pt x="5989612" y="819150"/>
                  </a:lnTo>
                  <a:lnTo>
                    <a:pt x="6004639" y="783330"/>
                  </a:lnTo>
                  <a:lnTo>
                    <a:pt x="6019631" y="748141"/>
                  </a:lnTo>
                  <a:lnTo>
                    <a:pt x="6034599" y="711975"/>
                  </a:lnTo>
                  <a:lnTo>
                    <a:pt x="6049556" y="673227"/>
                  </a:lnTo>
                  <a:lnTo>
                    <a:pt x="6064512" y="626070"/>
                  </a:lnTo>
                  <a:lnTo>
                    <a:pt x="6079480" y="573151"/>
                  </a:lnTo>
                  <a:lnTo>
                    <a:pt x="6094472" y="525565"/>
                  </a:lnTo>
                  <a:lnTo>
                    <a:pt x="6109500" y="494411"/>
                  </a:lnTo>
                  <a:lnTo>
                    <a:pt x="6124418" y="486636"/>
                  </a:lnTo>
                  <a:lnTo>
                    <a:pt x="6139408" y="494887"/>
                  </a:lnTo>
                  <a:lnTo>
                    <a:pt x="6154398" y="509091"/>
                  </a:lnTo>
                  <a:lnTo>
                    <a:pt x="6169317" y="519175"/>
                  </a:lnTo>
                  <a:lnTo>
                    <a:pt x="6214304" y="529588"/>
                  </a:lnTo>
                  <a:lnTo>
                    <a:pt x="6244217" y="532169"/>
                  </a:lnTo>
                  <a:lnTo>
                    <a:pt x="6259185" y="530891"/>
                  </a:lnTo>
                  <a:lnTo>
                    <a:pt x="6274177" y="531090"/>
                  </a:lnTo>
                  <a:lnTo>
                    <a:pt x="6289205" y="535813"/>
                  </a:lnTo>
                  <a:lnTo>
                    <a:pt x="6304159" y="550465"/>
                  </a:lnTo>
                  <a:lnTo>
                    <a:pt x="6319113" y="571881"/>
                  </a:lnTo>
                  <a:lnTo>
                    <a:pt x="6334067" y="590248"/>
                  </a:lnTo>
                  <a:lnTo>
                    <a:pt x="6349022" y="595757"/>
                  </a:lnTo>
                  <a:lnTo>
                    <a:pt x="6363996" y="581685"/>
                  </a:lnTo>
                  <a:lnTo>
                    <a:pt x="6378994" y="554624"/>
                  </a:lnTo>
                  <a:lnTo>
                    <a:pt x="6393992" y="524730"/>
                  </a:lnTo>
                  <a:lnTo>
                    <a:pt x="6408966" y="502158"/>
                  </a:lnTo>
                  <a:lnTo>
                    <a:pt x="6453828" y="476119"/>
                  </a:lnTo>
                  <a:lnTo>
                    <a:pt x="6498802" y="468947"/>
                  </a:lnTo>
                  <a:lnTo>
                    <a:pt x="6513770" y="469324"/>
                  </a:lnTo>
                  <a:lnTo>
                    <a:pt x="6528727" y="469011"/>
                  </a:lnTo>
                  <a:lnTo>
                    <a:pt x="6573697" y="464814"/>
                  </a:lnTo>
                  <a:lnTo>
                    <a:pt x="6618579" y="458168"/>
                  </a:lnTo>
                  <a:lnTo>
                    <a:pt x="6663515" y="439666"/>
                  </a:lnTo>
                  <a:lnTo>
                    <a:pt x="6693475" y="415456"/>
                  </a:lnTo>
                  <a:lnTo>
                    <a:pt x="6708432" y="403733"/>
                  </a:lnTo>
                  <a:lnTo>
                    <a:pt x="6723388" y="393987"/>
                  </a:lnTo>
                  <a:lnTo>
                    <a:pt x="6738356" y="385111"/>
                  </a:lnTo>
                  <a:lnTo>
                    <a:pt x="6753348" y="375354"/>
                  </a:lnTo>
                  <a:lnTo>
                    <a:pt x="6768376" y="362966"/>
                  </a:lnTo>
                  <a:lnTo>
                    <a:pt x="6783330" y="346888"/>
                  </a:lnTo>
                  <a:lnTo>
                    <a:pt x="6798284" y="328263"/>
                  </a:lnTo>
                  <a:lnTo>
                    <a:pt x="6813238" y="308637"/>
                  </a:lnTo>
                  <a:lnTo>
                    <a:pt x="6828193" y="289560"/>
                  </a:lnTo>
                  <a:lnTo>
                    <a:pt x="6843167" y="270773"/>
                  </a:lnTo>
                  <a:lnTo>
                    <a:pt x="6858165" y="251666"/>
                  </a:lnTo>
                  <a:lnTo>
                    <a:pt x="6873163" y="233249"/>
                  </a:lnTo>
                  <a:lnTo>
                    <a:pt x="6903091" y="202072"/>
                  </a:lnTo>
                  <a:lnTo>
                    <a:pt x="6932999" y="177244"/>
                  </a:lnTo>
                  <a:lnTo>
                    <a:pt x="6947954" y="165354"/>
                  </a:lnTo>
                  <a:lnTo>
                    <a:pt x="6962981" y="152745"/>
                  </a:lnTo>
                  <a:lnTo>
                    <a:pt x="6992941" y="128527"/>
                  </a:lnTo>
                  <a:lnTo>
                    <a:pt x="7037870" y="112156"/>
                  </a:lnTo>
                  <a:lnTo>
                    <a:pt x="7052868" y="110757"/>
                  </a:lnTo>
                  <a:lnTo>
                    <a:pt x="7067842" y="108585"/>
                  </a:lnTo>
                  <a:lnTo>
                    <a:pt x="7082796" y="105054"/>
                  </a:lnTo>
                  <a:lnTo>
                    <a:pt x="7097750" y="101203"/>
                  </a:lnTo>
                  <a:lnTo>
                    <a:pt x="7112704" y="97422"/>
                  </a:lnTo>
                  <a:lnTo>
                    <a:pt x="7127659" y="94107"/>
                  </a:lnTo>
                  <a:lnTo>
                    <a:pt x="7142686" y="91876"/>
                  </a:lnTo>
                  <a:lnTo>
                    <a:pt x="7157678" y="90265"/>
                  </a:lnTo>
                  <a:lnTo>
                    <a:pt x="7172646" y="88320"/>
                  </a:lnTo>
                  <a:lnTo>
                    <a:pt x="7187603" y="85089"/>
                  </a:lnTo>
                  <a:lnTo>
                    <a:pt x="7202559" y="80067"/>
                  </a:lnTo>
                  <a:lnTo>
                    <a:pt x="7217527" y="73771"/>
                  </a:lnTo>
                  <a:lnTo>
                    <a:pt x="7232519" y="67069"/>
                  </a:lnTo>
                  <a:lnTo>
                    <a:pt x="7247547" y="60833"/>
                  </a:lnTo>
                  <a:lnTo>
                    <a:pt x="7262501" y="55846"/>
                  </a:lnTo>
                  <a:lnTo>
                    <a:pt x="7277455" y="51419"/>
                  </a:lnTo>
                  <a:lnTo>
                    <a:pt x="7292409" y="46491"/>
                  </a:lnTo>
                  <a:lnTo>
                    <a:pt x="7307364" y="40005"/>
                  </a:lnTo>
                  <a:lnTo>
                    <a:pt x="7322338" y="31343"/>
                  </a:lnTo>
                  <a:lnTo>
                    <a:pt x="7337336" y="21193"/>
                  </a:lnTo>
                  <a:lnTo>
                    <a:pt x="7352334" y="10447"/>
                  </a:lnTo>
                  <a:lnTo>
                    <a:pt x="7367308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75931" y="2779863"/>
              <a:ext cx="7367905" cy="1690370"/>
            </a:xfrm>
            <a:custGeom>
              <a:avLst/>
              <a:gdLst/>
              <a:ahLst/>
              <a:cxnLst/>
              <a:rect l="l" t="t" r="r" b="b"/>
              <a:pathLst>
                <a:path w="7367905" h="1690370">
                  <a:moveTo>
                    <a:pt x="0" y="1598588"/>
                  </a:moveTo>
                  <a:lnTo>
                    <a:pt x="14980" y="1594729"/>
                  </a:lnTo>
                  <a:lnTo>
                    <a:pt x="29957" y="1590667"/>
                  </a:lnTo>
                  <a:lnTo>
                    <a:pt x="44932" y="1587105"/>
                  </a:lnTo>
                  <a:lnTo>
                    <a:pt x="59905" y="1584745"/>
                  </a:lnTo>
                  <a:lnTo>
                    <a:pt x="74879" y="1584168"/>
                  </a:lnTo>
                  <a:lnTo>
                    <a:pt x="89852" y="1584888"/>
                  </a:lnTo>
                  <a:lnTo>
                    <a:pt x="104825" y="1586013"/>
                  </a:lnTo>
                  <a:lnTo>
                    <a:pt x="119799" y="1586650"/>
                  </a:lnTo>
                  <a:lnTo>
                    <a:pt x="134772" y="1586307"/>
                  </a:lnTo>
                  <a:lnTo>
                    <a:pt x="149745" y="1585523"/>
                  </a:lnTo>
                  <a:lnTo>
                    <a:pt x="164719" y="1584954"/>
                  </a:lnTo>
                  <a:lnTo>
                    <a:pt x="179692" y="1585253"/>
                  </a:lnTo>
                  <a:lnTo>
                    <a:pt x="194665" y="1586843"/>
                  </a:lnTo>
                  <a:lnTo>
                    <a:pt x="209640" y="1589301"/>
                  </a:lnTo>
                  <a:lnTo>
                    <a:pt x="224617" y="1592022"/>
                  </a:lnTo>
                  <a:lnTo>
                    <a:pt x="239598" y="1594397"/>
                  </a:lnTo>
                  <a:lnTo>
                    <a:pt x="254571" y="1596036"/>
                  </a:lnTo>
                  <a:lnTo>
                    <a:pt x="269544" y="1597413"/>
                  </a:lnTo>
                  <a:lnTo>
                    <a:pt x="284518" y="1598933"/>
                  </a:lnTo>
                  <a:lnTo>
                    <a:pt x="299491" y="1601001"/>
                  </a:lnTo>
                  <a:lnTo>
                    <a:pt x="314464" y="1604363"/>
                  </a:lnTo>
                  <a:lnTo>
                    <a:pt x="329438" y="1608653"/>
                  </a:lnTo>
                  <a:lnTo>
                    <a:pt x="344411" y="1612324"/>
                  </a:lnTo>
                  <a:lnTo>
                    <a:pt x="359384" y="1613828"/>
                  </a:lnTo>
                  <a:lnTo>
                    <a:pt x="374357" y="1612759"/>
                  </a:lnTo>
                  <a:lnTo>
                    <a:pt x="389331" y="1609939"/>
                  </a:lnTo>
                  <a:lnTo>
                    <a:pt x="434253" y="1593149"/>
                  </a:lnTo>
                  <a:lnTo>
                    <a:pt x="464208" y="1575254"/>
                  </a:lnTo>
                  <a:lnTo>
                    <a:pt x="479183" y="1567092"/>
                  </a:lnTo>
                  <a:lnTo>
                    <a:pt x="494152" y="1560651"/>
                  </a:lnTo>
                  <a:lnTo>
                    <a:pt x="509114" y="1555091"/>
                  </a:lnTo>
                  <a:lnTo>
                    <a:pt x="524071" y="1549340"/>
                  </a:lnTo>
                  <a:lnTo>
                    <a:pt x="539026" y="1542327"/>
                  </a:lnTo>
                  <a:lnTo>
                    <a:pt x="554053" y="1533515"/>
                  </a:lnTo>
                  <a:lnTo>
                    <a:pt x="569045" y="1523547"/>
                  </a:lnTo>
                  <a:lnTo>
                    <a:pt x="584013" y="1513127"/>
                  </a:lnTo>
                  <a:lnTo>
                    <a:pt x="598970" y="1502957"/>
                  </a:lnTo>
                  <a:lnTo>
                    <a:pt x="613926" y="1492130"/>
                  </a:lnTo>
                  <a:lnTo>
                    <a:pt x="628894" y="1480637"/>
                  </a:lnTo>
                  <a:lnTo>
                    <a:pt x="643886" y="1470525"/>
                  </a:lnTo>
                  <a:lnTo>
                    <a:pt x="658914" y="1463841"/>
                  </a:lnTo>
                  <a:lnTo>
                    <a:pt x="673868" y="1461714"/>
                  </a:lnTo>
                  <a:lnTo>
                    <a:pt x="688822" y="1462920"/>
                  </a:lnTo>
                  <a:lnTo>
                    <a:pt x="703776" y="1465699"/>
                  </a:lnTo>
                  <a:lnTo>
                    <a:pt x="718731" y="1468286"/>
                  </a:lnTo>
                  <a:lnTo>
                    <a:pt x="733705" y="1470463"/>
                  </a:lnTo>
                  <a:lnTo>
                    <a:pt x="748703" y="1473128"/>
                  </a:lnTo>
                  <a:lnTo>
                    <a:pt x="763701" y="1475912"/>
                  </a:lnTo>
                  <a:lnTo>
                    <a:pt x="778675" y="1478446"/>
                  </a:lnTo>
                  <a:lnTo>
                    <a:pt x="793631" y="1480105"/>
                  </a:lnTo>
                  <a:lnTo>
                    <a:pt x="808599" y="1481240"/>
                  </a:lnTo>
                  <a:lnTo>
                    <a:pt x="823591" y="1482947"/>
                  </a:lnTo>
                  <a:lnTo>
                    <a:pt x="838619" y="1486320"/>
                  </a:lnTo>
                  <a:lnTo>
                    <a:pt x="853573" y="1492291"/>
                  </a:lnTo>
                  <a:lnTo>
                    <a:pt x="868527" y="1500084"/>
                  </a:lnTo>
                  <a:lnTo>
                    <a:pt x="883481" y="1508234"/>
                  </a:lnTo>
                  <a:lnTo>
                    <a:pt x="898436" y="1515276"/>
                  </a:lnTo>
                  <a:lnTo>
                    <a:pt x="913410" y="1520745"/>
                  </a:lnTo>
                  <a:lnTo>
                    <a:pt x="928408" y="1525500"/>
                  </a:lnTo>
                  <a:lnTo>
                    <a:pt x="943406" y="1529778"/>
                  </a:lnTo>
                  <a:lnTo>
                    <a:pt x="958380" y="1533818"/>
                  </a:lnTo>
                  <a:lnTo>
                    <a:pt x="973334" y="1537987"/>
                  </a:lnTo>
                  <a:lnTo>
                    <a:pt x="988288" y="1542121"/>
                  </a:lnTo>
                  <a:lnTo>
                    <a:pt x="1003242" y="1545373"/>
                  </a:lnTo>
                  <a:lnTo>
                    <a:pt x="1018197" y="1546899"/>
                  </a:lnTo>
                  <a:lnTo>
                    <a:pt x="1033224" y="1545165"/>
                  </a:lnTo>
                  <a:lnTo>
                    <a:pt x="1048216" y="1541025"/>
                  </a:lnTo>
                  <a:lnTo>
                    <a:pt x="1063184" y="1537219"/>
                  </a:lnTo>
                  <a:lnTo>
                    <a:pt x="1078141" y="1536485"/>
                  </a:lnTo>
                  <a:lnTo>
                    <a:pt x="1093097" y="1540410"/>
                  </a:lnTo>
                  <a:lnTo>
                    <a:pt x="1108065" y="1547312"/>
                  </a:lnTo>
                  <a:lnTo>
                    <a:pt x="1123057" y="1554737"/>
                  </a:lnTo>
                  <a:lnTo>
                    <a:pt x="1138085" y="1560234"/>
                  </a:lnTo>
                  <a:lnTo>
                    <a:pt x="1153039" y="1563443"/>
                  </a:lnTo>
                  <a:lnTo>
                    <a:pt x="1167993" y="1565521"/>
                  </a:lnTo>
                  <a:lnTo>
                    <a:pt x="1182947" y="1566574"/>
                  </a:lnTo>
                  <a:lnTo>
                    <a:pt x="1197902" y="1566711"/>
                  </a:lnTo>
                  <a:lnTo>
                    <a:pt x="1212876" y="1565185"/>
                  </a:lnTo>
                  <a:lnTo>
                    <a:pt x="1227874" y="1562123"/>
                  </a:lnTo>
                  <a:lnTo>
                    <a:pt x="1242872" y="1559228"/>
                  </a:lnTo>
                  <a:lnTo>
                    <a:pt x="1257846" y="1558202"/>
                  </a:lnTo>
                  <a:lnTo>
                    <a:pt x="1272802" y="1560220"/>
                  </a:lnTo>
                  <a:lnTo>
                    <a:pt x="1287770" y="1564155"/>
                  </a:lnTo>
                  <a:lnTo>
                    <a:pt x="1302762" y="1568257"/>
                  </a:lnTo>
                  <a:lnTo>
                    <a:pt x="1317790" y="1570775"/>
                  </a:lnTo>
                  <a:lnTo>
                    <a:pt x="1332744" y="1570726"/>
                  </a:lnTo>
                  <a:lnTo>
                    <a:pt x="1347698" y="1569235"/>
                  </a:lnTo>
                  <a:lnTo>
                    <a:pt x="1362652" y="1567721"/>
                  </a:lnTo>
                  <a:lnTo>
                    <a:pt x="1377607" y="1567600"/>
                  </a:lnTo>
                  <a:lnTo>
                    <a:pt x="1422577" y="1574476"/>
                  </a:lnTo>
                  <a:lnTo>
                    <a:pt x="1467459" y="1592587"/>
                  </a:lnTo>
                  <a:lnTo>
                    <a:pt x="1512395" y="1618684"/>
                  </a:lnTo>
                  <a:lnTo>
                    <a:pt x="1527387" y="1628830"/>
                  </a:lnTo>
                  <a:lnTo>
                    <a:pt x="1542355" y="1638619"/>
                  </a:lnTo>
                  <a:lnTo>
                    <a:pt x="1557312" y="1646848"/>
                  </a:lnTo>
                  <a:lnTo>
                    <a:pt x="1572268" y="1652821"/>
                  </a:lnTo>
                  <a:lnTo>
                    <a:pt x="1587236" y="1657294"/>
                  </a:lnTo>
                  <a:lnTo>
                    <a:pt x="1602228" y="1661243"/>
                  </a:lnTo>
                  <a:lnTo>
                    <a:pt x="1617256" y="1665644"/>
                  </a:lnTo>
                  <a:lnTo>
                    <a:pt x="1632210" y="1671165"/>
                  </a:lnTo>
                  <a:lnTo>
                    <a:pt x="1647164" y="1677138"/>
                  </a:lnTo>
                  <a:lnTo>
                    <a:pt x="1662118" y="1682539"/>
                  </a:lnTo>
                  <a:lnTo>
                    <a:pt x="1677073" y="1686345"/>
                  </a:lnTo>
                  <a:lnTo>
                    <a:pt x="1692100" y="1688653"/>
                  </a:lnTo>
                  <a:lnTo>
                    <a:pt x="1707092" y="1689949"/>
                  </a:lnTo>
                  <a:lnTo>
                    <a:pt x="1722060" y="1689506"/>
                  </a:lnTo>
                  <a:lnTo>
                    <a:pt x="1766941" y="1674566"/>
                  </a:lnTo>
                  <a:lnTo>
                    <a:pt x="1811915" y="1632785"/>
                  </a:lnTo>
                  <a:lnTo>
                    <a:pt x="1841823" y="1585481"/>
                  </a:lnTo>
                  <a:lnTo>
                    <a:pt x="1856778" y="1561758"/>
                  </a:lnTo>
                  <a:lnTo>
                    <a:pt x="1871752" y="1539337"/>
                  </a:lnTo>
                  <a:lnTo>
                    <a:pt x="1886750" y="1516880"/>
                  </a:lnTo>
                  <a:lnTo>
                    <a:pt x="1901748" y="1494446"/>
                  </a:lnTo>
                  <a:lnTo>
                    <a:pt x="1916722" y="1472096"/>
                  </a:lnTo>
                  <a:lnTo>
                    <a:pt x="1931676" y="1449115"/>
                  </a:lnTo>
                  <a:lnTo>
                    <a:pt x="1946630" y="1425789"/>
                  </a:lnTo>
                  <a:lnTo>
                    <a:pt x="1961584" y="1403391"/>
                  </a:lnTo>
                  <a:lnTo>
                    <a:pt x="1991566" y="1365109"/>
                  </a:lnTo>
                  <a:lnTo>
                    <a:pt x="2021526" y="1334172"/>
                  </a:lnTo>
                  <a:lnTo>
                    <a:pt x="2066407" y="1312711"/>
                  </a:lnTo>
                  <a:lnTo>
                    <a:pt x="2081399" y="1310655"/>
                  </a:lnTo>
                  <a:lnTo>
                    <a:pt x="2096427" y="1307504"/>
                  </a:lnTo>
                  <a:lnTo>
                    <a:pt x="2111381" y="1302202"/>
                  </a:lnTo>
                  <a:lnTo>
                    <a:pt x="2126335" y="1296138"/>
                  </a:lnTo>
                  <a:lnTo>
                    <a:pt x="2141289" y="1290645"/>
                  </a:lnTo>
                  <a:lnTo>
                    <a:pt x="2156244" y="1287057"/>
                  </a:lnTo>
                  <a:lnTo>
                    <a:pt x="2171271" y="1286553"/>
                  </a:lnTo>
                  <a:lnTo>
                    <a:pt x="2186263" y="1288168"/>
                  </a:lnTo>
                  <a:lnTo>
                    <a:pt x="2201231" y="1290022"/>
                  </a:lnTo>
                  <a:lnTo>
                    <a:pt x="2216188" y="1290232"/>
                  </a:lnTo>
                  <a:lnTo>
                    <a:pt x="2231144" y="1288004"/>
                  </a:lnTo>
                  <a:lnTo>
                    <a:pt x="2246112" y="1284501"/>
                  </a:lnTo>
                  <a:lnTo>
                    <a:pt x="2261104" y="1280499"/>
                  </a:lnTo>
                  <a:lnTo>
                    <a:pt x="2276132" y="1276770"/>
                  </a:lnTo>
                  <a:lnTo>
                    <a:pt x="2291086" y="1273843"/>
                  </a:lnTo>
                  <a:lnTo>
                    <a:pt x="2306040" y="1271262"/>
                  </a:lnTo>
                  <a:lnTo>
                    <a:pt x="2320994" y="1268037"/>
                  </a:lnTo>
                  <a:lnTo>
                    <a:pt x="2365921" y="1247767"/>
                  </a:lnTo>
                  <a:lnTo>
                    <a:pt x="2410847" y="1218757"/>
                  </a:lnTo>
                  <a:lnTo>
                    <a:pt x="2425801" y="1207603"/>
                  </a:lnTo>
                  <a:lnTo>
                    <a:pt x="2440755" y="1196996"/>
                  </a:lnTo>
                  <a:lnTo>
                    <a:pt x="2455710" y="1188378"/>
                  </a:lnTo>
                  <a:lnTo>
                    <a:pt x="2470737" y="1183425"/>
                  </a:lnTo>
                  <a:lnTo>
                    <a:pt x="2485729" y="1180853"/>
                  </a:lnTo>
                  <a:lnTo>
                    <a:pt x="2500697" y="1177948"/>
                  </a:lnTo>
                  <a:lnTo>
                    <a:pt x="2545578" y="1150294"/>
                  </a:lnTo>
                  <a:lnTo>
                    <a:pt x="2575598" y="1121449"/>
                  </a:lnTo>
                  <a:lnTo>
                    <a:pt x="2605506" y="1082794"/>
                  </a:lnTo>
                  <a:lnTo>
                    <a:pt x="2620460" y="1063031"/>
                  </a:lnTo>
                  <a:lnTo>
                    <a:pt x="2635415" y="1047662"/>
                  </a:lnTo>
                  <a:lnTo>
                    <a:pt x="2650442" y="1038818"/>
                  </a:lnTo>
                  <a:lnTo>
                    <a:pt x="2665434" y="1034248"/>
                  </a:lnTo>
                  <a:lnTo>
                    <a:pt x="2680402" y="1030892"/>
                  </a:lnTo>
                  <a:lnTo>
                    <a:pt x="2695359" y="1025691"/>
                  </a:lnTo>
                  <a:lnTo>
                    <a:pt x="2710315" y="1017146"/>
                  </a:lnTo>
                  <a:lnTo>
                    <a:pt x="2725283" y="1007149"/>
                  </a:lnTo>
                  <a:lnTo>
                    <a:pt x="2740275" y="997723"/>
                  </a:lnTo>
                  <a:lnTo>
                    <a:pt x="2755303" y="990893"/>
                  </a:lnTo>
                  <a:lnTo>
                    <a:pt x="2770257" y="987115"/>
                  </a:lnTo>
                  <a:lnTo>
                    <a:pt x="2785211" y="985337"/>
                  </a:lnTo>
                  <a:lnTo>
                    <a:pt x="2800165" y="985321"/>
                  </a:lnTo>
                  <a:lnTo>
                    <a:pt x="2815120" y="986829"/>
                  </a:lnTo>
                  <a:lnTo>
                    <a:pt x="2830094" y="991365"/>
                  </a:lnTo>
                  <a:lnTo>
                    <a:pt x="2845092" y="998545"/>
                  </a:lnTo>
                  <a:lnTo>
                    <a:pt x="2860090" y="1005296"/>
                  </a:lnTo>
                  <a:lnTo>
                    <a:pt x="2875064" y="1008546"/>
                  </a:lnTo>
                  <a:lnTo>
                    <a:pt x="2890018" y="1006619"/>
                  </a:lnTo>
                  <a:lnTo>
                    <a:pt x="2904972" y="1001514"/>
                  </a:lnTo>
                  <a:lnTo>
                    <a:pt x="2919926" y="995384"/>
                  </a:lnTo>
                  <a:lnTo>
                    <a:pt x="2934881" y="990385"/>
                  </a:lnTo>
                  <a:lnTo>
                    <a:pt x="2979868" y="980866"/>
                  </a:lnTo>
                  <a:lnTo>
                    <a:pt x="3024797" y="977384"/>
                  </a:lnTo>
                  <a:lnTo>
                    <a:pt x="3039795" y="978370"/>
                  </a:lnTo>
                  <a:lnTo>
                    <a:pt x="3054769" y="982130"/>
                  </a:lnTo>
                  <a:lnTo>
                    <a:pt x="3069723" y="990086"/>
                  </a:lnTo>
                  <a:lnTo>
                    <a:pt x="3084677" y="1001196"/>
                  </a:lnTo>
                  <a:lnTo>
                    <a:pt x="3099631" y="1013188"/>
                  </a:lnTo>
                  <a:lnTo>
                    <a:pt x="3114586" y="1023786"/>
                  </a:lnTo>
                  <a:lnTo>
                    <a:pt x="3159573" y="1047789"/>
                  </a:lnTo>
                  <a:lnTo>
                    <a:pt x="3204454" y="1069125"/>
                  </a:lnTo>
                  <a:lnTo>
                    <a:pt x="3234474" y="1081698"/>
                  </a:lnTo>
                  <a:lnTo>
                    <a:pt x="3249428" y="1087737"/>
                  </a:lnTo>
                  <a:lnTo>
                    <a:pt x="3264382" y="1093620"/>
                  </a:lnTo>
                  <a:lnTo>
                    <a:pt x="3279336" y="1098432"/>
                  </a:lnTo>
                  <a:lnTo>
                    <a:pt x="3294291" y="1101256"/>
                  </a:lnTo>
                  <a:lnTo>
                    <a:pt x="3309265" y="1100716"/>
                  </a:lnTo>
                  <a:lnTo>
                    <a:pt x="3324263" y="1097700"/>
                  </a:lnTo>
                  <a:lnTo>
                    <a:pt x="3339261" y="1094684"/>
                  </a:lnTo>
                  <a:lnTo>
                    <a:pt x="3384143" y="1101304"/>
                  </a:lnTo>
                  <a:lnTo>
                    <a:pt x="3429079" y="1121862"/>
                  </a:lnTo>
                  <a:lnTo>
                    <a:pt x="3473996" y="1152437"/>
                  </a:lnTo>
                  <a:lnTo>
                    <a:pt x="3503968" y="1181917"/>
                  </a:lnTo>
                  <a:lnTo>
                    <a:pt x="3518966" y="1197639"/>
                  </a:lnTo>
                  <a:lnTo>
                    <a:pt x="3533940" y="1211492"/>
                  </a:lnTo>
                  <a:lnTo>
                    <a:pt x="3548894" y="1224069"/>
                  </a:lnTo>
                  <a:lnTo>
                    <a:pt x="3563848" y="1236003"/>
                  </a:lnTo>
                  <a:lnTo>
                    <a:pt x="3578802" y="1245461"/>
                  </a:lnTo>
                  <a:lnTo>
                    <a:pt x="3593757" y="1250608"/>
                  </a:lnTo>
                  <a:lnTo>
                    <a:pt x="3608784" y="1249541"/>
                  </a:lnTo>
                  <a:lnTo>
                    <a:pt x="3623776" y="1243687"/>
                  </a:lnTo>
                  <a:lnTo>
                    <a:pt x="3638744" y="1236214"/>
                  </a:lnTo>
                  <a:lnTo>
                    <a:pt x="3653701" y="1230288"/>
                  </a:lnTo>
                  <a:lnTo>
                    <a:pt x="3668657" y="1227433"/>
                  </a:lnTo>
                  <a:lnTo>
                    <a:pt x="3683625" y="1225732"/>
                  </a:lnTo>
                  <a:lnTo>
                    <a:pt x="3698617" y="1223198"/>
                  </a:lnTo>
                  <a:lnTo>
                    <a:pt x="3713645" y="1217842"/>
                  </a:lnTo>
                  <a:lnTo>
                    <a:pt x="3728599" y="1207716"/>
                  </a:lnTo>
                  <a:lnTo>
                    <a:pt x="3743553" y="1194363"/>
                  </a:lnTo>
                  <a:lnTo>
                    <a:pt x="3758507" y="1181034"/>
                  </a:lnTo>
                  <a:lnTo>
                    <a:pt x="3803434" y="1162010"/>
                  </a:lnTo>
                  <a:lnTo>
                    <a:pt x="3848362" y="1158938"/>
                  </a:lnTo>
                  <a:lnTo>
                    <a:pt x="3863330" y="1160216"/>
                  </a:lnTo>
                  <a:lnTo>
                    <a:pt x="3878322" y="1161256"/>
                  </a:lnTo>
                  <a:lnTo>
                    <a:pt x="3893350" y="1160438"/>
                  </a:lnTo>
                  <a:lnTo>
                    <a:pt x="3908304" y="1156454"/>
                  </a:lnTo>
                  <a:lnTo>
                    <a:pt x="3923258" y="1150469"/>
                  </a:lnTo>
                  <a:lnTo>
                    <a:pt x="3938212" y="1144579"/>
                  </a:lnTo>
                  <a:lnTo>
                    <a:pt x="3953167" y="1140880"/>
                  </a:lnTo>
                  <a:lnTo>
                    <a:pt x="3968141" y="1140735"/>
                  </a:lnTo>
                  <a:lnTo>
                    <a:pt x="3983139" y="1142769"/>
                  </a:lnTo>
                  <a:lnTo>
                    <a:pt x="3998137" y="1144970"/>
                  </a:lnTo>
                  <a:lnTo>
                    <a:pt x="4013111" y="1145325"/>
                  </a:lnTo>
                  <a:lnTo>
                    <a:pt x="4028065" y="1142757"/>
                  </a:lnTo>
                  <a:lnTo>
                    <a:pt x="4043019" y="1138594"/>
                  </a:lnTo>
                  <a:lnTo>
                    <a:pt x="4057973" y="1134145"/>
                  </a:lnTo>
                  <a:lnTo>
                    <a:pt x="4072928" y="1130720"/>
                  </a:lnTo>
                  <a:lnTo>
                    <a:pt x="4087955" y="1128799"/>
                  </a:lnTo>
                  <a:lnTo>
                    <a:pt x="4102947" y="1127640"/>
                  </a:lnTo>
                  <a:lnTo>
                    <a:pt x="4117915" y="1126720"/>
                  </a:lnTo>
                  <a:lnTo>
                    <a:pt x="4132872" y="1125513"/>
                  </a:lnTo>
                  <a:lnTo>
                    <a:pt x="4147828" y="1124204"/>
                  </a:lnTo>
                  <a:lnTo>
                    <a:pt x="4162796" y="1122941"/>
                  </a:lnTo>
                  <a:lnTo>
                    <a:pt x="4177788" y="1121156"/>
                  </a:lnTo>
                  <a:lnTo>
                    <a:pt x="4192816" y="1118274"/>
                  </a:lnTo>
                  <a:lnTo>
                    <a:pt x="4207770" y="1113754"/>
                  </a:lnTo>
                  <a:lnTo>
                    <a:pt x="4222724" y="1108019"/>
                  </a:lnTo>
                  <a:lnTo>
                    <a:pt x="4237678" y="1101951"/>
                  </a:lnTo>
                  <a:lnTo>
                    <a:pt x="4252633" y="1096430"/>
                  </a:lnTo>
                  <a:lnTo>
                    <a:pt x="4297603" y="1082589"/>
                  </a:lnTo>
                  <a:lnTo>
                    <a:pt x="4342501" y="1074078"/>
                  </a:lnTo>
                  <a:lnTo>
                    <a:pt x="4357493" y="1071776"/>
                  </a:lnTo>
                  <a:lnTo>
                    <a:pt x="4372521" y="1067855"/>
                  </a:lnTo>
                  <a:lnTo>
                    <a:pt x="4387475" y="1061007"/>
                  </a:lnTo>
                  <a:lnTo>
                    <a:pt x="4402429" y="1052218"/>
                  </a:lnTo>
                  <a:lnTo>
                    <a:pt x="4417383" y="1043691"/>
                  </a:lnTo>
                  <a:lnTo>
                    <a:pt x="4432338" y="1037629"/>
                  </a:lnTo>
                  <a:lnTo>
                    <a:pt x="4447312" y="1034980"/>
                  </a:lnTo>
                  <a:lnTo>
                    <a:pt x="4462310" y="1034438"/>
                  </a:lnTo>
                  <a:lnTo>
                    <a:pt x="4477308" y="1034825"/>
                  </a:lnTo>
                  <a:lnTo>
                    <a:pt x="4492282" y="1034962"/>
                  </a:lnTo>
                  <a:lnTo>
                    <a:pt x="4507236" y="1034780"/>
                  </a:lnTo>
                  <a:lnTo>
                    <a:pt x="4522190" y="1034835"/>
                  </a:lnTo>
                  <a:lnTo>
                    <a:pt x="4537144" y="1034891"/>
                  </a:lnTo>
                  <a:lnTo>
                    <a:pt x="4552099" y="1034708"/>
                  </a:lnTo>
                  <a:lnTo>
                    <a:pt x="4567126" y="1033680"/>
                  </a:lnTo>
                  <a:lnTo>
                    <a:pt x="4582118" y="1032105"/>
                  </a:lnTo>
                  <a:lnTo>
                    <a:pt x="4597086" y="1031101"/>
                  </a:lnTo>
                  <a:lnTo>
                    <a:pt x="4612043" y="1031787"/>
                  </a:lnTo>
                  <a:lnTo>
                    <a:pt x="4626999" y="1035319"/>
                  </a:lnTo>
                  <a:lnTo>
                    <a:pt x="4641967" y="1040804"/>
                  </a:lnTo>
                  <a:lnTo>
                    <a:pt x="4656959" y="1046289"/>
                  </a:lnTo>
                  <a:lnTo>
                    <a:pt x="4671987" y="1049821"/>
                  </a:lnTo>
                  <a:lnTo>
                    <a:pt x="4686941" y="1050282"/>
                  </a:lnTo>
                  <a:lnTo>
                    <a:pt x="4701895" y="1048932"/>
                  </a:lnTo>
                  <a:lnTo>
                    <a:pt x="4716849" y="1047392"/>
                  </a:lnTo>
                  <a:lnTo>
                    <a:pt x="4731804" y="1047281"/>
                  </a:lnTo>
                  <a:lnTo>
                    <a:pt x="4776774" y="1055479"/>
                  </a:lnTo>
                  <a:lnTo>
                    <a:pt x="4821672" y="1066792"/>
                  </a:lnTo>
                  <a:lnTo>
                    <a:pt x="4866646" y="1080008"/>
                  </a:lnTo>
                  <a:lnTo>
                    <a:pt x="4881600" y="1084905"/>
                  </a:lnTo>
                  <a:lnTo>
                    <a:pt x="4896554" y="1089564"/>
                  </a:lnTo>
                  <a:lnTo>
                    <a:pt x="4941481" y="1099351"/>
                  </a:lnTo>
                  <a:lnTo>
                    <a:pt x="4986407" y="1104786"/>
                  </a:lnTo>
                  <a:lnTo>
                    <a:pt x="5016315" y="1106592"/>
                  </a:lnTo>
                  <a:lnTo>
                    <a:pt x="5031270" y="1106590"/>
                  </a:lnTo>
                  <a:lnTo>
                    <a:pt x="5046297" y="1105586"/>
                  </a:lnTo>
                  <a:lnTo>
                    <a:pt x="5061289" y="1103701"/>
                  </a:lnTo>
                  <a:lnTo>
                    <a:pt x="5076257" y="1101768"/>
                  </a:lnTo>
                  <a:lnTo>
                    <a:pt x="5091214" y="1100621"/>
                  </a:lnTo>
                  <a:lnTo>
                    <a:pt x="5136130" y="1101836"/>
                  </a:lnTo>
                  <a:lnTo>
                    <a:pt x="5181066" y="1109003"/>
                  </a:lnTo>
                  <a:lnTo>
                    <a:pt x="5196020" y="1111984"/>
                  </a:lnTo>
                  <a:lnTo>
                    <a:pt x="5210975" y="1113321"/>
                  </a:lnTo>
                  <a:lnTo>
                    <a:pt x="5226002" y="1111877"/>
                  </a:lnTo>
                  <a:lnTo>
                    <a:pt x="5240994" y="1108527"/>
                  </a:lnTo>
                  <a:lnTo>
                    <a:pt x="5255962" y="1105320"/>
                  </a:lnTo>
                  <a:lnTo>
                    <a:pt x="5270919" y="1104304"/>
                  </a:lnTo>
                  <a:lnTo>
                    <a:pt x="5285875" y="1106612"/>
                  </a:lnTo>
                  <a:lnTo>
                    <a:pt x="5300843" y="1110956"/>
                  </a:lnTo>
                  <a:lnTo>
                    <a:pt x="5315835" y="1115752"/>
                  </a:lnTo>
                  <a:lnTo>
                    <a:pt x="5330863" y="1119417"/>
                  </a:lnTo>
                  <a:lnTo>
                    <a:pt x="5345817" y="1121697"/>
                  </a:lnTo>
                  <a:lnTo>
                    <a:pt x="5360771" y="1123370"/>
                  </a:lnTo>
                  <a:lnTo>
                    <a:pt x="5375725" y="1124400"/>
                  </a:lnTo>
                  <a:lnTo>
                    <a:pt x="5390680" y="1124751"/>
                  </a:lnTo>
                  <a:lnTo>
                    <a:pt x="5405654" y="1123900"/>
                  </a:lnTo>
                  <a:lnTo>
                    <a:pt x="5420652" y="1122037"/>
                  </a:lnTo>
                  <a:lnTo>
                    <a:pt x="5435650" y="1120197"/>
                  </a:lnTo>
                  <a:lnTo>
                    <a:pt x="5450624" y="1119417"/>
                  </a:lnTo>
                  <a:lnTo>
                    <a:pt x="5465578" y="1120741"/>
                  </a:lnTo>
                  <a:lnTo>
                    <a:pt x="5480532" y="1123338"/>
                  </a:lnTo>
                  <a:lnTo>
                    <a:pt x="5495486" y="1125436"/>
                  </a:lnTo>
                  <a:lnTo>
                    <a:pt x="5510441" y="1125259"/>
                  </a:lnTo>
                  <a:lnTo>
                    <a:pt x="5525468" y="1122060"/>
                  </a:lnTo>
                  <a:lnTo>
                    <a:pt x="5540460" y="1116814"/>
                  </a:lnTo>
                  <a:lnTo>
                    <a:pt x="5555428" y="1110615"/>
                  </a:lnTo>
                  <a:lnTo>
                    <a:pt x="5570385" y="1104558"/>
                  </a:lnTo>
                  <a:lnTo>
                    <a:pt x="5585341" y="1098734"/>
                  </a:lnTo>
                  <a:lnTo>
                    <a:pt x="5600309" y="1092636"/>
                  </a:lnTo>
                  <a:lnTo>
                    <a:pt x="5615301" y="1086467"/>
                  </a:lnTo>
                  <a:lnTo>
                    <a:pt x="5630329" y="1080428"/>
                  </a:lnTo>
                  <a:lnTo>
                    <a:pt x="5645283" y="1074981"/>
                  </a:lnTo>
                  <a:lnTo>
                    <a:pt x="5660237" y="1069903"/>
                  </a:lnTo>
                  <a:lnTo>
                    <a:pt x="5675191" y="1064373"/>
                  </a:lnTo>
                  <a:lnTo>
                    <a:pt x="5690146" y="1057568"/>
                  </a:lnTo>
                  <a:lnTo>
                    <a:pt x="5705173" y="1048863"/>
                  </a:lnTo>
                  <a:lnTo>
                    <a:pt x="5720165" y="1038883"/>
                  </a:lnTo>
                  <a:lnTo>
                    <a:pt x="5735133" y="1028404"/>
                  </a:lnTo>
                  <a:lnTo>
                    <a:pt x="5750090" y="1018198"/>
                  </a:lnTo>
                  <a:lnTo>
                    <a:pt x="5765046" y="1009493"/>
                  </a:lnTo>
                  <a:lnTo>
                    <a:pt x="5780014" y="1001609"/>
                  </a:lnTo>
                  <a:lnTo>
                    <a:pt x="5795006" y="992177"/>
                  </a:lnTo>
                  <a:lnTo>
                    <a:pt x="5824988" y="961483"/>
                  </a:lnTo>
                  <a:lnTo>
                    <a:pt x="5854896" y="917410"/>
                  </a:lnTo>
                  <a:lnTo>
                    <a:pt x="5884825" y="857136"/>
                  </a:lnTo>
                  <a:lnTo>
                    <a:pt x="5899823" y="820793"/>
                  </a:lnTo>
                  <a:lnTo>
                    <a:pt x="5914821" y="780567"/>
                  </a:lnTo>
                  <a:lnTo>
                    <a:pt x="5929795" y="736639"/>
                  </a:lnTo>
                  <a:lnTo>
                    <a:pt x="5944749" y="687579"/>
                  </a:lnTo>
                  <a:lnTo>
                    <a:pt x="5959703" y="633722"/>
                  </a:lnTo>
                  <a:lnTo>
                    <a:pt x="5974657" y="578173"/>
                  </a:lnTo>
                  <a:lnTo>
                    <a:pt x="5989612" y="524041"/>
                  </a:lnTo>
                  <a:lnTo>
                    <a:pt x="6004639" y="473233"/>
                  </a:lnTo>
                  <a:lnTo>
                    <a:pt x="6019631" y="423711"/>
                  </a:lnTo>
                  <a:lnTo>
                    <a:pt x="6034599" y="372665"/>
                  </a:lnTo>
                  <a:lnTo>
                    <a:pt x="6049556" y="317285"/>
                  </a:lnTo>
                  <a:lnTo>
                    <a:pt x="6061520" y="264823"/>
                  </a:lnTo>
                  <a:lnTo>
                    <a:pt x="6073491" y="205527"/>
                  </a:lnTo>
                  <a:lnTo>
                    <a:pt x="6085473" y="146402"/>
                  </a:lnTo>
                  <a:lnTo>
                    <a:pt x="6097474" y="94452"/>
                  </a:lnTo>
                  <a:lnTo>
                    <a:pt x="6109500" y="56681"/>
                  </a:lnTo>
                  <a:lnTo>
                    <a:pt x="6156470" y="34839"/>
                  </a:lnTo>
                  <a:lnTo>
                    <a:pt x="6169317" y="33821"/>
                  </a:lnTo>
                  <a:lnTo>
                    <a:pt x="6184344" y="29843"/>
                  </a:lnTo>
                  <a:lnTo>
                    <a:pt x="6199336" y="26566"/>
                  </a:lnTo>
                  <a:lnTo>
                    <a:pt x="6214304" y="23552"/>
                  </a:lnTo>
                  <a:lnTo>
                    <a:pt x="6229261" y="20359"/>
                  </a:lnTo>
                  <a:lnTo>
                    <a:pt x="6244217" y="13604"/>
                  </a:lnTo>
                  <a:lnTo>
                    <a:pt x="6259185" y="4611"/>
                  </a:lnTo>
                  <a:lnTo>
                    <a:pt x="6274177" y="0"/>
                  </a:lnTo>
                  <a:lnTo>
                    <a:pt x="6289205" y="6389"/>
                  </a:lnTo>
                  <a:lnTo>
                    <a:pt x="6304159" y="31880"/>
                  </a:lnTo>
                  <a:lnTo>
                    <a:pt x="6319113" y="70778"/>
                  </a:lnTo>
                  <a:lnTo>
                    <a:pt x="6334067" y="109295"/>
                  </a:lnTo>
                  <a:lnTo>
                    <a:pt x="6349022" y="133643"/>
                  </a:lnTo>
                  <a:lnTo>
                    <a:pt x="6363996" y="136336"/>
                  </a:lnTo>
                  <a:lnTo>
                    <a:pt x="6378994" y="125944"/>
                  </a:lnTo>
                  <a:lnTo>
                    <a:pt x="6393992" y="113051"/>
                  </a:lnTo>
                  <a:lnTo>
                    <a:pt x="6408966" y="108243"/>
                  </a:lnTo>
                  <a:lnTo>
                    <a:pt x="6453828" y="139836"/>
                  </a:lnTo>
                  <a:lnTo>
                    <a:pt x="6483810" y="174051"/>
                  </a:lnTo>
                  <a:lnTo>
                    <a:pt x="6513770" y="216878"/>
                  </a:lnTo>
                  <a:lnTo>
                    <a:pt x="6528727" y="239434"/>
                  </a:lnTo>
                  <a:lnTo>
                    <a:pt x="6543701" y="261709"/>
                  </a:lnTo>
                  <a:lnTo>
                    <a:pt x="6573697" y="308496"/>
                  </a:lnTo>
                  <a:lnTo>
                    <a:pt x="6603625" y="364101"/>
                  </a:lnTo>
                  <a:lnTo>
                    <a:pt x="6633533" y="428426"/>
                  </a:lnTo>
                  <a:lnTo>
                    <a:pt x="6648488" y="458255"/>
                  </a:lnTo>
                  <a:lnTo>
                    <a:pt x="6663515" y="484836"/>
                  </a:lnTo>
                  <a:lnTo>
                    <a:pt x="6678507" y="509547"/>
                  </a:lnTo>
                  <a:lnTo>
                    <a:pt x="6693475" y="533282"/>
                  </a:lnTo>
                  <a:lnTo>
                    <a:pt x="6708432" y="556934"/>
                  </a:lnTo>
                  <a:lnTo>
                    <a:pt x="6723388" y="581634"/>
                  </a:lnTo>
                  <a:lnTo>
                    <a:pt x="6753348" y="629890"/>
                  </a:lnTo>
                  <a:lnTo>
                    <a:pt x="6783330" y="664787"/>
                  </a:lnTo>
                  <a:lnTo>
                    <a:pt x="6828193" y="694094"/>
                  </a:lnTo>
                  <a:lnTo>
                    <a:pt x="6873163" y="701899"/>
                  </a:lnTo>
                  <a:lnTo>
                    <a:pt x="6888137" y="703619"/>
                  </a:lnTo>
                  <a:lnTo>
                    <a:pt x="6903091" y="706558"/>
                  </a:lnTo>
                  <a:lnTo>
                    <a:pt x="6918045" y="709795"/>
                  </a:lnTo>
                  <a:lnTo>
                    <a:pt x="6932999" y="712960"/>
                  </a:lnTo>
                  <a:lnTo>
                    <a:pt x="6947954" y="715684"/>
                  </a:lnTo>
                  <a:lnTo>
                    <a:pt x="6962981" y="717381"/>
                  </a:lnTo>
                  <a:lnTo>
                    <a:pt x="6977973" y="718399"/>
                  </a:lnTo>
                  <a:lnTo>
                    <a:pt x="6992941" y="719774"/>
                  </a:lnTo>
                  <a:lnTo>
                    <a:pt x="7037870" y="732750"/>
                  </a:lnTo>
                  <a:lnTo>
                    <a:pt x="7082796" y="752750"/>
                  </a:lnTo>
                  <a:lnTo>
                    <a:pt x="7127659" y="776771"/>
                  </a:lnTo>
                  <a:lnTo>
                    <a:pt x="7172646" y="810258"/>
                  </a:lnTo>
                  <a:lnTo>
                    <a:pt x="7187603" y="821729"/>
                  </a:lnTo>
                  <a:lnTo>
                    <a:pt x="7202559" y="833066"/>
                  </a:lnTo>
                  <a:lnTo>
                    <a:pt x="7217527" y="844510"/>
                  </a:lnTo>
                  <a:lnTo>
                    <a:pt x="7232519" y="855358"/>
                  </a:lnTo>
                  <a:lnTo>
                    <a:pt x="7277455" y="880419"/>
                  </a:lnTo>
                  <a:lnTo>
                    <a:pt x="7322338" y="893673"/>
                  </a:lnTo>
                  <a:lnTo>
                    <a:pt x="7352334" y="894732"/>
                  </a:lnTo>
                  <a:lnTo>
                    <a:pt x="7367308" y="895262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437244" y="547674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37244" y="490677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37244" y="4336237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7244" y="376656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37244" y="319659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37244" y="26266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4127" y="5678440"/>
            <a:ext cx="7757795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2852" y="2634234"/>
            <a:ext cx="405765" cy="305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5.000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2.500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95970" y="3718941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56,8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38961" y="2865120"/>
            <a:ext cx="176530" cy="271780"/>
            <a:chOff x="838961" y="2865120"/>
            <a:chExt cx="176530" cy="271780"/>
          </a:xfrm>
        </p:grpSpPr>
        <p:sp>
          <p:nvSpPr>
            <p:cNvPr id="19" name="object 19"/>
            <p:cNvSpPr/>
            <p:nvPr/>
          </p:nvSpPr>
          <p:spPr>
            <a:xfrm>
              <a:off x="838961" y="288417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838961" y="311734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71778" y="2734563"/>
            <a:ext cx="204851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YP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007" y="6581268"/>
            <a:ext cx="249110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66263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86714"/>
            <a:ext cx="82537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45005" algn="l"/>
              </a:tabLst>
            </a:pPr>
            <a:r>
              <a:rPr spc="-5" dirty="0"/>
              <a:t>Kur Korumalı Mevduat </a:t>
            </a:r>
            <a:r>
              <a:rPr spc="-10" dirty="0"/>
              <a:t>uygulamasının </a:t>
            </a:r>
            <a:r>
              <a:rPr spc="-5" dirty="0"/>
              <a:t>katkısıyla yıl başından </a:t>
            </a:r>
            <a:r>
              <a:rPr dirty="0"/>
              <a:t>bu yana TL  </a:t>
            </a:r>
            <a:r>
              <a:rPr spc="-5" dirty="0"/>
              <a:t>mevduatlardaki	artış </a:t>
            </a:r>
            <a:r>
              <a:rPr dirty="0"/>
              <a:t>%40,9’a</a:t>
            </a:r>
            <a:r>
              <a:rPr spc="-10" dirty="0"/>
              <a:t> </a:t>
            </a:r>
            <a:r>
              <a:rPr spc="-5" dirty="0"/>
              <a:t>ulaşmıştır.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Yabancı </a:t>
            </a:r>
            <a:r>
              <a:rPr b="0" dirty="0">
                <a:latin typeface="Tahoma"/>
                <a:cs typeface="Tahoma"/>
              </a:rPr>
              <a:t>para </a:t>
            </a:r>
            <a:r>
              <a:rPr b="0" spc="-5" dirty="0">
                <a:latin typeface="Tahoma"/>
                <a:cs typeface="Tahoma"/>
              </a:rPr>
              <a:t>mevduatlardaki düşüşler </a:t>
            </a:r>
            <a:r>
              <a:rPr b="0" dirty="0">
                <a:latin typeface="Tahoma"/>
                <a:cs typeface="Tahoma"/>
              </a:rPr>
              <a:t>Mart </a:t>
            </a:r>
            <a:r>
              <a:rPr b="0" spc="-5" dirty="0">
                <a:latin typeface="Tahoma"/>
                <a:cs typeface="Tahoma"/>
              </a:rPr>
              <a:t>ayı itibarıyla</a:t>
            </a:r>
            <a:r>
              <a:rPr b="0" spc="10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durmuştur.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982723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2096" y="2016632"/>
            <a:ext cx="71037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YP mevduat 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ortalama) 3 Ocak 2020 – 13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3044" y="2534411"/>
            <a:ext cx="7739380" cy="2957195"/>
            <a:chOff x="733044" y="2534411"/>
            <a:chExt cx="7739380" cy="2957195"/>
          </a:xfrm>
        </p:grpSpPr>
        <p:sp>
          <p:nvSpPr>
            <p:cNvPr id="6" name="object 6"/>
            <p:cNvSpPr/>
            <p:nvPr/>
          </p:nvSpPr>
          <p:spPr>
            <a:xfrm>
              <a:off x="733044" y="2538983"/>
              <a:ext cx="7739380" cy="2952750"/>
            </a:xfrm>
            <a:custGeom>
              <a:avLst/>
              <a:gdLst/>
              <a:ahLst/>
              <a:cxnLst/>
              <a:rect l="l" t="t" r="r" b="b"/>
              <a:pathLst>
                <a:path w="7739380" h="2952750">
                  <a:moveTo>
                    <a:pt x="569976" y="2901696"/>
                  </a:moveTo>
                  <a:lnTo>
                    <a:pt x="569976" y="2952496"/>
                  </a:lnTo>
                </a:path>
                <a:path w="7739380" h="2952750">
                  <a:moveTo>
                    <a:pt x="838200" y="2901696"/>
                  </a:moveTo>
                  <a:lnTo>
                    <a:pt x="838200" y="2952496"/>
                  </a:lnTo>
                </a:path>
                <a:path w="7739380" h="2952750">
                  <a:moveTo>
                    <a:pt x="1895856" y="2901696"/>
                  </a:moveTo>
                  <a:lnTo>
                    <a:pt x="1895856" y="2952496"/>
                  </a:lnTo>
                </a:path>
                <a:path w="7739380" h="2952750">
                  <a:moveTo>
                    <a:pt x="6112763" y="2901696"/>
                  </a:moveTo>
                  <a:lnTo>
                    <a:pt x="6112763" y="2952496"/>
                  </a:lnTo>
                </a:path>
                <a:path w="7739380" h="2952750">
                  <a:moveTo>
                    <a:pt x="7688580" y="2901696"/>
                  </a:moveTo>
                  <a:lnTo>
                    <a:pt x="7688580" y="2952496"/>
                  </a:lnTo>
                </a:path>
                <a:path w="7739380" h="2952750">
                  <a:moveTo>
                    <a:pt x="7688580" y="2901696"/>
                  </a:moveTo>
                  <a:lnTo>
                    <a:pt x="7688580" y="0"/>
                  </a:lnTo>
                </a:path>
                <a:path w="7739380" h="2952750">
                  <a:moveTo>
                    <a:pt x="7688580" y="2901696"/>
                  </a:moveTo>
                  <a:lnTo>
                    <a:pt x="7738872" y="2901696"/>
                  </a:lnTo>
                </a:path>
                <a:path w="7739380" h="2952750">
                  <a:moveTo>
                    <a:pt x="7688580" y="2578608"/>
                  </a:moveTo>
                  <a:lnTo>
                    <a:pt x="7738872" y="2578608"/>
                  </a:lnTo>
                </a:path>
                <a:path w="7739380" h="2952750">
                  <a:moveTo>
                    <a:pt x="7688580" y="2257043"/>
                  </a:moveTo>
                  <a:lnTo>
                    <a:pt x="7738872" y="2257043"/>
                  </a:lnTo>
                </a:path>
                <a:path w="7739380" h="2952750">
                  <a:moveTo>
                    <a:pt x="7688580" y="1933955"/>
                  </a:moveTo>
                  <a:lnTo>
                    <a:pt x="7738872" y="1933955"/>
                  </a:lnTo>
                </a:path>
                <a:path w="7739380" h="2952750">
                  <a:moveTo>
                    <a:pt x="7688580" y="1610867"/>
                  </a:moveTo>
                  <a:lnTo>
                    <a:pt x="7738872" y="1610867"/>
                  </a:lnTo>
                </a:path>
                <a:path w="7739380" h="2952750">
                  <a:moveTo>
                    <a:pt x="7688580" y="1289303"/>
                  </a:moveTo>
                  <a:lnTo>
                    <a:pt x="7738872" y="1289303"/>
                  </a:lnTo>
                </a:path>
                <a:path w="7739380" h="2952750">
                  <a:moveTo>
                    <a:pt x="7688580" y="966215"/>
                  </a:moveTo>
                  <a:lnTo>
                    <a:pt x="7738872" y="966215"/>
                  </a:lnTo>
                </a:path>
                <a:path w="7739380" h="2952750">
                  <a:moveTo>
                    <a:pt x="7688580" y="644651"/>
                  </a:moveTo>
                  <a:lnTo>
                    <a:pt x="7738872" y="644651"/>
                  </a:lnTo>
                </a:path>
                <a:path w="7739380" h="2952750">
                  <a:moveTo>
                    <a:pt x="7688580" y="321563"/>
                  </a:moveTo>
                  <a:lnTo>
                    <a:pt x="7738872" y="321563"/>
                  </a:lnTo>
                </a:path>
                <a:path w="7739380" h="2952750">
                  <a:moveTo>
                    <a:pt x="7688580" y="0"/>
                  </a:moveTo>
                  <a:lnTo>
                    <a:pt x="7738872" y="0"/>
                  </a:lnTo>
                </a:path>
                <a:path w="7739380" h="2952750">
                  <a:moveTo>
                    <a:pt x="2164080" y="2901696"/>
                  </a:moveTo>
                  <a:lnTo>
                    <a:pt x="2164080" y="2952496"/>
                  </a:lnTo>
                </a:path>
                <a:path w="7739380" h="2952750">
                  <a:moveTo>
                    <a:pt x="3488435" y="2901696"/>
                  </a:moveTo>
                  <a:lnTo>
                    <a:pt x="3488435" y="2952496"/>
                  </a:lnTo>
                </a:path>
                <a:path w="7739380" h="2952750">
                  <a:moveTo>
                    <a:pt x="2692908" y="2901696"/>
                  </a:moveTo>
                  <a:lnTo>
                    <a:pt x="2692908" y="2952496"/>
                  </a:lnTo>
                </a:path>
                <a:path w="7739380" h="2952750">
                  <a:moveTo>
                    <a:pt x="51815" y="2901696"/>
                  </a:moveTo>
                  <a:lnTo>
                    <a:pt x="51815" y="2952496"/>
                  </a:lnTo>
                </a:path>
                <a:path w="7739380" h="2952750">
                  <a:moveTo>
                    <a:pt x="51815" y="2901696"/>
                  </a:moveTo>
                  <a:lnTo>
                    <a:pt x="51815" y="0"/>
                  </a:lnTo>
                </a:path>
                <a:path w="7739380" h="2952750">
                  <a:moveTo>
                    <a:pt x="0" y="2901696"/>
                  </a:moveTo>
                  <a:lnTo>
                    <a:pt x="51815" y="2901696"/>
                  </a:lnTo>
                </a:path>
                <a:path w="7739380" h="2952750">
                  <a:moveTo>
                    <a:pt x="0" y="2417064"/>
                  </a:moveTo>
                  <a:lnTo>
                    <a:pt x="51815" y="2417064"/>
                  </a:lnTo>
                </a:path>
                <a:path w="7739380" h="2952750">
                  <a:moveTo>
                    <a:pt x="0" y="1933955"/>
                  </a:moveTo>
                  <a:lnTo>
                    <a:pt x="51815" y="1933955"/>
                  </a:lnTo>
                </a:path>
                <a:path w="7739380" h="2952750">
                  <a:moveTo>
                    <a:pt x="0" y="1450847"/>
                  </a:moveTo>
                  <a:lnTo>
                    <a:pt x="51815" y="1450847"/>
                  </a:lnTo>
                </a:path>
                <a:path w="7739380" h="2952750">
                  <a:moveTo>
                    <a:pt x="0" y="966215"/>
                  </a:moveTo>
                  <a:lnTo>
                    <a:pt x="51815" y="966215"/>
                  </a:lnTo>
                </a:path>
                <a:path w="7739380" h="2952750">
                  <a:moveTo>
                    <a:pt x="0" y="483107"/>
                  </a:moveTo>
                  <a:lnTo>
                    <a:pt x="51815" y="483107"/>
                  </a:lnTo>
                </a:path>
                <a:path w="7739380" h="2952750">
                  <a:moveTo>
                    <a:pt x="0" y="0"/>
                  </a:moveTo>
                  <a:lnTo>
                    <a:pt x="51815" y="0"/>
                  </a:lnTo>
                </a:path>
                <a:path w="7739380" h="2952750">
                  <a:moveTo>
                    <a:pt x="7420356" y="2901696"/>
                  </a:moveTo>
                  <a:lnTo>
                    <a:pt x="7420356" y="2952496"/>
                  </a:lnTo>
                </a:path>
                <a:path w="7739380" h="2952750">
                  <a:moveTo>
                    <a:pt x="5056632" y="2901696"/>
                  </a:moveTo>
                  <a:lnTo>
                    <a:pt x="5056632" y="2952496"/>
                  </a:lnTo>
                </a:path>
                <a:path w="7739380" h="2952750">
                  <a:moveTo>
                    <a:pt x="320040" y="2901696"/>
                  </a:moveTo>
                  <a:lnTo>
                    <a:pt x="320040" y="2952496"/>
                  </a:lnTo>
                </a:path>
                <a:path w="7739380" h="2952750">
                  <a:moveTo>
                    <a:pt x="2951988" y="2901696"/>
                  </a:moveTo>
                  <a:lnTo>
                    <a:pt x="2951988" y="2952496"/>
                  </a:lnTo>
                </a:path>
                <a:path w="7739380" h="2952750">
                  <a:moveTo>
                    <a:pt x="3220211" y="2901696"/>
                  </a:moveTo>
                  <a:lnTo>
                    <a:pt x="3220211" y="2952496"/>
                  </a:lnTo>
                </a:path>
                <a:path w="7739380" h="2952750">
                  <a:moveTo>
                    <a:pt x="5853683" y="2901696"/>
                  </a:moveTo>
                  <a:lnTo>
                    <a:pt x="5853683" y="2952496"/>
                  </a:lnTo>
                </a:path>
                <a:path w="7739380" h="2952750">
                  <a:moveTo>
                    <a:pt x="1098804" y="2901696"/>
                  </a:moveTo>
                  <a:lnTo>
                    <a:pt x="1098804" y="2952496"/>
                  </a:lnTo>
                </a:path>
                <a:path w="7739380" h="2952750">
                  <a:moveTo>
                    <a:pt x="4788408" y="2901696"/>
                  </a:moveTo>
                  <a:lnTo>
                    <a:pt x="4788408" y="2952496"/>
                  </a:lnTo>
                </a:path>
                <a:path w="7739380" h="2952750">
                  <a:moveTo>
                    <a:pt x="3730752" y="2901696"/>
                  </a:moveTo>
                  <a:lnTo>
                    <a:pt x="3730752" y="2952496"/>
                  </a:lnTo>
                </a:path>
                <a:path w="7739380" h="2952750">
                  <a:moveTo>
                    <a:pt x="5585459" y="2901696"/>
                  </a:moveTo>
                  <a:lnTo>
                    <a:pt x="5585459" y="2952496"/>
                  </a:lnTo>
                </a:path>
                <a:path w="7739380" h="2952750">
                  <a:moveTo>
                    <a:pt x="1367028" y="2901696"/>
                  </a:moveTo>
                  <a:lnTo>
                    <a:pt x="1367028" y="2952496"/>
                  </a:lnTo>
                </a:path>
                <a:path w="7739380" h="2952750">
                  <a:moveTo>
                    <a:pt x="6891528" y="2901696"/>
                  </a:moveTo>
                  <a:lnTo>
                    <a:pt x="6891528" y="2952496"/>
                  </a:lnTo>
                </a:path>
                <a:path w="7739380" h="2952750">
                  <a:moveTo>
                    <a:pt x="3998976" y="2901696"/>
                  </a:moveTo>
                  <a:lnTo>
                    <a:pt x="3998976" y="2952496"/>
                  </a:lnTo>
                </a:path>
                <a:path w="7739380" h="2952750">
                  <a:moveTo>
                    <a:pt x="6649211" y="2901696"/>
                  </a:moveTo>
                  <a:lnTo>
                    <a:pt x="6649211" y="2952496"/>
                  </a:lnTo>
                </a:path>
                <a:path w="7739380" h="2952750">
                  <a:moveTo>
                    <a:pt x="4259580" y="2901696"/>
                  </a:moveTo>
                  <a:lnTo>
                    <a:pt x="4259580" y="2952496"/>
                  </a:lnTo>
                </a:path>
                <a:path w="7739380" h="2952750">
                  <a:moveTo>
                    <a:pt x="1627632" y="2901696"/>
                  </a:moveTo>
                  <a:lnTo>
                    <a:pt x="1627632" y="2952496"/>
                  </a:lnTo>
                </a:path>
                <a:path w="7739380" h="2952750">
                  <a:moveTo>
                    <a:pt x="4527804" y="2901696"/>
                  </a:moveTo>
                  <a:lnTo>
                    <a:pt x="4527804" y="2952496"/>
                  </a:lnTo>
                </a:path>
                <a:path w="7739380" h="2952750">
                  <a:moveTo>
                    <a:pt x="2424684" y="2901696"/>
                  </a:moveTo>
                  <a:lnTo>
                    <a:pt x="2424684" y="2952496"/>
                  </a:lnTo>
                </a:path>
                <a:path w="7739380" h="2952750">
                  <a:moveTo>
                    <a:pt x="5324856" y="2901696"/>
                  </a:moveTo>
                  <a:lnTo>
                    <a:pt x="5324856" y="2952496"/>
                  </a:lnTo>
                </a:path>
                <a:path w="7739380" h="2952750">
                  <a:moveTo>
                    <a:pt x="6380987" y="2901696"/>
                  </a:moveTo>
                  <a:lnTo>
                    <a:pt x="6380987" y="2952496"/>
                  </a:lnTo>
                </a:path>
                <a:path w="7739380" h="2952750">
                  <a:moveTo>
                    <a:pt x="7159752" y="2901696"/>
                  </a:moveTo>
                  <a:lnTo>
                    <a:pt x="7159752" y="2952496"/>
                  </a:lnTo>
                </a:path>
                <a:path w="7739380" h="2952750">
                  <a:moveTo>
                    <a:pt x="51815" y="2901696"/>
                  </a:moveTo>
                  <a:lnTo>
                    <a:pt x="7688580" y="29016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00862" y="3691889"/>
              <a:ext cx="7457440" cy="1705610"/>
            </a:xfrm>
            <a:custGeom>
              <a:avLst/>
              <a:gdLst/>
              <a:ahLst/>
              <a:cxnLst/>
              <a:rect l="l" t="t" r="r" b="b"/>
              <a:pathLst>
                <a:path w="7457440" h="1705610">
                  <a:moveTo>
                    <a:pt x="0" y="1705356"/>
                  </a:moveTo>
                  <a:lnTo>
                    <a:pt x="60959" y="1703832"/>
                  </a:lnTo>
                  <a:lnTo>
                    <a:pt x="121919" y="1699260"/>
                  </a:lnTo>
                  <a:lnTo>
                    <a:pt x="182879" y="1696212"/>
                  </a:lnTo>
                  <a:lnTo>
                    <a:pt x="243840" y="1690116"/>
                  </a:lnTo>
                  <a:lnTo>
                    <a:pt x="303275" y="1679448"/>
                  </a:lnTo>
                  <a:lnTo>
                    <a:pt x="364235" y="1664208"/>
                  </a:lnTo>
                  <a:lnTo>
                    <a:pt x="425196" y="1658112"/>
                  </a:lnTo>
                  <a:lnTo>
                    <a:pt x="486156" y="1655064"/>
                  </a:lnTo>
                  <a:lnTo>
                    <a:pt x="545591" y="1650492"/>
                  </a:lnTo>
                  <a:lnTo>
                    <a:pt x="606551" y="1652016"/>
                  </a:lnTo>
                  <a:lnTo>
                    <a:pt x="667512" y="1645920"/>
                  </a:lnTo>
                  <a:lnTo>
                    <a:pt x="728472" y="1629156"/>
                  </a:lnTo>
                  <a:lnTo>
                    <a:pt x="789432" y="1603248"/>
                  </a:lnTo>
                  <a:lnTo>
                    <a:pt x="848868" y="1577340"/>
                  </a:lnTo>
                  <a:lnTo>
                    <a:pt x="909827" y="1542288"/>
                  </a:lnTo>
                  <a:lnTo>
                    <a:pt x="970788" y="1502664"/>
                  </a:lnTo>
                  <a:lnTo>
                    <a:pt x="1031748" y="1475232"/>
                  </a:lnTo>
                  <a:lnTo>
                    <a:pt x="1091183" y="1453896"/>
                  </a:lnTo>
                  <a:lnTo>
                    <a:pt x="1152144" y="1435608"/>
                  </a:lnTo>
                  <a:lnTo>
                    <a:pt x="1213104" y="1434084"/>
                  </a:lnTo>
                  <a:lnTo>
                    <a:pt x="1274064" y="1440180"/>
                  </a:lnTo>
                  <a:lnTo>
                    <a:pt x="1333500" y="1446276"/>
                  </a:lnTo>
                  <a:lnTo>
                    <a:pt x="1394460" y="1444752"/>
                  </a:lnTo>
                  <a:lnTo>
                    <a:pt x="1455420" y="1429512"/>
                  </a:lnTo>
                  <a:lnTo>
                    <a:pt x="1516380" y="1403604"/>
                  </a:lnTo>
                  <a:lnTo>
                    <a:pt x="1577339" y="1377696"/>
                  </a:lnTo>
                  <a:lnTo>
                    <a:pt x="1636776" y="1360932"/>
                  </a:lnTo>
                  <a:lnTo>
                    <a:pt x="1697736" y="1342644"/>
                  </a:lnTo>
                  <a:lnTo>
                    <a:pt x="1758695" y="1328928"/>
                  </a:lnTo>
                  <a:lnTo>
                    <a:pt x="1819656" y="1319784"/>
                  </a:lnTo>
                  <a:lnTo>
                    <a:pt x="1879092" y="1319784"/>
                  </a:lnTo>
                  <a:lnTo>
                    <a:pt x="1940052" y="1318260"/>
                  </a:lnTo>
                  <a:lnTo>
                    <a:pt x="2001012" y="1328928"/>
                  </a:lnTo>
                  <a:lnTo>
                    <a:pt x="2061971" y="1335024"/>
                  </a:lnTo>
                  <a:lnTo>
                    <a:pt x="2122932" y="1333500"/>
                  </a:lnTo>
                  <a:lnTo>
                    <a:pt x="2182368" y="1336548"/>
                  </a:lnTo>
                  <a:lnTo>
                    <a:pt x="2243328" y="1318260"/>
                  </a:lnTo>
                  <a:lnTo>
                    <a:pt x="2304288" y="1306068"/>
                  </a:lnTo>
                  <a:lnTo>
                    <a:pt x="2365248" y="1296924"/>
                  </a:lnTo>
                  <a:lnTo>
                    <a:pt x="2424684" y="1292352"/>
                  </a:lnTo>
                  <a:lnTo>
                    <a:pt x="2485643" y="1296924"/>
                  </a:lnTo>
                  <a:lnTo>
                    <a:pt x="2546604" y="1293876"/>
                  </a:lnTo>
                  <a:lnTo>
                    <a:pt x="2607564" y="1295400"/>
                  </a:lnTo>
                  <a:lnTo>
                    <a:pt x="2667000" y="1301496"/>
                  </a:lnTo>
                  <a:lnTo>
                    <a:pt x="2727960" y="1310640"/>
                  </a:lnTo>
                  <a:lnTo>
                    <a:pt x="2788920" y="1328928"/>
                  </a:lnTo>
                  <a:lnTo>
                    <a:pt x="2849879" y="1333500"/>
                  </a:lnTo>
                  <a:lnTo>
                    <a:pt x="2910840" y="1341120"/>
                  </a:lnTo>
                  <a:lnTo>
                    <a:pt x="2970276" y="1341120"/>
                  </a:lnTo>
                  <a:lnTo>
                    <a:pt x="3031236" y="1331976"/>
                  </a:lnTo>
                  <a:lnTo>
                    <a:pt x="3092196" y="1335024"/>
                  </a:lnTo>
                  <a:lnTo>
                    <a:pt x="3153155" y="1330452"/>
                  </a:lnTo>
                  <a:lnTo>
                    <a:pt x="3212591" y="1338072"/>
                  </a:lnTo>
                  <a:lnTo>
                    <a:pt x="3273552" y="1341120"/>
                  </a:lnTo>
                  <a:lnTo>
                    <a:pt x="3334512" y="1341120"/>
                  </a:lnTo>
                  <a:lnTo>
                    <a:pt x="3395472" y="1345692"/>
                  </a:lnTo>
                  <a:lnTo>
                    <a:pt x="3456432" y="1347216"/>
                  </a:lnTo>
                  <a:lnTo>
                    <a:pt x="3515867" y="1344168"/>
                  </a:lnTo>
                  <a:lnTo>
                    <a:pt x="3576828" y="1335024"/>
                  </a:lnTo>
                  <a:lnTo>
                    <a:pt x="3637788" y="1324356"/>
                  </a:lnTo>
                  <a:lnTo>
                    <a:pt x="3698748" y="1321308"/>
                  </a:lnTo>
                  <a:lnTo>
                    <a:pt x="3758184" y="1313688"/>
                  </a:lnTo>
                  <a:lnTo>
                    <a:pt x="3819143" y="1316736"/>
                  </a:lnTo>
                  <a:lnTo>
                    <a:pt x="3880104" y="1295400"/>
                  </a:lnTo>
                  <a:lnTo>
                    <a:pt x="3941064" y="1267968"/>
                  </a:lnTo>
                  <a:lnTo>
                    <a:pt x="4000500" y="1252728"/>
                  </a:lnTo>
                  <a:lnTo>
                    <a:pt x="4061460" y="1226820"/>
                  </a:lnTo>
                  <a:lnTo>
                    <a:pt x="4122420" y="1220724"/>
                  </a:lnTo>
                  <a:lnTo>
                    <a:pt x="4183379" y="1216152"/>
                  </a:lnTo>
                  <a:lnTo>
                    <a:pt x="4244340" y="1203960"/>
                  </a:lnTo>
                  <a:lnTo>
                    <a:pt x="4303776" y="1200912"/>
                  </a:lnTo>
                  <a:lnTo>
                    <a:pt x="4364736" y="1193292"/>
                  </a:lnTo>
                  <a:lnTo>
                    <a:pt x="4425696" y="1179576"/>
                  </a:lnTo>
                  <a:lnTo>
                    <a:pt x="4486656" y="1179576"/>
                  </a:lnTo>
                  <a:lnTo>
                    <a:pt x="4546092" y="1164336"/>
                  </a:lnTo>
                  <a:lnTo>
                    <a:pt x="4607052" y="1153668"/>
                  </a:lnTo>
                  <a:lnTo>
                    <a:pt x="4668012" y="1146048"/>
                  </a:lnTo>
                  <a:lnTo>
                    <a:pt x="4728972" y="1132332"/>
                  </a:lnTo>
                  <a:lnTo>
                    <a:pt x="4789932" y="1126236"/>
                  </a:lnTo>
                  <a:lnTo>
                    <a:pt x="4849368" y="1109472"/>
                  </a:lnTo>
                  <a:lnTo>
                    <a:pt x="4910328" y="1097280"/>
                  </a:lnTo>
                  <a:lnTo>
                    <a:pt x="4971288" y="1082040"/>
                  </a:lnTo>
                  <a:lnTo>
                    <a:pt x="5032248" y="1075944"/>
                  </a:lnTo>
                  <a:lnTo>
                    <a:pt x="5091684" y="1069848"/>
                  </a:lnTo>
                  <a:lnTo>
                    <a:pt x="5152644" y="1069848"/>
                  </a:lnTo>
                  <a:lnTo>
                    <a:pt x="5213604" y="1068324"/>
                  </a:lnTo>
                  <a:lnTo>
                    <a:pt x="5274564" y="1065276"/>
                  </a:lnTo>
                  <a:lnTo>
                    <a:pt x="5335524" y="1068324"/>
                  </a:lnTo>
                  <a:lnTo>
                    <a:pt x="5394960" y="1051560"/>
                  </a:lnTo>
                  <a:lnTo>
                    <a:pt x="5455920" y="1030224"/>
                  </a:lnTo>
                  <a:lnTo>
                    <a:pt x="5516880" y="1007364"/>
                  </a:lnTo>
                  <a:lnTo>
                    <a:pt x="5577840" y="987552"/>
                  </a:lnTo>
                  <a:lnTo>
                    <a:pt x="5637276" y="966216"/>
                  </a:lnTo>
                  <a:lnTo>
                    <a:pt x="5698236" y="946404"/>
                  </a:lnTo>
                  <a:lnTo>
                    <a:pt x="5759195" y="928116"/>
                  </a:lnTo>
                  <a:lnTo>
                    <a:pt x="5820156" y="912876"/>
                  </a:lnTo>
                  <a:lnTo>
                    <a:pt x="5879592" y="896112"/>
                  </a:lnTo>
                  <a:lnTo>
                    <a:pt x="5940552" y="886968"/>
                  </a:lnTo>
                  <a:lnTo>
                    <a:pt x="6001512" y="874776"/>
                  </a:lnTo>
                  <a:lnTo>
                    <a:pt x="6062471" y="865632"/>
                  </a:lnTo>
                  <a:lnTo>
                    <a:pt x="6123432" y="865632"/>
                  </a:lnTo>
                  <a:lnTo>
                    <a:pt x="6182868" y="882396"/>
                  </a:lnTo>
                  <a:lnTo>
                    <a:pt x="6243828" y="912876"/>
                  </a:lnTo>
                  <a:lnTo>
                    <a:pt x="6304788" y="928116"/>
                  </a:lnTo>
                  <a:lnTo>
                    <a:pt x="6365747" y="938784"/>
                  </a:lnTo>
                  <a:lnTo>
                    <a:pt x="6425184" y="909828"/>
                  </a:lnTo>
                  <a:lnTo>
                    <a:pt x="6486144" y="859536"/>
                  </a:lnTo>
                  <a:lnTo>
                    <a:pt x="6547104" y="810768"/>
                  </a:lnTo>
                  <a:lnTo>
                    <a:pt x="6608063" y="760476"/>
                  </a:lnTo>
                  <a:lnTo>
                    <a:pt x="6669023" y="702564"/>
                  </a:lnTo>
                  <a:lnTo>
                    <a:pt x="6728459" y="620268"/>
                  </a:lnTo>
                  <a:lnTo>
                    <a:pt x="6789419" y="528828"/>
                  </a:lnTo>
                  <a:lnTo>
                    <a:pt x="6850380" y="443484"/>
                  </a:lnTo>
                  <a:lnTo>
                    <a:pt x="6911340" y="359664"/>
                  </a:lnTo>
                  <a:lnTo>
                    <a:pt x="6970776" y="295656"/>
                  </a:lnTo>
                  <a:lnTo>
                    <a:pt x="7031736" y="246887"/>
                  </a:lnTo>
                  <a:lnTo>
                    <a:pt x="7092696" y="207264"/>
                  </a:lnTo>
                  <a:lnTo>
                    <a:pt x="7153656" y="182880"/>
                  </a:lnTo>
                  <a:lnTo>
                    <a:pt x="7213092" y="152400"/>
                  </a:lnTo>
                  <a:lnTo>
                    <a:pt x="7274052" y="115824"/>
                  </a:lnTo>
                  <a:lnTo>
                    <a:pt x="7335011" y="68580"/>
                  </a:lnTo>
                  <a:lnTo>
                    <a:pt x="7395971" y="35052"/>
                  </a:lnTo>
                  <a:lnTo>
                    <a:pt x="745693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00862" y="2687573"/>
              <a:ext cx="7457440" cy="2673350"/>
            </a:xfrm>
            <a:custGeom>
              <a:avLst/>
              <a:gdLst/>
              <a:ahLst/>
              <a:cxnLst/>
              <a:rect l="l" t="t" r="r" b="b"/>
              <a:pathLst>
                <a:path w="7457440" h="2673350">
                  <a:moveTo>
                    <a:pt x="0" y="2673096"/>
                  </a:moveTo>
                  <a:lnTo>
                    <a:pt x="60959" y="2662428"/>
                  </a:lnTo>
                  <a:lnTo>
                    <a:pt x="121919" y="2659379"/>
                  </a:lnTo>
                  <a:lnTo>
                    <a:pt x="182879" y="2656332"/>
                  </a:lnTo>
                  <a:lnTo>
                    <a:pt x="243840" y="2653284"/>
                  </a:lnTo>
                  <a:lnTo>
                    <a:pt x="303275" y="2647188"/>
                  </a:lnTo>
                  <a:lnTo>
                    <a:pt x="364235" y="2639567"/>
                  </a:lnTo>
                  <a:lnTo>
                    <a:pt x="425196" y="2625852"/>
                  </a:lnTo>
                  <a:lnTo>
                    <a:pt x="486156" y="2602991"/>
                  </a:lnTo>
                  <a:lnTo>
                    <a:pt x="545591" y="2586228"/>
                  </a:lnTo>
                  <a:lnTo>
                    <a:pt x="606551" y="2563367"/>
                  </a:lnTo>
                  <a:lnTo>
                    <a:pt x="667512" y="2534412"/>
                  </a:lnTo>
                  <a:lnTo>
                    <a:pt x="728472" y="2519172"/>
                  </a:lnTo>
                  <a:lnTo>
                    <a:pt x="789432" y="2496312"/>
                  </a:lnTo>
                  <a:lnTo>
                    <a:pt x="848868" y="2474976"/>
                  </a:lnTo>
                  <a:lnTo>
                    <a:pt x="909827" y="2453640"/>
                  </a:lnTo>
                  <a:lnTo>
                    <a:pt x="970788" y="2426208"/>
                  </a:lnTo>
                  <a:lnTo>
                    <a:pt x="1031748" y="2403348"/>
                  </a:lnTo>
                  <a:lnTo>
                    <a:pt x="1091183" y="2374392"/>
                  </a:lnTo>
                  <a:lnTo>
                    <a:pt x="1152144" y="2371344"/>
                  </a:lnTo>
                  <a:lnTo>
                    <a:pt x="1213104" y="2374392"/>
                  </a:lnTo>
                  <a:lnTo>
                    <a:pt x="1274064" y="2375916"/>
                  </a:lnTo>
                  <a:lnTo>
                    <a:pt x="1333500" y="2389632"/>
                  </a:lnTo>
                  <a:lnTo>
                    <a:pt x="1394460" y="2386584"/>
                  </a:lnTo>
                  <a:lnTo>
                    <a:pt x="1455420" y="2377440"/>
                  </a:lnTo>
                  <a:lnTo>
                    <a:pt x="1516380" y="2371344"/>
                  </a:lnTo>
                  <a:lnTo>
                    <a:pt x="1577339" y="2368296"/>
                  </a:lnTo>
                  <a:lnTo>
                    <a:pt x="1636776" y="2363724"/>
                  </a:lnTo>
                  <a:lnTo>
                    <a:pt x="1697736" y="2359152"/>
                  </a:lnTo>
                  <a:lnTo>
                    <a:pt x="1758695" y="2345436"/>
                  </a:lnTo>
                  <a:lnTo>
                    <a:pt x="1819656" y="2311908"/>
                  </a:lnTo>
                  <a:lnTo>
                    <a:pt x="1879092" y="2252472"/>
                  </a:lnTo>
                  <a:lnTo>
                    <a:pt x="1940052" y="2188464"/>
                  </a:lnTo>
                  <a:lnTo>
                    <a:pt x="2001012" y="2136648"/>
                  </a:lnTo>
                  <a:lnTo>
                    <a:pt x="2061971" y="2098548"/>
                  </a:lnTo>
                  <a:lnTo>
                    <a:pt x="2122932" y="2084832"/>
                  </a:lnTo>
                  <a:lnTo>
                    <a:pt x="2182368" y="2072639"/>
                  </a:lnTo>
                  <a:lnTo>
                    <a:pt x="2243328" y="2055876"/>
                  </a:lnTo>
                  <a:lnTo>
                    <a:pt x="2304288" y="2031492"/>
                  </a:lnTo>
                  <a:lnTo>
                    <a:pt x="2365248" y="2010156"/>
                  </a:lnTo>
                  <a:lnTo>
                    <a:pt x="2424684" y="1979676"/>
                  </a:lnTo>
                  <a:lnTo>
                    <a:pt x="2485643" y="1950720"/>
                  </a:lnTo>
                  <a:lnTo>
                    <a:pt x="2546604" y="1933956"/>
                  </a:lnTo>
                  <a:lnTo>
                    <a:pt x="2607564" y="1895856"/>
                  </a:lnTo>
                  <a:lnTo>
                    <a:pt x="2667000" y="1842515"/>
                  </a:lnTo>
                  <a:lnTo>
                    <a:pt x="2727960" y="1834895"/>
                  </a:lnTo>
                  <a:lnTo>
                    <a:pt x="2788920" y="1828800"/>
                  </a:lnTo>
                  <a:lnTo>
                    <a:pt x="2849879" y="1830324"/>
                  </a:lnTo>
                  <a:lnTo>
                    <a:pt x="2910840" y="1859280"/>
                  </a:lnTo>
                  <a:lnTo>
                    <a:pt x="2970276" y="1842515"/>
                  </a:lnTo>
                  <a:lnTo>
                    <a:pt x="3031236" y="1822703"/>
                  </a:lnTo>
                  <a:lnTo>
                    <a:pt x="3092196" y="1828800"/>
                  </a:lnTo>
                  <a:lnTo>
                    <a:pt x="3153155" y="1857756"/>
                  </a:lnTo>
                  <a:lnTo>
                    <a:pt x="3212591" y="1892808"/>
                  </a:lnTo>
                  <a:lnTo>
                    <a:pt x="3273552" y="1918715"/>
                  </a:lnTo>
                  <a:lnTo>
                    <a:pt x="3334512" y="1933956"/>
                  </a:lnTo>
                  <a:lnTo>
                    <a:pt x="3395472" y="1933956"/>
                  </a:lnTo>
                  <a:lnTo>
                    <a:pt x="3456432" y="1952244"/>
                  </a:lnTo>
                  <a:lnTo>
                    <a:pt x="3515867" y="1978152"/>
                  </a:lnTo>
                  <a:lnTo>
                    <a:pt x="3576828" y="2014727"/>
                  </a:lnTo>
                  <a:lnTo>
                    <a:pt x="3637788" y="2033015"/>
                  </a:lnTo>
                  <a:lnTo>
                    <a:pt x="3698748" y="2013203"/>
                  </a:lnTo>
                  <a:lnTo>
                    <a:pt x="3758184" y="1994915"/>
                  </a:lnTo>
                  <a:lnTo>
                    <a:pt x="3819143" y="1959864"/>
                  </a:lnTo>
                  <a:lnTo>
                    <a:pt x="3880104" y="1926336"/>
                  </a:lnTo>
                  <a:lnTo>
                    <a:pt x="3941064" y="1894332"/>
                  </a:lnTo>
                  <a:lnTo>
                    <a:pt x="4000500" y="1859280"/>
                  </a:lnTo>
                  <a:lnTo>
                    <a:pt x="4061460" y="1831848"/>
                  </a:lnTo>
                  <a:lnTo>
                    <a:pt x="4122420" y="1813559"/>
                  </a:lnTo>
                  <a:lnTo>
                    <a:pt x="4183379" y="1802892"/>
                  </a:lnTo>
                  <a:lnTo>
                    <a:pt x="4244340" y="1781556"/>
                  </a:lnTo>
                  <a:lnTo>
                    <a:pt x="4303776" y="1758695"/>
                  </a:lnTo>
                  <a:lnTo>
                    <a:pt x="4364736" y="1735836"/>
                  </a:lnTo>
                  <a:lnTo>
                    <a:pt x="4425696" y="1706880"/>
                  </a:lnTo>
                  <a:lnTo>
                    <a:pt x="4486656" y="1680971"/>
                  </a:lnTo>
                  <a:lnTo>
                    <a:pt x="4546092" y="1659636"/>
                  </a:lnTo>
                  <a:lnTo>
                    <a:pt x="4607052" y="1645920"/>
                  </a:lnTo>
                  <a:lnTo>
                    <a:pt x="4668012" y="1633727"/>
                  </a:lnTo>
                  <a:lnTo>
                    <a:pt x="4728972" y="1633727"/>
                  </a:lnTo>
                  <a:lnTo>
                    <a:pt x="4789932" y="1623059"/>
                  </a:lnTo>
                  <a:lnTo>
                    <a:pt x="4849368" y="1612392"/>
                  </a:lnTo>
                  <a:lnTo>
                    <a:pt x="4910328" y="1613915"/>
                  </a:lnTo>
                  <a:lnTo>
                    <a:pt x="4971288" y="1612392"/>
                  </a:lnTo>
                  <a:lnTo>
                    <a:pt x="5032248" y="1613915"/>
                  </a:lnTo>
                  <a:lnTo>
                    <a:pt x="5091684" y="1607820"/>
                  </a:lnTo>
                  <a:lnTo>
                    <a:pt x="5152644" y="1603248"/>
                  </a:lnTo>
                  <a:lnTo>
                    <a:pt x="5213604" y="1603248"/>
                  </a:lnTo>
                  <a:lnTo>
                    <a:pt x="5274564" y="1609344"/>
                  </a:lnTo>
                  <a:lnTo>
                    <a:pt x="5335524" y="1604771"/>
                  </a:lnTo>
                  <a:lnTo>
                    <a:pt x="5394960" y="1597152"/>
                  </a:lnTo>
                  <a:lnTo>
                    <a:pt x="5455920" y="1577339"/>
                  </a:lnTo>
                  <a:lnTo>
                    <a:pt x="5516880" y="1545336"/>
                  </a:lnTo>
                  <a:lnTo>
                    <a:pt x="5577840" y="1525524"/>
                  </a:lnTo>
                  <a:lnTo>
                    <a:pt x="5637276" y="1479803"/>
                  </a:lnTo>
                  <a:lnTo>
                    <a:pt x="5698236" y="1432559"/>
                  </a:lnTo>
                  <a:lnTo>
                    <a:pt x="5759195" y="1388364"/>
                  </a:lnTo>
                  <a:lnTo>
                    <a:pt x="5820156" y="1327403"/>
                  </a:lnTo>
                  <a:lnTo>
                    <a:pt x="5879592" y="1266444"/>
                  </a:lnTo>
                  <a:lnTo>
                    <a:pt x="5940552" y="1158239"/>
                  </a:lnTo>
                  <a:lnTo>
                    <a:pt x="6001512" y="970788"/>
                  </a:lnTo>
                  <a:lnTo>
                    <a:pt x="6062471" y="697991"/>
                  </a:lnTo>
                  <a:lnTo>
                    <a:pt x="6123432" y="419100"/>
                  </a:lnTo>
                  <a:lnTo>
                    <a:pt x="6182868" y="59436"/>
                  </a:lnTo>
                  <a:lnTo>
                    <a:pt x="6243828" y="77724"/>
                  </a:lnTo>
                  <a:lnTo>
                    <a:pt x="6304788" y="85343"/>
                  </a:lnTo>
                  <a:lnTo>
                    <a:pt x="6365747" y="82296"/>
                  </a:lnTo>
                  <a:lnTo>
                    <a:pt x="6425184" y="227075"/>
                  </a:lnTo>
                  <a:lnTo>
                    <a:pt x="6486144" y="99060"/>
                  </a:lnTo>
                  <a:lnTo>
                    <a:pt x="6547104" y="89915"/>
                  </a:lnTo>
                  <a:lnTo>
                    <a:pt x="6608063" y="132587"/>
                  </a:lnTo>
                  <a:lnTo>
                    <a:pt x="6669023" y="179831"/>
                  </a:lnTo>
                  <a:lnTo>
                    <a:pt x="6728459" y="234696"/>
                  </a:lnTo>
                  <a:lnTo>
                    <a:pt x="6789419" y="240791"/>
                  </a:lnTo>
                  <a:lnTo>
                    <a:pt x="6850380" y="248412"/>
                  </a:lnTo>
                  <a:lnTo>
                    <a:pt x="6911340" y="192024"/>
                  </a:lnTo>
                  <a:lnTo>
                    <a:pt x="6970776" y="117348"/>
                  </a:lnTo>
                  <a:lnTo>
                    <a:pt x="7031736" y="67055"/>
                  </a:lnTo>
                  <a:lnTo>
                    <a:pt x="7092696" y="19812"/>
                  </a:lnTo>
                  <a:lnTo>
                    <a:pt x="7153656" y="22860"/>
                  </a:lnTo>
                  <a:lnTo>
                    <a:pt x="7213092" y="25908"/>
                  </a:lnTo>
                  <a:lnTo>
                    <a:pt x="7274052" y="44196"/>
                  </a:lnTo>
                  <a:lnTo>
                    <a:pt x="7335011" y="45720"/>
                  </a:lnTo>
                  <a:lnTo>
                    <a:pt x="7395971" y="39624"/>
                  </a:lnTo>
                  <a:lnTo>
                    <a:pt x="745693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00862" y="2679953"/>
              <a:ext cx="7457440" cy="1348740"/>
            </a:xfrm>
            <a:custGeom>
              <a:avLst/>
              <a:gdLst/>
              <a:ahLst/>
              <a:cxnLst/>
              <a:rect l="l" t="t" r="r" b="b"/>
              <a:pathLst>
                <a:path w="7457440" h="1348739">
                  <a:moveTo>
                    <a:pt x="0" y="1338072"/>
                  </a:moveTo>
                  <a:lnTo>
                    <a:pt x="60959" y="1319784"/>
                  </a:lnTo>
                  <a:lnTo>
                    <a:pt x="121919" y="1290828"/>
                  </a:lnTo>
                  <a:lnTo>
                    <a:pt x="182879" y="1272540"/>
                  </a:lnTo>
                  <a:lnTo>
                    <a:pt x="243840" y="1272540"/>
                  </a:lnTo>
                  <a:lnTo>
                    <a:pt x="303275" y="1271016"/>
                  </a:lnTo>
                  <a:lnTo>
                    <a:pt x="364235" y="1281684"/>
                  </a:lnTo>
                  <a:lnTo>
                    <a:pt x="425196" y="1264920"/>
                  </a:lnTo>
                  <a:lnTo>
                    <a:pt x="486156" y="1219200"/>
                  </a:lnTo>
                  <a:lnTo>
                    <a:pt x="545591" y="1165860"/>
                  </a:lnTo>
                  <a:lnTo>
                    <a:pt x="606551" y="1123188"/>
                  </a:lnTo>
                  <a:lnTo>
                    <a:pt x="667512" y="1126236"/>
                  </a:lnTo>
                  <a:lnTo>
                    <a:pt x="728472" y="1149096"/>
                  </a:lnTo>
                  <a:lnTo>
                    <a:pt x="789432" y="1220724"/>
                  </a:lnTo>
                  <a:lnTo>
                    <a:pt x="848868" y="1272540"/>
                  </a:lnTo>
                  <a:lnTo>
                    <a:pt x="909827" y="1298448"/>
                  </a:lnTo>
                  <a:lnTo>
                    <a:pt x="970788" y="1330452"/>
                  </a:lnTo>
                  <a:lnTo>
                    <a:pt x="1031748" y="1338072"/>
                  </a:lnTo>
                  <a:lnTo>
                    <a:pt x="1091183" y="1348740"/>
                  </a:lnTo>
                  <a:lnTo>
                    <a:pt x="1152144" y="1348740"/>
                  </a:lnTo>
                  <a:lnTo>
                    <a:pt x="1213104" y="1306068"/>
                  </a:lnTo>
                  <a:lnTo>
                    <a:pt x="1274064" y="1254252"/>
                  </a:lnTo>
                  <a:lnTo>
                    <a:pt x="1333500" y="1190244"/>
                  </a:lnTo>
                  <a:lnTo>
                    <a:pt x="1394460" y="1138428"/>
                  </a:lnTo>
                  <a:lnTo>
                    <a:pt x="1455420" y="1129284"/>
                  </a:lnTo>
                  <a:lnTo>
                    <a:pt x="1516380" y="1120140"/>
                  </a:lnTo>
                  <a:lnTo>
                    <a:pt x="1577339" y="1133856"/>
                  </a:lnTo>
                  <a:lnTo>
                    <a:pt x="1636776" y="1136904"/>
                  </a:lnTo>
                  <a:lnTo>
                    <a:pt x="1697736" y="1117092"/>
                  </a:lnTo>
                  <a:lnTo>
                    <a:pt x="1758695" y="1060704"/>
                  </a:lnTo>
                  <a:lnTo>
                    <a:pt x="1819656" y="958596"/>
                  </a:lnTo>
                  <a:lnTo>
                    <a:pt x="1879092" y="815340"/>
                  </a:lnTo>
                  <a:lnTo>
                    <a:pt x="1940052" y="702563"/>
                  </a:lnTo>
                  <a:lnTo>
                    <a:pt x="2001012" y="633984"/>
                  </a:lnTo>
                  <a:lnTo>
                    <a:pt x="2061971" y="595884"/>
                  </a:lnTo>
                  <a:lnTo>
                    <a:pt x="2122932" y="608076"/>
                  </a:lnTo>
                  <a:lnTo>
                    <a:pt x="2182368" y="595884"/>
                  </a:lnTo>
                  <a:lnTo>
                    <a:pt x="2243328" y="585216"/>
                  </a:lnTo>
                  <a:lnTo>
                    <a:pt x="2304288" y="591312"/>
                  </a:lnTo>
                  <a:lnTo>
                    <a:pt x="2365248" y="595884"/>
                  </a:lnTo>
                  <a:lnTo>
                    <a:pt x="2424684" y="601980"/>
                  </a:lnTo>
                  <a:lnTo>
                    <a:pt x="2485643" y="606551"/>
                  </a:lnTo>
                  <a:lnTo>
                    <a:pt x="2546604" y="585216"/>
                  </a:lnTo>
                  <a:lnTo>
                    <a:pt x="2607564" y="562356"/>
                  </a:lnTo>
                  <a:lnTo>
                    <a:pt x="2667000" y="521208"/>
                  </a:lnTo>
                  <a:lnTo>
                    <a:pt x="2727960" y="461772"/>
                  </a:lnTo>
                  <a:lnTo>
                    <a:pt x="2788920" y="406908"/>
                  </a:lnTo>
                  <a:lnTo>
                    <a:pt x="2849879" y="353568"/>
                  </a:lnTo>
                  <a:lnTo>
                    <a:pt x="2910840" y="301751"/>
                  </a:lnTo>
                  <a:lnTo>
                    <a:pt x="2970276" y="262128"/>
                  </a:lnTo>
                  <a:lnTo>
                    <a:pt x="3031236" y="214884"/>
                  </a:lnTo>
                  <a:lnTo>
                    <a:pt x="3092196" y="166116"/>
                  </a:lnTo>
                  <a:lnTo>
                    <a:pt x="3153155" y="126492"/>
                  </a:lnTo>
                  <a:lnTo>
                    <a:pt x="3212591" y="83820"/>
                  </a:lnTo>
                  <a:lnTo>
                    <a:pt x="3273552" y="71628"/>
                  </a:lnTo>
                  <a:lnTo>
                    <a:pt x="3334512" y="44196"/>
                  </a:lnTo>
                  <a:lnTo>
                    <a:pt x="3395472" y="39624"/>
                  </a:lnTo>
                  <a:lnTo>
                    <a:pt x="3456432" y="57912"/>
                  </a:lnTo>
                  <a:lnTo>
                    <a:pt x="3515867" y="44196"/>
                  </a:lnTo>
                  <a:lnTo>
                    <a:pt x="3576828" y="51816"/>
                  </a:lnTo>
                  <a:lnTo>
                    <a:pt x="3637788" y="68580"/>
                  </a:lnTo>
                  <a:lnTo>
                    <a:pt x="3698748" y="89916"/>
                  </a:lnTo>
                  <a:lnTo>
                    <a:pt x="3758184" y="135636"/>
                  </a:lnTo>
                  <a:lnTo>
                    <a:pt x="3819143" y="156972"/>
                  </a:lnTo>
                  <a:lnTo>
                    <a:pt x="3880104" y="236220"/>
                  </a:lnTo>
                  <a:lnTo>
                    <a:pt x="3941064" y="315468"/>
                  </a:lnTo>
                  <a:lnTo>
                    <a:pt x="4000500" y="379475"/>
                  </a:lnTo>
                  <a:lnTo>
                    <a:pt x="4061460" y="440436"/>
                  </a:lnTo>
                  <a:lnTo>
                    <a:pt x="4122420" y="435863"/>
                  </a:lnTo>
                  <a:lnTo>
                    <a:pt x="4183379" y="409956"/>
                  </a:lnTo>
                  <a:lnTo>
                    <a:pt x="4244340" y="385572"/>
                  </a:lnTo>
                  <a:lnTo>
                    <a:pt x="4303776" y="379475"/>
                  </a:lnTo>
                  <a:lnTo>
                    <a:pt x="4364736" y="356616"/>
                  </a:lnTo>
                  <a:lnTo>
                    <a:pt x="4425696" y="327660"/>
                  </a:lnTo>
                  <a:lnTo>
                    <a:pt x="4486656" y="321563"/>
                  </a:lnTo>
                  <a:lnTo>
                    <a:pt x="4546092" y="312420"/>
                  </a:lnTo>
                  <a:lnTo>
                    <a:pt x="4607052" y="329184"/>
                  </a:lnTo>
                  <a:lnTo>
                    <a:pt x="4668012" y="347472"/>
                  </a:lnTo>
                  <a:lnTo>
                    <a:pt x="4728972" y="361188"/>
                  </a:lnTo>
                  <a:lnTo>
                    <a:pt x="4789932" y="364236"/>
                  </a:lnTo>
                  <a:lnTo>
                    <a:pt x="4849368" y="333756"/>
                  </a:lnTo>
                  <a:lnTo>
                    <a:pt x="4910328" y="304800"/>
                  </a:lnTo>
                  <a:lnTo>
                    <a:pt x="4971288" y="251460"/>
                  </a:lnTo>
                  <a:lnTo>
                    <a:pt x="5032248" y="214884"/>
                  </a:lnTo>
                  <a:lnTo>
                    <a:pt x="5091684" y="181356"/>
                  </a:lnTo>
                  <a:lnTo>
                    <a:pt x="5152644" y="163068"/>
                  </a:lnTo>
                  <a:lnTo>
                    <a:pt x="5213604" y="124968"/>
                  </a:lnTo>
                  <a:lnTo>
                    <a:pt x="5274564" y="77724"/>
                  </a:lnTo>
                  <a:lnTo>
                    <a:pt x="5335524" y="41148"/>
                  </a:lnTo>
                  <a:lnTo>
                    <a:pt x="5394960" y="0"/>
                  </a:lnTo>
                  <a:lnTo>
                    <a:pt x="5455920" y="12192"/>
                  </a:lnTo>
                  <a:lnTo>
                    <a:pt x="5516880" y="60960"/>
                  </a:lnTo>
                  <a:lnTo>
                    <a:pt x="5577840" y="96012"/>
                  </a:lnTo>
                  <a:lnTo>
                    <a:pt x="5637276" y="120396"/>
                  </a:lnTo>
                  <a:lnTo>
                    <a:pt x="5698236" y="126492"/>
                  </a:lnTo>
                  <a:lnTo>
                    <a:pt x="5759195" y="126492"/>
                  </a:lnTo>
                  <a:lnTo>
                    <a:pt x="5820156" y="135636"/>
                  </a:lnTo>
                  <a:lnTo>
                    <a:pt x="5879592" y="132587"/>
                  </a:lnTo>
                  <a:lnTo>
                    <a:pt x="5940552" y="135636"/>
                  </a:lnTo>
                  <a:lnTo>
                    <a:pt x="6001512" y="143256"/>
                  </a:lnTo>
                  <a:lnTo>
                    <a:pt x="6062471" y="167640"/>
                  </a:lnTo>
                  <a:lnTo>
                    <a:pt x="6123432" y="202692"/>
                  </a:lnTo>
                  <a:lnTo>
                    <a:pt x="6182868" y="182880"/>
                  </a:lnTo>
                  <a:lnTo>
                    <a:pt x="6243828" y="134112"/>
                  </a:lnTo>
                  <a:lnTo>
                    <a:pt x="6304788" y="83820"/>
                  </a:lnTo>
                  <a:lnTo>
                    <a:pt x="6365747" y="64008"/>
                  </a:lnTo>
                  <a:lnTo>
                    <a:pt x="6425184" y="88392"/>
                  </a:lnTo>
                  <a:lnTo>
                    <a:pt x="6486144" y="137160"/>
                  </a:lnTo>
                  <a:lnTo>
                    <a:pt x="6547104" y="205740"/>
                  </a:lnTo>
                  <a:lnTo>
                    <a:pt x="6608063" y="269748"/>
                  </a:lnTo>
                  <a:lnTo>
                    <a:pt x="6669023" y="355092"/>
                  </a:lnTo>
                  <a:lnTo>
                    <a:pt x="6728459" y="486156"/>
                  </a:lnTo>
                  <a:lnTo>
                    <a:pt x="6789419" y="583692"/>
                  </a:lnTo>
                  <a:lnTo>
                    <a:pt x="6850380" y="681228"/>
                  </a:lnTo>
                  <a:lnTo>
                    <a:pt x="6911340" y="746760"/>
                  </a:lnTo>
                  <a:lnTo>
                    <a:pt x="6970776" y="748284"/>
                  </a:lnTo>
                  <a:lnTo>
                    <a:pt x="7031736" y="734568"/>
                  </a:lnTo>
                  <a:lnTo>
                    <a:pt x="7092696" y="713232"/>
                  </a:lnTo>
                  <a:lnTo>
                    <a:pt x="7153656" y="711708"/>
                  </a:lnTo>
                  <a:lnTo>
                    <a:pt x="7213092" y="699516"/>
                  </a:lnTo>
                  <a:lnTo>
                    <a:pt x="7274052" y="707136"/>
                  </a:lnTo>
                  <a:lnTo>
                    <a:pt x="7335011" y="720851"/>
                  </a:lnTo>
                  <a:lnTo>
                    <a:pt x="7395971" y="720851"/>
                  </a:lnTo>
                  <a:lnTo>
                    <a:pt x="7456932" y="743712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64870" y="25930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64870" y="305942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64870" y="282625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553068" y="2426030"/>
            <a:ext cx="274955" cy="3111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9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8000" y="6391378"/>
            <a:ext cx="249174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9426" y="5530917"/>
            <a:ext cx="7847965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8455" y="4369689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455" y="2434209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8455" y="5336794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8455" y="4852542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8455" y="3885438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8455" y="3401059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.8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8455" y="2918586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97076" y="2444646"/>
            <a:ext cx="2517775" cy="72517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 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YP Mevduat (milyar</a:t>
            </a:r>
            <a:r>
              <a:rPr sz="12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YP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 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dolar,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sağ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788295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637" y="969390"/>
            <a:ext cx="81794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Kredi </a:t>
            </a:r>
            <a:r>
              <a:rPr dirty="0"/>
              <a:t>ve mevduat </a:t>
            </a:r>
            <a:r>
              <a:rPr spc="5" dirty="0"/>
              <a:t>faiz </a:t>
            </a:r>
            <a:r>
              <a:rPr spc="-5" dirty="0"/>
              <a:t>oranları arasındaki fark</a:t>
            </a:r>
            <a:r>
              <a:rPr spc="-70" dirty="0"/>
              <a:t> </a:t>
            </a:r>
            <a:r>
              <a:rPr spc="-5" dirty="0"/>
              <a:t>açılmaktadır.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Mayıs ayında </a:t>
            </a:r>
            <a:r>
              <a:rPr b="0" dirty="0">
                <a:latin typeface="Tahoma"/>
                <a:cs typeface="Tahoma"/>
              </a:rPr>
              <a:t>mevduat </a:t>
            </a:r>
            <a:r>
              <a:rPr b="0" spc="-5" dirty="0">
                <a:latin typeface="Tahoma"/>
                <a:cs typeface="Tahoma"/>
              </a:rPr>
              <a:t>faizleri gerilerken, ticari kredi faiz oranları</a:t>
            </a:r>
            <a:r>
              <a:rPr b="0" spc="24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yükselmektedir.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4708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7256" y="1880361"/>
            <a:ext cx="8355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Ticari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kredi* 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mevduat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faizi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üzerinden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açılan, akım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veri,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2022**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637" y="6232042"/>
            <a:ext cx="46081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*Tüzel kişi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Kredili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Hesabı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kurumsal kredi kartları</a:t>
            </a:r>
            <a:r>
              <a:rPr sz="1200" spc="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hariçtir.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13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Mayıs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tarihi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itibarıyladır.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99516" y="2665476"/>
            <a:ext cx="7626350" cy="2872105"/>
            <a:chOff x="699516" y="2665476"/>
            <a:chExt cx="7626350" cy="2872105"/>
          </a:xfrm>
        </p:grpSpPr>
        <p:sp>
          <p:nvSpPr>
            <p:cNvPr id="7" name="object 7"/>
            <p:cNvSpPr/>
            <p:nvPr/>
          </p:nvSpPr>
          <p:spPr>
            <a:xfrm>
              <a:off x="699516" y="2670048"/>
              <a:ext cx="7606665" cy="2867660"/>
            </a:xfrm>
            <a:custGeom>
              <a:avLst/>
              <a:gdLst/>
              <a:ahLst/>
              <a:cxnLst/>
              <a:rect l="l" t="t" r="r" b="b"/>
              <a:pathLst>
                <a:path w="7606665" h="2867660">
                  <a:moveTo>
                    <a:pt x="585216" y="2816352"/>
                  </a:moveTo>
                  <a:lnTo>
                    <a:pt x="585216" y="2867152"/>
                  </a:lnTo>
                </a:path>
                <a:path w="7606665" h="2867660">
                  <a:moveTo>
                    <a:pt x="859536" y="2816352"/>
                  </a:moveTo>
                  <a:lnTo>
                    <a:pt x="859536" y="2867152"/>
                  </a:lnTo>
                </a:path>
                <a:path w="7606665" h="2867660">
                  <a:moveTo>
                    <a:pt x="5999988" y="2816352"/>
                  </a:moveTo>
                  <a:lnTo>
                    <a:pt x="5999988" y="2867152"/>
                  </a:lnTo>
                </a:path>
                <a:path w="7606665" h="2867660">
                  <a:moveTo>
                    <a:pt x="1126236" y="2816352"/>
                  </a:moveTo>
                  <a:lnTo>
                    <a:pt x="1126236" y="2867152"/>
                  </a:lnTo>
                </a:path>
                <a:path w="7606665" h="2867660">
                  <a:moveTo>
                    <a:pt x="2218944" y="2816352"/>
                  </a:moveTo>
                  <a:lnTo>
                    <a:pt x="2218944" y="2867152"/>
                  </a:lnTo>
                </a:path>
                <a:path w="7606665" h="2867660">
                  <a:moveTo>
                    <a:pt x="326136" y="2816352"/>
                  </a:moveTo>
                  <a:lnTo>
                    <a:pt x="326136" y="2867152"/>
                  </a:lnTo>
                </a:path>
                <a:path w="7606665" h="2867660">
                  <a:moveTo>
                    <a:pt x="5724144" y="2816352"/>
                  </a:moveTo>
                  <a:lnTo>
                    <a:pt x="5724144" y="2867152"/>
                  </a:lnTo>
                </a:path>
                <a:path w="7606665" h="2867660">
                  <a:moveTo>
                    <a:pt x="2759964" y="2816352"/>
                  </a:moveTo>
                  <a:lnTo>
                    <a:pt x="2759964" y="2867152"/>
                  </a:lnTo>
                </a:path>
                <a:path w="7606665" h="2867660">
                  <a:moveTo>
                    <a:pt x="2484120" y="2816352"/>
                  </a:moveTo>
                  <a:lnTo>
                    <a:pt x="2484120" y="2867152"/>
                  </a:lnTo>
                </a:path>
                <a:path w="7606665" h="2867660">
                  <a:moveTo>
                    <a:pt x="51815" y="2816352"/>
                  </a:moveTo>
                  <a:lnTo>
                    <a:pt x="51815" y="2867152"/>
                  </a:lnTo>
                </a:path>
                <a:path w="7606665" h="2867660">
                  <a:moveTo>
                    <a:pt x="51815" y="2816352"/>
                  </a:moveTo>
                  <a:lnTo>
                    <a:pt x="51815" y="0"/>
                  </a:lnTo>
                </a:path>
                <a:path w="7606665" h="2867660">
                  <a:moveTo>
                    <a:pt x="0" y="2816352"/>
                  </a:moveTo>
                  <a:lnTo>
                    <a:pt x="51815" y="2816352"/>
                  </a:lnTo>
                </a:path>
                <a:path w="7606665" h="2867660">
                  <a:moveTo>
                    <a:pt x="0" y="2112264"/>
                  </a:moveTo>
                  <a:lnTo>
                    <a:pt x="51815" y="2112264"/>
                  </a:lnTo>
                </a:path>
                <a:path w="7606665" h="2867660">
                  <a:moveTo>
                    <a:pt x="0" y="1408176"/>
                  </a:moveTo>
                  <a:lnTo>
                    <a:pt x="51815" y="1408176"/>
                  </a:lnTo>
                </a:path>
                <a:path w="7606665" h="2867660">
                  <a:moveTo>
                    <a:pt x="0" y="704088"/>
                  </a:moveTo>
                  <a:lnTo>
                    <a:pt x="51815" y="704088"/>
                  </a:lnTo>
                </a:path>
                <a:path w="7606665" h="2867660">
                  <a:moveTo>
                    <a:pt x="0" y="0"/>
                  </a:moveTo>
                  <a:lnTo>
                    <a:pt x="51815" y="0"/>
                  </a:lnTo>
                </a:path>
                <a:path w="7606665" h="2867660">
                  <a:moveTo>
                    <a:pt x="1400556" y="2816352"/>
                  </a:moveTo>
                  <a:lnTo>
                    <a:pt x="1400556" y="2867152"/>
                  </a:lnTo>
                </a:path>
                <a:path w="7606665" h="2867660">
                  <a:moveTo>
                    <a:pt x="7339583" y="2816352"/>
                  </a:moveTo>
                  <a:lnTo>
                    <a:pt x="7339583" y="2867152"/>
                  </a:lnTo>
                </a:path>
                <a:path w="7606665" h="2867660">
                  <a:moveTo>
                    <a:pt x="7606283" y="2816352"/>
                  </a:moveTo>
                  <a:lnTo>
                    <a:pt x="7606283" y="2867152"/>
                  </a:lnTo>
                </a:path>
                <a:path w="7606665" h="2867660">
                  <a:moveTo>
                    <a:pt x="3025140" y="2816352"/>
                  </a:moveTo>
                  <a:lnTo>
                    <a:pt x="3025140" y="2867152"/>
                  </a:lnTo>
                </a:path>
                <a:path w="7606665" h="2867660">
                  <a:moveTo>
                    <a:pt x="1941576" y="2816352"/>
                  </a:moveTo>
                  <a:lnTo>
                    <a:pt x="1941576" y="2867152"/>
                  </a:lnTo>
                </a:path>
                <a:path w="7606665" h="2867660">
                  <a:moveTo>
                    <a:pt x="1667256" y="2816352"/>
                  </a:moveTo>
                  <a:lnTo>
                    <a:pt x="1667256" y="2867152"/>
                  </a:lnTo>
                </a:path>
                <a:path w="7606665" h="2867660">
                  <a:moveTo>
                    <a:pt x="3300984" y="2816352"/>
                  </a:moveTo>
                  <a:lnTo>
                    <a:pt x="3300984" y="2867152"/>
                  </a:lnTo>
                </a:path>
                <a:path w="7606665" h="2867660">
                  <a:moveTo>
                    <a:pt x="3575304" y="2816352"/>
                  </a:moveTo>
                  <a:lnTo>
                    <a:pt x="3575304" y="2867152"/>
                  </a:lnTo>
                </a:path>
                <a:path w="7606665" h="2867660">
                  <a:moveTo>
                    <a:pt x="3825240" y="2816352"/>
                  </a:moveTo>
                  <a:lnTo>
                    <a:pt x="3825240" y="2867152"/>
                  </a:lnTo>
                </a:path>
                <a:path w="7606665" h="2867660">
                  <a:moveTo>
                    <a:pt x="4099560" y="2816352"/>
                  </a:moveTo>
                  <a:lnTo>
                    <a:pt x="4099560" y="2867152"/>
                  </a:lnTo>
                </a:path>
                <a:path w="7606665" h="2867660">
                  <a:moveTo>
                    <a:pt x="4366260" y="2816352"/>
                  </a:moveTo>
                  <a:lnTo>
                    <a:pt x="4366260" y="2867152"/>
                  </a:lnTo>
                </a:path>
                <a:path w="7606665" h="2867660">
                  <a:moveTo>
                    <a:pt x="5181600" y="2816352"/>
                  </a:moveTo>
                  <a:lnTo>
                    <a:pt x="5181600" y="2867152"/>
                  </a:lnTo>
                </a:path>
                <a:path w="7606665" h="2867660">
                  <a:moveTo>
                    <a:pt x="4640580" y="2816352"/>
                  </a:moveTo>
                  <a:lnTo>
                    <a:pt x="4640580" y="2867152"/>
                  </a:lnTo>
                </a:path>
                <a:path w="7606665" h="2867660">
                  <a:moveTo>
                    <a:pt x="6815328" y="2816352"/>
                  </a:moveTo>
                  <a:lnTo>
                    <a:pt x="6815328" y="2867152"/>
                  </a:lnTo>
                </a:path>
                <a:path w="7606665" h="2867660">
                  <a:moveTo>
                    <a:pt x="4907280" y="2816352"/>
                  </a:moveTo>
                  <a:lnTo>
                    <a:pt x="4907280" y="2867152"/>
                  </a:lnTo>
                </a:path>
                <a:path w="7606665" h="2867660">
                  <a:moveTo>
                    <a:pt x="5458968" y="2816352"/>
                  </a:moveTo>
                  <a:lnTo>
                    <a:pt x="5458968" y="2867152"/>
                  </a:lnTo>
                </a:path>
                <a:path w="7606665" h="2867660">
                  <a:moveTo>
                    <a:pt x="6266688" y="2816352"/>
                  </a:moveTo>
                  <a:lnTo>
                    <a:pt x="6266688" y="2867152"/>
                  </a:lnTo>
                </a:path>
                <a:path w="7606665" h="2867660">
                  <a:moveTo>
                    <a:pt x="6541008" y="2816352"/>
                  </a:moveTo>
                  <a:lnTo>
                    <a:pt x="6541008" y="2867152"/>
                  </a:lnTo>
                </a:path>
                <a:path w="7606665" h="2867660">
                  <a:moveTo>
                    <a:pt x="7065263" y="2816352"/>
                  </a:moveTo>
                  <a:lnTo>
                    <a:pt x="7065263" y="2867152"/>
                  </a:lnTo>
                </a:path>
                <a:path w="7606665" h="2867660">
                  <a:moveTo>
                    <a:pt x="51815" y="2816352"/>
                  </a:moveTo>
                  <a:lnTo>
                    <a:pt x="7606283" y="28163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50570" y="3650742"/>
              <a:ext cx="7556500" cy="1506220"/>
            </a:xfrm>
            <a:custGeom>
              <a:avLst/>
              <a:gdLst/>
              <a:ahLst/>
              <a:cxnLst/>
              <a:rect l="l" t="t" r="r" b="b"/>
              <a:pathLst>
                <a:path w="7556500" h="1506220">
                  <a:moveTo>
                    <a:pt x="0" y="1182623"/>
                  </a:moveTo>
                  <a:lnTo>
                    <a:pt x="275843" y="1231391"/>
                  </a:lnTo>
                  <a:lnTo>
                    <a:pt x="533399" y="1222247"/>
                  </a:lnTo>
                  <a:lnTo>
                    <a:pt x="807720" y="1245107"/>
                  </a:lnTo>
                  <a:lnTo>
                    <a:pt x="1074420" y="1461515"/>
                  </a:lnTo>
                  <a:lnTo>
                    <a:pt x="1350264" y="1499615"/>
                  </a:lnTo>
                  <a:lnTo>
                    <a:pt x="1615440" y="1505711"/>
                  </a:lnTo>
                  <a:lnTo>
                    <a:pt x="1891284" y="1275587"/>
                  </a:lnTo>
                  <a:lnTo>
                    <a:pt x="2167128" y="1091183"/>
                  </a:lnTo>
                  <a:lnTo>
                    <a:pt x="2432304" y="984503"/>
                  </a:lnTo>
                  <a:lnTo>
                    <a:pt x="2708147" y="697991"/>
                  </a:lnTo>
                  <a:lnTo>
                    <a:pt x="2974847" y="414527"/>
                  </a:lnTo>
                  <a:lnTo>
                    <a:pt x="3249168" y="236219"/>
                  </a:lnTo>
                  <a:lnTo>
                    <a:pt x="3525012" y="256031"/>
                  </a:lnTo>
                  <a:lnTo>
                    <a:pt x="3773424" y="172211"/>
                  </a:lnTo>
                  <a:lnTo>
                    <a:pt x="4049267" y="35051"/>
                  </a:lnTo>
                  <a:lnTo>
                    <a:pt x="4314444" y="19811"/>
                  </a:lnTo>
                  <a:lnTo>
                    <a:pt x="4590288" y="16763"/>
                  </a:lnTo>
                  <a:lnTo>
                    <a:pt x="4856988" y="21335"/>
                  </a:lnTo>
                  <a:lnTo>
                    <a:pt x="5131308" y="10667"/>
                  </a:lnTo>
                  <a:lnTo>
                    <a:pt x="5407152" y="0"/>
                  </a:lnTo>
                  <a:lnTo>
                    <a:pt x="5673852" y="158495"/>
                  </a:lnTo>
                  <a:lnTo>
                    <a:pt x="5948172" y="374903"/>
                  </a:lnTo>
                  <a:lnTo>
                    <a:pt x="6214872" y="227075"/>
                  </a:lnTo>
                  <a:lnTo>
                    <a:pt x="6489191" y="51815"/>
                  </a:lnTo>
                  <a:lnTo>
                    <a:pt x="6765035" y="175259"/>
                  </a:lnTo>
                  <a:lnTo>
                    <a:pt x="7013448" y="339851"/>
                  </a:lnTo>
                  <a:lnTo>
                    <a:pt x="7289291" y="330707"/>
                  </a:lnTo>
                  <a:lnTo>
                    <a:pt x="7555991" y="371855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50570" y="2757678"/>
              <a:ext cx="7556500" cy="2141220"/>
            </a:xfrm>
            <a:custGeom>
              <a:avLst/>
              <a:gdLst/>
              <a:ahLst/>
              <a:cxnLst/>
              <a:rect l="l" t="t" r="r" b="b"/>
              <a:pathLst>
                <a:path w="7556500" h="2141220">
                  <a:moveTo>
                    <a:pt x="0" y="1853184"/>
                  </a:moveTo>
                  <a:lnTo>
                    <a:pt x="275843" y="1932432"/>
                  </a:lnTo>
                  <a:lnTo>
                    <a:pt x="533399" y="1845564"/>
                  </a:lnTo>
                  <a:lnTo>
                    <a:pt x="807720" y="1969008"/>
                  </a:lnTo>
                  <a:lnTo>
                    <a:pt x="1074420" y="2141220"/>
                  </a:lnTo>
                  <a:lnTo>
                    <a:pt x="1350264" y="2136648"/>
                  </a:lnTo>
                  <a:lnTo>
                    <a:pt x="1615440" y="2100072"/>
                  </a:lnTo>
                  <a:lnTo>
                    <a:pt x="1891284" y="1700784"/>
                  </a:lnTo>
                  <a:lnTo>
                    <a:pt x="2167128" y="1464564"/>
                  </a:lnTo>
                  <a:lnTo>
                    <a:pt x="2432304" y="1303020"/>
                  </a:lnTo>
                  <a:lnTo>
                    <a:pt x="2708147" y="1036320"/>
                  </a:lnTo>
                  <a:lnTo>
                    <a:pt x="2974847" y="790956"/>
                  </a:lnTo>
                  <a:lnTo>
                    <a:pt x="3249168" y="650748"/>
                  </a:lnTo>
                  <a:lnTo>
                    <a:pt x="3525012" y="736092"/>
                  </a:lnTo>
                  <a:lnTo>
                    <a:pt x="3773424" y="647700"/>
                  </a:lnTo>
                  <a:lnTo>
                    <a:pt x="4049267" y="528827"/>
                  </a:lnTo>
                  <a:lnTo>
                    <a:pt x="4314444" y="490727"/>
                  </a:lnTo>
                  <a:lnTo>
                    <a:pt x="4590288" y="509016"/>
                  </a:lnTo>
                  <a:lnTo>
                    <a:pt x="4856988" y="594360"/>
                  </a:lnTo>
                  <a:lnTo>
                    <a:pt x="5131308" y="537972"/>
                  </a:lnTo>
                  <a:lnTo>
                    <a:pt x="5407152" y="545592"/>
                  </a:lnTo>
                  <a:lnTo>
                    <a:pt x="5673852" y="679704"/>
                  </a:lnTo>
                  <a:lnTo>
                    <a:pt x="5948172" y="844296"/>
                  </a:lnTo>
                  <a:lnTo>
                    <a:pt x="6214872" y="423672"/>
                  </a:lnTo>
                  <a:lnTo>
                    <a:pt x="6489191" y="0"/>
                  </a:lnTo>
                  <a:lnTo>
                    <a:pt x="6765035" y="452627"/>
                  </a:lnTo>
                  <a:lnTo>
                    <a:pt x="7013448" y="560832"/>
                  </a:lnTo>
                  <a:lnTo>
                    <a:pt x="7289291" y="528827"/>
                  </a:lnTo>
                  <a:lnTo>
                    <a:pt x="7555991" y="321563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42010" y="2841498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42010" y="3103626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12165" y="5374589"/>
            <a:ext cx="1092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8955" y="4670805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8955" y="3966717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8955" y="3262376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8955" y="2558288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1385" y="5583504"/>
            <a:ext cx="7821885" cy="656234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</a:p>
          <a:p>
            <a:pPr marL="12700" marR="5080" indent="41275" algn="r">
              <a:lnSpc>
                <a:spcPct val="147900"/>
              </a:lnSpc>
              <a:spcBef>
                <a:spcPts val="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z-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Ağ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u-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Ey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Ek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  <a:p>
            <a:pPr marL="12700" marR="5080" indent="41275" algn="just">
              <a:lnSpc>
                <a:spcPct val="145700"/>
              </a:lnSpc>
              <a:spcBef>
                <a:spcPts val="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Mar-21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Nis-21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May-21  Haz-21 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  <a:p>
            <a:pPr marL="52069" marR="5080" indent="-3175" algn="just">
              <a:lnSpc>
                <a:spcPct val="148600"/>
              </a:lnSpc>
              <a:spcBef>
                <a:spcPts val="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Ağ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u-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Eyl-21  Eki-21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Kas-21  Ara-21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</a:p>
          <a:p>
            <a:pPr marL="36195" marR="5080" indent="17145" algn="just">
              <a:lnSpc>
                <a:spcPct val="144100"/>
              </a:lnSpc>
              <a:spcBef>
                <a:spcPts val="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Mar-22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Nis-22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373871" y="297408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22,1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73871" y="3918966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15,4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11402" y="2678023"/>
            <a:ext cx="1663064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Ticari kredi faiz</a:t>
            </a: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583328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979423"/>
            <a:ext cx="7914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Tüketici kredilerinde de </a:t>
            </a:r>
            <a:r>
              <a:rPr dirty="0"/>
              <a:t>faizler</a:t>
            </a:r>
            <a:r>
              <a:rPr spc="20" dirty="0"/>
              <a:t> </a:t>
            </a:r>
            <a:r>
              <a:rPr spc="-5" dirty="0"/>
              <a:t>artmaktadır.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Mayıs ayında </a:t>
            </a:r>
            <a:r>
              <a:rPr b="0" spc="-5" dirty="0">
                <a:latin typeface="Tahoma"/>
                <a:cs typeface="Tahoma"/>
              </a:rPr>
              <a:t>taşıt kredileri hariç tüm kredi türlerinde faiz oranları</a:t>
            </a:r>
            <a:r>
              <a:rPr b="0" spc="14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yükselmiştir.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7909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8360" y="1912747"/>
            <a:ext cx="74529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Tüketici kredi faizleri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üzerinden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açılan, akım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veri,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Ocak 2019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623" y="6421323"/>
            <a:ext cx="2609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 13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Mayıs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tarihi</a:t>
            </a:r>
            <a:r>
              <a:rPr sz="12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itibarıyladır.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5131" y="2627376"/>
            <a:ext cx="7650480" cy="2973070"/>
            <a:chOff x="675131" y="2627376"/>
            <a:chExt cx="7650480" cy="2973070"/>
          </a:xfrm>
        </p:grpSpPr>
        <p:sp>
          <p:nvSpPr>
            <p:cNvPr id="7" name="object 7"/>
            <p:cNvSpPr/>
            <p:nvPr/>
          </p:nvSpPr>
          <p:spPr>
            <a:xfrm>
              <a:off x="675131" y="2631948"/>
              <a:ext cx="7630795" cy="2968625"/>
            </a:xfrm>
            <a:custGeom>
              <a:avLst/>
              <a:gdLst/>
              <a:ahLst/>
              <a:cxnLst/>
              <a:rect l="l" t="t" r="r" b="b"/>
              <a:pathLst>
                <a:path w="7630795" h="2968625">
                  <a:moveTo>
                    <a:pt x="6018276" y="2909316"/>
                  </a:moveTo>
                  <a:lnTo>
                    <a:pt x="6018276" y="2968053"/>
                  </a:lnTo>
                </a:path>
                <a:path w="7630795" h="2968625">
                  <a:moveTo>
                    <a:pt x="4379976" y="2909316"/>
                  </a:moveTo>
                  <a:lnTo>
                    <a:pt x="4379976" y="2968053"/>
                  </a:lnTo>
                </a:path>
                <a:path w="7630795" h="2968625">
                  <a:moveTo>
                    <a:pt x="2766060" y="2909316"/>
                  </a:moveTo>
                  <a:lnTo>
                    <a:pt x="2766060" y="2968053"/>
                  </a:lnTo>
                </a:path>
                <a:path w="7630795" h="2968625">
                  <a:moveTo>
                    <a:pt x="50292" y="2909316"/>
                  </a:moveTo>
                  <a:lnTo>
                    <a:pt x="50292" y="2968053"/>
                  </a:lnTo>
                </a:path>
                <a:path w="7630795" h="2968625">
                  <a:moveTo>
                    <a:pt x="50292" y="2909316"/>
                  </a:moveTo>
                  <a:lnTo>
                    <a:pt x="50292" y="0"/>
                  </a:lnTo>
                </a:path>
                <a:path w="7630795" h="2968625">
                  <a:moveTo>
                    <a:pt x="0" y="2909316"/>
                  </a:moveTo>
                  <a:lnTo>
                    <a:pt x="50292" y="2909316"/>
                  </a:lnTo>
                </a:path>
                <a:path w="7630795" h="2968625">
                  <a:moveTo>
                    <a:pt x="0" y="2424684"/>
                  </a:moveTo>
                  <a:lnTo>
                    <a:pt x="50292" y="2424684"/>
                  </a:lnTo>
                </a:path>
                <a:path w="7630795" h="2968625">
                  <a:moveTo>
                    <a:pt x="0" y="1940052"/>
                  </a:moveTo>
                  <a:lnTo>
                    <a:pt x="50292" y="1940052"/>
                  </a:lnTo>
                </a:path>
                <a:path w="7630795" h="2968625">
                  <a:moveTo>
                    <a:pt x="0" y="1455420"/>
                  </a:moveTo>
                  <a:lnTo>
                    <a:pt x="50292" y="1455420"/>
                  </a:lnTo>
                </a:path>
                <a:path w="7630795" h="2968625">
                  <a:moveTo>
                    <a:pt x="0" y="970788"/>
                  </a:moveTo>
                  <a:lnTo>
                    <a:pt x="50292" y="970788"/>
                  </a:lnTo>
                </a:path>
                <a:path w="7630795" h="2968625">
                  <a:moveTo>
                    <a:pt x="0" y="484631"/>
                  </a:moveTo>
                  <a:lnTo>
                    <a:pt x="50292" y="484631"/>
                  </a:lnTo>
                </a:path>
                <a:path w="7630795" h="2968625">
                  <a:moveTo>
                    <a:pt x="0" y="0"/>
                  </a:moveTo>
                  <a:lnTo>
                    <a:pt x="50292" y="0"/>
                  </a:lnTo>
                </a:path>
                <a:path w="7630795" h="2968625">
                  <a:moveTo>
                    <a:pt x="585216" y="2909316"/>
                  </a:moveTo>
                  <a:lnTo>
                    <a:pt x="585216" y="2968053"/>
                  </a:lnTo>
                </a:path>
                <a:path w="7630795" h="2968625">
                  <a:moveTo>
                    <a:pt x="2223516" y="2909316"/>
                  </a:moveTo>
                  <a:lnTo>
                    <a:pt x="2223516" y="2968053"/>
                  </a:lnTo>
                </a:path>
                <a:path w="7630795" h="2968625">
                  <a:moveTo>
                    <a:pt x="7630668" y="2909316"/>
                  </a:moveTo>
                  <a:lnTo>
                    <a:pt x="7630668" y="2968053"/>
                  </a:lnTo>
                </a:path>
                <a:path w="7630795" h="2968625">
                  <a:moveTo>
                    <a:pt x="3311652" y="2909316"/>
                  </a:moveTo>
                  <a:lnTo>
                    <a:pt x="3311652" y="2968053"/>
                  </a:lnTo>
                </a:path>
                <a:path w="7630795" h="2968625">
                  <a:moveTo>
                    <a:pt x="7088124" y="2909316"/>
                  </a:moveTo>
                  <a:lnTo>
                    <a:pt x="7088124" y="2968053"/>
                  </a:lnTo>
                </a:path>
                <a:path w="7630795" h="2968625">
                  <a:moveTo>
                    <a:pt x="1127760" y="2909316"/>
                  </a:moveTo>
                  <a:lnTo>
                    <a:pt x="1127760" y="2968053"/>
                  </a:lnTo>
                </a:path>
                <a:path w="7630795" h="2968625">
                  <a:moveTo>
                    <a:pt x="6562344" y="2909316"/>
                  </a:moveTo>
                  <a:lnTo>
                    <a:pt x="6562344" y="2968053"/>
                  </a:lnTo>
                </a:path>
                <a:path w="7630795" h="2968625">
                  <a:moveTo>
                    <a:pt x="5474208" y="2909316"/>
                  </a:moveTo>
                  <a:lnTo>
                    <a:pt x="5474208" y="2968053"/>
                  </a:lnTo>
                </a:path>
                <a:path w="7630795" h="2968625">
                  <a:moveTo>
                    <a:pt x="4922520" y="2909316"/>
                  </a:moveTo>
                  <a:lnTo>
                    <a:pt x="4922520" y="2968053"/>
                  </a:lnTo>
                </a:path>
                <a:path w="7630795" h="2968625">
                  <a:moveTo>
                    <a:pt x="3835907" y="2909316"/>
                  </a:moveTo>
                  <a:lnTo>
                    <a:pt x="3835907" y="2968053"/>
                  </a:lnTo>
                </a:path>
                <a:path w="7630795" h="2968625">
                  <a:moveTo>
                    <a:pt x="1671828" y="2909316"/>
                  </a:moveTo>
                  <a:lnTo>
                    <a:pt x="1671828" y="2968053"/>
                  </a:lnTo>
                </a:path>
                <a:path w="7630795" h="2968625">
                  <a:moveTo>
                    <a:pt x="50292" y="2909316"/>
                  </a:moveTo>
                  <a:lnTo>
                    <a:pt x="7630668" y="29093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26185" y="3242310"/>
              <a:ext cx="7580630" cy="1748155"/>
            </a:xfrm>
            <a:custGeom>
              <a:avLst/>
              <a:gdLst/>
              <a:ahLst/>
              <a:cxnLst/>
              <a:rect l="l" t="t" r="r" b="b"/>
              <a:pathLst>
                <a:path w="7580630" h="1748154">
                  <a:moveTo>
                    <a:pt x="0" y="1368552"/>
                  </a:moveTo>
                  <a:lnTo>
                    <a:pt x="275844" y="1443227"/>
                  </a:lnTo>
                  <a:lnTo>
                    <a:pt x="533400" y="1423415"/>
                  </a:lnTo>
                  <a:lnTo>
                    <a:pt x="809244" y="1613915"/>
                  </a:lnTo>
                  <a:lnTo>
                    <a:pt x="1077468" y="1748027"/>
                  </a:lnTo>
                  <a:lnTo>
                    <a:pt x="1353312" y="1679447"/>
                  </a:lnTo>
                  <a:lnTo>
                    <a:pt x="1620012" y="1717547"/>
                  </a:lnTo>
                  <a:lnTo>
                    <a:pt x="1895856" y="1388364"/>
                  </a:lnTo>
                  <a:lnTo>
                    <a:pt x="2173224" y="1109471"/>
                  </a:lnTo>
                  <a:lnTo>
                    <a:pt x="2439924" y="995171"/>
                  </a:lnTo>
                  <a:lnTo>
                    <a:pt x="2715767" y="858012"/>
                  </a:lnTo>
                  <a:lnTo>
                    <a:pt x="2983991" y="658367"/>
                  </a:lnTo>
                  <a:lnTo>
                    <a:pt x="3259836" y="640079"/>
                  </a:lnTo>
                  <a:lnTo>
                    <a:pt x="3535679" y="676656"/>
                  </a:lnTo>
                  <a:lnTo>
                    <a:pt x="3785616" y="676656"/>
                  </a:lnTo>
                  <a:lnTo>
                    <a:pt x="4061460" y="551688"/>
                  </a:lnTo>
                  <a:lnTo>
                    <a:pt x="4328160" y="551688"/>
                  </a:lnTo>
                  <a:lnTo>
                    <a:pt x="4604004" y="617219"/>
                  </a:lnTo>
                  <a:lnTo>
                    <a:pt x="4872228" y="635507"/>
                  </a:lnTo>
                  <a:lnTo>
                    <a:pt x="5148072" y="640079"/>
                  </a:lnTo>
                  <a:lnTo>
                    <a:pt x="5423916" y="620267"/>
                  </a:lnTo>
                  <a:lnTo>
                    <a:pt x="5690616" y="629412"/>
                  </a:lnTo>
                  <a:lnTo>
                    <a:pt x="5967984" y="652271"/>
                  </a:lnTo>
                  <a:lnTo>
                    <a:pt x="6234684" y="441959"/>
                  </a:lnTo>
                  <a:lnTo>
                    <a:pt x="6510528" y="0"/>
                  </a:lnTo>
                  <a:lnTo>
                    <a:pt x="6786372" y="131063"/>
                  </a:lnTo>
                  <a:lnTo>
                    <a:pt x="7036308" y="224027"/>
                  </a:lnTo>
                  <a:lnTo>
                    <a:pt x="7312152" y="320039"/>
                  </a:lnTo>
                  <a:lnTo>
                    <a:pt x="7580376" y="204215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26185" y="2951226"/>
              <a:ext cx="7580630" cy="2047239"/>
            </a:xfrm>
            <a:custGeom>
              <a:avLst/>
              <a:gdLst/>
              <a:ahLst/>
              <a:cxnLst/>
              <a:rect l="l" t="t" r="r" b="b"/>
              <a:pathLst>
                <a:path w="7580630" h="2047239">
                  <a:moveTo>
                    <a:pt x="0" y="1601724"/>
                  </a:moveTo>
                  <a:lnTo>
                    <a:pt x="275844" y="1682496"/>
                  </a:lnTo>
                  <a:lnTo>
                    <a:pt x="533400" y="1647444"/>
                  </a:lnTo>
                  <a:lnTo>
                    <a:pt x="809244" y="1872996"/>
                  </a:lnTo>
                  <a:lnTo>
                    <a:pt x="1077468" y="2046732"/>
                  </a:lnTo>
                  <a:lnTo>
                    <a:pt x="1353312" y="1847088"/>
                  </a:lnTo>
                  <a:lnTo>
                    <a:pt x="1620012" y="1876044"/>
                  </a:lnTo>
                  <a:lnTo>
                    <a:pt x="1895856" y="1472184"/>
                  </a:lnTo>
                  <a:lnTo>
                    <a:pt x="2173224" y="1281684"/>
                  </a:lnTo>
                  <a:lnTo>
                    <a:pt x="2439924" y="1184148"/>
                  </a:lnTo>
                  <a:lnTo>
                    <a:pt x="2715767" y="1030224"/>
                  </a:lnTo>
                  <a:lnTo>
                    <a:pt x="2983991" y="868680"/>
                  </a:lnTo>
                  <a:lnTo>
                    <a:pt x="3259836" y="862584"/>
                  </a:lnTo>
                  <a:lnTo>
                    <a:pt x="3535679" y="900684"/>
                  </a:lnTo>
                  <a:lnTo>
                    <a:pt x="3785616" y="879348"/>
                  </a:lnTo>
                  <a:lnTo>
                    <a:pt x="4061460" y="749807"/>
                  </a:lnTo>
                  <a:lnTo>
                    <a:pt x="4328160" y="780288"/>
                  </a:lnTo>
                  <a:lnTo>
                    <a:pt x="4604004" y="809244"/>
                  </a:lnTo>
                  <a:lnTo>
                    <a:pt x="4872228" y="850392"/>
                  </a:lnTo>
                  <a:lnTo>
                    <a:pt x="5148072" y="839724"/>
                  </a:lnTo>
                  <a:lnTo>
                    <a:pt x="5423916" y="816863"/>
                  </a:lnTo>
                  <a:lnTo>
                    <a:pt x="5690616" y="812292"/>
                  </a:lnTo>
                  <a:lnTo>
                    <a:pt x="5967984" y="801624"/>
                  </a:lnTo>
                  <a:lnTo>
                    <a:pt x="6234684" y="501396"/>
                  </a:lnTo>
                  <a:lnTo>
                    <a:pt x="6510528" y="0"/>
                  </a:lnTo>
                  <a:lnTo>
                    <a:pt x="6786372" y="178308"/>
                  </a:lnTo>
                  <a:lnTo>
                    <a:pt x="7036308" y="271272"/>
                  </a:lnTo>
                  <a:lnTo>
                    <a:pt x="7312152" y="385572"/>
                  </a:lnTo>
                  <a:lnTo>
                    <a:pt x="7580376" y="339851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26185" y="3286506"/>
              <a:ext cx="7580630" cy="1614170"/>
            </a:xfrm>
            <a:custGeom>
              <a:avLst/>
              <a:gdLst/>
              <a:ahLst/>
              <a:cxnLst/>
              <a:rect l="l" t="t" r="r" b="b"/>
              <a:pathLst>
                <a:path w="7580630" h="1614170">
                  <a:moveTo>
                    <a:pt x="0" y="1377696"/>
                  </a:moveTo>
                  <a:lnTo>
                    <a:pt x="275844" y="1467612"/>
                  </a:lnTo>
                  <a:lnTo>
                    <a:pt x="533400" y="1446276"/>
                  </a:lnTo>
                  <a:lnTo>
                    <a:pt x="809244" y="1391412"/>
                  </a:lnTo>
                  <a:lnTo>
                    <a:pt x="1077468" y="1467612"/>
                  </a:lnTo>
                  <a:lnTo>
                    <a:pt x="1353312" y="1612392"/>
                  </a:lnTo>
                  <a:lnTo>
                    <a:pt x="1620012" y="1613916"/>
                  </a:lnTo>
                  <a:lnTo>
                    <a:pt x="1895856" y="1345692"/>
                  </a:lnTo>
                  <a:lnTo>
                    <a:pt x="2173224" y="1109472"/>
                  </a:lnTo>
                  <a:lnTo>
                    <a:pt x="2439924" y="1046988"/>
                  </a:lnTo>
                  <a:lnTo>
                    <a:pt x="2715767" y="915924"/>
                  </a:lnTo>
                  <a:lnTo>
                    <a:pt x="2983991" y="1077468"/>
                  </a:lnTo>
                  <a:lnTo>
                    <a:pt x="3259836" y="893064"/>
                  </a:lnTo>
                  <a:lnTo>
                    <a:pt x="3535679" y="874776"/>
                  </a:lnTo>
                  <a:lnTo>
                    <a:pt x="3785616" y="862584"/>
                  </a:lnTo>
                  <a:lnTo>
                    <a:pt x="4061460" y="633984"/>
                  </a:lnTo>
                  <a:lnTo>
                    <a:pt x="4328160" y="568452"/>
                  </a:lnTo>
                  <a:lnTo>
                    <a:pt x="4604004" y="603504"/>
                  </a:lnTo>
                  <a:lnTo>
                    <a:pt x="4872228" y="582168"/>
                  </a:lnTo>
                  <a:lnTo>
                    <a:pt x="5148072" y="626364"/>
                  </a:lnTo>
                  <a:lnTo>
                    <a:pt x="5423916" y="672084"/>
                  </a:lnTo>
                  <a:lnTo>
                    <a:pt x="5690616" y="729996"/>
                  </a:lnTo>
                  <a:lnTo>
                    <a:pt x="5967984" y="658368"/>
                  </a:lnTo>
                  <a:lnTo>
                    <a:pt x="6234684" y="332232"/>
                  </a:lnTo>
                  <a:lnTo>
                    <a:pt x="6510528" y="0"/>
                  </a:lnTo>
                  <a:lnTo>
                    <a:pt x="6786372" y="135636"/>
                  </a:lnTo>
                  <a:lnTo>
                    <a:pt x="7036308" y="277368"/>
                  </a:lnTo>
                  <a:lnTo>
                    <a:pt x="7312152" y="332232"/>
                  </a:lnTo>
                  <a:lnTo>
                    <a:pt x="7580376" y="384048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26185" y="4242054"/>
              <a:ext cx="7580630" cy="901065"/>
            </a:xfrm>
            <a:custGeom>
              <a:avLst/>
              <a:gdLst/>
              <a:ahLst/>
              <a:cxnLst/>
              <a:rect l="l" t="t" r="r" b="b"/>
              <a:pathLst>
                <a:path w="7580630" h="901064">
                  <a:moveTo>
                    <a:pt x="0" y="632460"/>
                  </a:moveTo>
                  <a:lnTo>
                    <a:pt x="275844" y="676656"/>
                  </a:lnTo>
                  <a:lnTo>
                    <a:pt x="533400" y="678180"/>
                  </a:lnTo>
                  <a:lnTo>
                    <a:pt x="809244" y="647700"/>
                  </a:lnTo>
                  <a:lnTo>
                    <a:pt x="1077468" y="694944"/>
                  </a:lnTo>
                  <a:lnTo>
                    <a:pt x="1353312" y="882396"/>
                  </a:lnTo>
                  <a:lnTo>
                    <a:pt x="1620012" y="900684"/>
                  </a:lnTo>
                  <a:lnTo>
                    <a:pt x="1895856" y="710184"/>
                  </a:lnTo>
                  <a:lnTo>
                    <a:pt x="2173224" y="411480"/>
                  </a:lnTo>
                  <a:lnTo>
                    <a:pt x="2439924" y="323088"/>
                  </a:lnTo>
                  <a:lnTo>
                    <a:pt x="2715767" y="265176"/>
                  </a:lnTo>
                  <a:lnTo>
                    <a:pt x="2983991" y="19812"/>
                  </a:lnTo>
                  <a:lnTo>
                    <a:pt x="3259836" y="1524"/>
                  </a:lnTo>
                  <a:lnTo>
                    <a:pt x="3535679" y="41148"/>
                  </a:lnTo>
                  <a:lnTo>
                    <a:pt x="3785616" y="64008"/>
                  </a:lnTo>
                  <a:lnTo>
                    <a:pt x="4061460" y="25908"/>
                  </a:lnTo>
                  <a:lnTo>
                    <a:pt x="4328160" y="54864"/>
                  </a:lnTo>
                  <a:lnTo>
                    <a:pt x="4604004" y="48768"/>
                  </a:lnTo>
                  <a:lnTo>
                    <a:pt x="4872228" y="45720"/>
                  </a:lnTo>
                  <a:lnTo>
                    <a:pt x="5148072" y="51816"/>
                  </a:lnTo>
                  <a:lnTo>
                    <a:pt x="5423916" y="48768"/>
                  </a:lnTo>
                  <a:lnTo>
                    <a:pt x="5690616" y="56388"/>
                  </a:lnTo>
                  <a:lnTo>
                    <a:pt x="5967984" y="126492"/>
                  </a:lnTo>
                  <a:lnTo>
                    <a:pt x="6234684" y="106680"/>
                  </a:lnTo>
                  <a:lnTo>
                    <a:pt x="6510528" y="15240"/>
                  </a:lnTo>
                  <a:lnTo>
                    <a:pt x="6786372" y="57912"/>
                  </a:lnTo>
                  <a:lnTo>
                    <a:pt x="7036308" y="42672"/>
                  </a:lnTo>
                  <a:lnTo>
                    <a:pt x="7312152" y="15240"/>
                  </a:lnTo>
                  <a:lnTo>
                    <a:pt x="7580376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05434" y="301066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05434" y="324383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05434" y="277749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805434" y="347700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03656" y="4460494"/>
            <a:ext cx="193040" cy="1178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3656" y="397535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656" y="349034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3656" y="300507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3656" y="252018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4737" y="5647739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39610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78291" y="5647739"/>
            <a:ext cx="240665" cy="5162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43153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25714" y="5647739"/>
            <a:ext cx="240665" cy="63436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65793" y="5647739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91573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934370" y="5648349"/>
            <a:ext cx="240665" cy="60452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73052" y="5647739"/>
            <a:ext cx="240665" cy="56451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29568" y="5647740"/>
            <a:ext cx="215444" cy="634364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Eyl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682789" y="5648349"/>
            <a:ext cx="240665" cy="60452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17754" y="5647739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77549" y="5647739"/>
            <a:ext cx="240665" cy="63436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21470" y="5647739"/>
            <a:ext cx="240665" cy="56451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185773" y="5648350"/>
            <a:ext cx="241300" cy="60452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73871" y="4138041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18,4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373871" y="3186810"/>
            <a:ext cx="365125" cy="588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35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28,2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35"/>
              </a:lnSpc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26,6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0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24,3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38555" y="2628138"/>
            <a:ext cx="1028065" cy="959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r>
              <a:rPr sz="12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kredisi 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İhtiyaç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617855">
              <a:lnSpc>
                <a:spcPct val="127499"/>
              </a:lnSpc>
            </a:pP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Taşıt  </a:t>
            </a:r>
            <a:r>
              <a:rPr sz="1200" spc="-3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onut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675036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57886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Finansal Piyasa</a:t>
            </a:r>
            <a:r>
              <a:rPr sz="3200" spc="-75" dirty="0"/>
              <a:t> </a:t>
            </a:r>
            <a:r>
              <a:rPr sz="3200" spc="-5" dirty="0"/>
              <a:t>Göstergeleri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3580129" cy="23120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TCMB ortalama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fonlama</a:t>
            </a:r>
            <a:r>
              <a:rPr sz="2000" spc="-1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Tahvil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ABD tahvil faizi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Türkiye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risk primi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(CDS)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Döviz kurları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lang="tr-TR" sz="1400" dirty="0" smtClean="0">
                <a:solidFill>
                  <a:srgbClr val="CADDEB"/>
                </a:solidFill>
                <a:latin typeface="Tahoma"/>
                <a:cs typeface="Tahoma"/>
              </a:rPr>
              <a:t>51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92323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06907"/>
            <a:ext cx="830008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Merkez </a:t>
            </a:r>
            <a:r>
              <a:rPr spc="-5" dirty="0"/>
              <a:t>Bankası politika </a:t>
            </a:r>
            <a:r>
              <a:rPr spc="5" dirty="0"/>
              <a:t>faiz </a:t>
            </a:r>
            <a:r>
              <a:rPr dirty="0"/>
              <a:t>oranı Aralık </a:t>
            </a:r>
            <a:r>
              <a:rPr spc="-5" dirty="0"/>
              <a:t>2021’den </a:t>
            </a:r>
            <a:r>
              <a:rPr dirty="0"/>
              <a:t>bu yana %14’te</a:t>
            </a:r>
            <a:r>
              <a:rPr spc="-55" dirty="0"/>
              <a:t> </a:t>
            </a:r>
            <a:r>
              <a:rPr dirty="0"/>
              <a:t>sabit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tutulmaktadır.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961388"/>
            <a:ext cx="9144000" cy="332740"/>
          </a:xfrm>
          <a:custGeom>
            <a:avLst/>
            <a:gdLst/>
            <a:ahLst/>
            <a:cxnLst/>
            <a:rect l="l" t="t" r="r" b="b"/>
            <a:pathLst>
              <a:path w="9144000" h="332739">
                <a:moveTo>
                  <a:pt x="0" y="0"/>
                </a:moveTo>
                <a:lnTo>
                  <a:pt x="0" y="332232"/>
                </a:lnTo>
                <a:lnTo>
                  <a:pt x="9143999" y="332232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455801"/>
            <a:ext cx="8980170" cy="798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Devlet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iç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borçlanma faizleri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politika faizinin üzerinde, %23,05</a:t>
            </a:r>
            <a:r>
              <a:rPr spc="14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seviyesindedir.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36830"/>
            <a:r>
              <a:rPr sz="1550" spc="-10" dirty="0">
                <a:solidFill>
                  <a:srgbClr val="FFFFFF"/>
                </a:solidFill>
                <a:latin typeface="Arial"/>
                <a:cs typeface="Arial"/>
              </a:rPr>
              <a:t>TCMB </a:t>
            </a:r>
            <a:r>
              <a:rPr sz="1550" spc="-5" dirty="0">
                <a:solidFill>
                  <a:srgbClr val="FFFFFF"/>
                </a:solidFill>
                <a:latin typeface="Arial"/>
                <a:cs typeface="Arial"/>
              </a:rPr>
              <a:t>ortalama fonlama faizi ve Devlet iç borçlanma faizleri (günlük, %) 1 Ocak 2020 – 23 </a:t>
            </a:r>
            <a:r>
              <a:rPr sz="1550" spc="-15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550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55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4189" y="2614993"/>
            <a:ext cx="7571740" cy="2903855"/>
            <a:chOff x="754189" y="2614993"/>
            <a:chExt cx="7571740" cy="2903855"/>
          </a:xfrm>
        </p:grpSpPr>
        <p:sp>
          <p:nvSpPr>
            <p:cNvPr id="6" name="object 6"/>
            <p:cNvSpPr/>
            <p:nvPr/>
          </p:nvSpPr>
          <p:spPr>
            <a:xfrm>
              <a:off x="758951" y="2619755"/>
              <a:ext cx="7546975" cy="2894330"/>
            </a:xfrm>
            <a:custGeom>
              <a:avLst/>
              <a:gdLst/>
              <a:ahLst/>
              <a:cxnLst/>
              <a:rect l="l" t="t" r="r" b="b"/>
              <a:pathLst>
                <a:path w="7546975" h="2894329">
                  <a:moveTo>
                    <a:pt x="50292" y="2894076"/>
                  </a:moveTo>
                  <a:lnTo>
                    <a:pt x="50292" y="0"/>
                  </a:lnTo>
                </a:path>
                <a:path w="7546975" h="2894329">
                  <a:moveTo>
                    <a:pt x="0" y="2894076"/>
                  </a:moveTo>
                  <a:lnTo>
                    <a:pt x="50292" y="2894076"/>
                  </a:lnTo>
                </a:path>
                <a:path w="7546975" h="2894329">
                  <a:moveTo>
                    <a:pt x="0" y="2630424"/>
                  </a:moveTo>
                  <a:lnTo>
                    <a:pt x="50292" y="2630424"/>
                  </a:lnTo>
                </a:path>
                <a:path w="7546975" h="2894329">
                  <a:moveTo>
                    <a:pt x="0" y="2366772"/>
                  </a:moveTo>
                  <a:lnTo>
                    <a:pt x="50292" y="2366772"/>
                  </a:lnTo>
                </a:path>
                <a:path w="7546975" h="2894329">
                  <a:moveTo>
                    <a:pt x="0" y="2104644"/>
                  </a:moveTo>
                  <a:lnTo>
                    <a:pt x="50292" y="2104644"/>
                  </a:lnTo>
                </a:path>
                <a:path w="7546975" h="2894329">
                  <a:moveTo>
                    <a:pt x="0" y="1840992"/>
                  </a:moveTo>
                  <a:lnTo>
                    <a:pt x="50292" y="1840992"/>
                  </a:lnTo>
                </a:path>
                <a:path w="7546975" h="2894329">
                  <a:moveTo>
                    <a:pt x="0" y="1578864"/>
                  </a:moveTo>
                  <a:lnTo>
                    <a:pt x="50292" y="1578864"/>
                  </a:lnTo>
                </a:path>
                <a:path w="7546975" h="2894329">
                  <a:moveTo>
                    <a:pt x="0" y="1315212"/>
                  </a:moveTo>
                  <a:lnTo>
                    <a:pt x="50292" y="1315212"/>
                  </a:lnTo>
                </a:path>
                <a:path w="7546975" h="2894329">
                  <a:moveTo>
                    <a:pt x="0" y="1051560"/>
                  </a:moveTo>
                  <a:lnTo>
                    <a:pt x="50292" y="1051560"/>
                  </a:lnTo>
                </a:path>
                <a:path w="7546975" h="2894329">
                  <a:moveTo>
                    <a:pt x="0" y="789432"/>
                  </a:moveTo>
                  <a:lnTo>
                    <a:pt x="50292" y="789432"/>
                  </a:lnTo>
                </a:path>
                <a:path w="7546975" h="2894329">
                  <a:moveTo>
                    <a:pt x="0" y="525780"/>
                  </a:moveTo>
                  <a:lnTo>
                    <a:pt x="50292" y="525780"/>
                  </a:lnTo>
                </a:path>
                <a:path w="7546975" h="2894329">
                  <a:moveTo>
                    <a:pt x="0" y="262128"/>
                  </a:moveTo>
                  <a:lnTo>
                    <a:pt x="50292" y="262128"/>
                  </a:lnTo>
                </a:path>
                <a:path w="7546975" h="2894329">
                  <a:moveTo>
                    <a:pt x="0" y="0"/>
                  </a:moveTo>
                  <a:lnTo>
                    <a:pt x="50292" y="0"/>
                  </a:lnTo>
                </a:path>
                <a:path w="7546975" h="2894329">
                  <a:moveTo>
                    <a:pt x="50292" y="2894076"/>
                  </a:moveTo>
                  <a:lnTo>
                    <a:pt x="7546848" y="289407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90955" y="2801111"/>
              <a:ext cx="7534656" cy="25557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87781" y="2427687"/>
            <a:ext cx="193040" cy="318325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8376" y="5552148"/>
            <a:ext cx="7443470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15"/>
              </a:lnSpc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15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23-05-2022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24596" y="4504385"/>
            <a:ext cx="4622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14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59520" y="3313938"/>
            <a:ext cx="46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23,05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89253" y="2765298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2680" y="2615184"/>
            <a:ext cx="2118995" cy="49275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DİBS faizi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(10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yıl)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TCMB Ağırlıklı Fonlama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Maliyeti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602" y="6625345"/>
            <a:ext cx="332676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64463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20877"/>
            <a:ext cx="7626984" cy="834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ABD’de para politikası sıkılaşmakta, küresel likidite </a:t>
            </a:r>
            <a:r>
              <a:rPr dirty="0"/>
              <a:t>üzerinde baskı  </a:t>
            </a:r>
            <a:r>
              <a:rPr spc="-5" dirty="0"/>
              <a:t>yaratmaktadır.</a:t>
            </a:r>
          </a:p>
          <a:p>
            <a:pPr marL="12700">
              <a:lnSpc>
                <a:spcPct val="100000"/>
              </a:lnSpc>
            </a:pPr>
            <a:r>
              <a:rPr sz="1700" b="0" dirty="0">
                <a:latin typeface="Tahoma"/>
                <a:cs typeface="Tahoma"/>
              </a:rPr>
              <a:t>10 </a:t>
            </a:r>
            <a:r>
              <a:rPr sz="1700" b="0" spc="-10" dirty="0">
                <a:latin typeface="Tahoma"/>
                <a:cs typeface="Tahoma"/>
              </a:rPr>
              <a:t>yıllık </a:t>
            </a:r>
            <a:r>
              <a:rPr sz="1700" b="0" spc="-5" dirty="0">
                <a:latin typeface="Tahoma"/>
                <a:cs typeface="Tahoma"/>
              </a:rPr>
              <a:t>devlet iç </a:t>
            </a:r>
            <a:r>
              <a:rPr sz="1700" b="0" dirty="0">
                <a:latin typeface="Tahoma"/>
                <a:cs typeface="Tahoma"/>
              </a:rPr>
              <a:t>borçlanma </a:t>
            </a:r>
            <a:r>
              <a:rPr sz="1700" b="0" spc="-5" dirty="0">
                <a:latin typeface="Tahoma"/>
                <a:cs typeface="Tahoma"/>
              </a:rPr>
              <a:t>faizi </a:t>
            </a:r>
            <a:r>
              <a:rPr sz="1700" b="0" dirty="0">
                <a:latin typeface="Tahoma"/>
                <a:cs typeface="Tahoma"/>
              </a:rPr>
              <a:t>Mayıs ayı </a:t>
            </a:r>
            <a:r>
              <a:rPr sz="1700" b="0" spc="-5" dirty="0">
                <a:latin typeface="Tahoma"/>
                <a:cs typeface="Tahoma"/>
              </a:rPr>
              <a:t>itibarıyla </a:t>
            </a:r>
            <a:r>
              <a:rPr sz="1700" b="0" dirty="0">
                <a:latin typeface="Tahoma"/>
                <a:cs typeface="Tahoma"/>
              </a:rPr>
              <a:t>%2,8 </a:t>
            </a:r>
            <a:r>
              <a:rPr sz="1700" b="0" spc="-5" dirty="0">
                <a:latin typeface="Tahoma"/>
                <a:cs typeface="Tahoma"/>
              </a:rPr>
              <a:t>seviyesine</a:t>
            </a:r>
            <a:r>
              <a:rPr sz="1700" b="0" spc="55" dirty="0">
                <a:latin typeface="Tahoma"/>
                <a:cs typeface="Tahoma"/>
              </a:rPr>
              <a:t> </a:t>
            </a:r>
            <a:r>
              <a:rPr sz="1700" b="0" spc="-5" dirty="0">
                <a:latin typeface="Tahoma"/>
                <a:cs typeface="Tahoma"/>
              </a:rPr>
              <a:t>çıkmıştır.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072" y="1988947"/>
            <a:ext cx="748410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Devlet iç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borçlanma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faizleri – ABD 10 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yıl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(günlük, %) 1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23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8744" y="2764535"/>
            <a:ext cx="7998459" cy="2778760"/>
            <a:chOff x="618744" y="2764535"/>
            <a:chExt cx="7998459" cy="2778760"/>
          </a:xfrm>
        </p:grpSpPr>
        <p:sp>
          <p:nvSpPr>
            <p:cNvPr id="6" name="object 6"/>
            <p:cNvSpPr/>
            <p:nvPr/>
          </p:nvSpPr>
          <p:spPr>
            <a:xfrm>
              <a:off x="618744" y="2769107"/>
              <a:ext cx="7980045" cy="2769235"/>
            </a:xfrm>
            <a:custGeom>
              <a:avLst/>
              <a:gdLst/>
              <a:ahLst/>
              <a:cxnLst/>
              <a:rect l="l" t="t" r="r" b="b"/>
              <a:pathLst>
                <a:path w="7980045" h="2769235">
                  <a:moveTo>
                    <a:pt x="51815" y="2769107"/>
                  </a:moveTo>
                  <a:lnTo>
                    <a:pt x="51815" y="0"/>
                  </a:lnTo>
                </a:path>
                <a:path w="7980045" h="2769235">
                  <a:moveTo>
                    <a:pt x="0" y="2769107"/>
                  </a:moveTo>
                  <a:lnTo>
                    <a:pt x="51815" y="2769107"/>
                  </a:lnTo>
                </a:path>
                <a:path w="7980045" h="2769235">
                  <a:moveTo>
                    <a:pt x="0" y="2374391"/>
                  </a:moveTo>
                  <a:lnTo>
                    <a:pt x="51815" y="2374391"/>
                  </a:lnTo>
                </a:path>
                <a:path w="7980045" h="2769235">
                  <a:moveTo>
                    <a:pt x="0" y="1978152"/>
                  </a:moveTo>
                  <a:lnTo>
                    <a:pt x="51815" y="1978152"/>
                  </a:lnTo>
                </a:path>
                <a:path w="7980045" h="2769235">
                  <a:moveTo>
                    <a:pt x="0" y="1581911"/>
                  </a:moveTo>
                  <a:lnTo>
                    <a:pt x="51815" y="1581911"/>
                  </a:lnTo>
                </a:path>
                <a:path w="7980045" h="2769235">
                  <a:moveTo>
                    <a:pt x="0" y="1187195"/>
                  </a:moveTo>
                  <a:lnTo>
                    <a:pt x="51815" y="1187195"/>
                  </a:lnTo>
                </a:path>
                <a:path w="7980045" h="2769235">
                  <a:moveTo>
                    <a:pt x="0" y="790955"/>
                  </a:moveTo>
                  <a:lnTo>
                    <a:pt x="51815" y="790955"/>
                  </a:lnTo>
                </a:path>
                <a:path w="7980045" h="2769235">
                  <a:moveTo>
                    <a:pt x="0" y="394715"/>
                  </a:moveTo>
                  <a:lnTo>
                    <a:pt x="51815" y="394715"/>
                  </a:lnTo>
                </a:path>
                <a:path w="7980045" h="2769235">
                  <a:moveTo>
                    <a:pt x="0" y="0"/>
                  </a:moveTo>
                  <a:lnTo>
                    <a:pt x="51815" y="0"/>
                  </a:lnTo>
                </a:path>
                <a:path w="7980045" h="2769235">
                  <a:moveTo>
                    <a:pt x="51815" y="2769107"/>
                  </a:moveTo>
                  <a:lnTo>
                    <a:pt x="7979663" y="276910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69798" y="4053077"/>
              <a:ext cx="2647315" cy="1080770"/>
            </a:xfrm>
            <a:custGeom>
              <a:avLst/>
              <a:gdLst/>
              <a:ahLst/>
              <a:cxnLst/>
              <a:rect l="l" t="t" r="r" b="b"/>
              <a:pathLst>
                <a:path w="2647315" h="1080770">
                  <a:moveTo>
                    <a:pt x="0" y="0"/>
                  </a:moveTo>
                  <a:lnTo>
                    <a:pt x="13715" y="67056"/>
                  </a:lnTo>
                  <a:lnTo>
                    <a:pt x="25907" y="53340"/>
                  </a:lnTo>
                  <a:lnTo>
                    <a:pt x="39623" y="51816"/>
                  </a:lnTo>
                  <a:lnTo>
                    <a:pt x="53339" y="3048"/>
                  </a:lnTo>
                  <a:lnTo>
                    <a:pt x="67056" y="18288"/>
                  </a:lnTo>
                  <a:lnTo>
                    <a:pt x="79247" y="45720"/>
                  </a:lnTo>
                  <a:lnTo>
                    <a:pt x="92964" y="22860"/>
                  </a:lnTo>
                  <a:lnTo>
                    <a:pt x="106679" y="51816"/>
                  </a:lnTo>
                  <a:lnTo>
                    <a:pt x="118872" y="71628"/>
                  </a:lnTo>
                  <a:lnTo>
                    <a:pt x="132587" y="53340"/>
                  </a:lnTo>
                  <a:lnTo>
                    <a:pt x="146304" y="41148"/>
                  </a:lnTo>
                  <a:lnTo>
                    <a:pt x="158495" y="80772"/>
                  </a:lnTo>
                  <a:lnTo>
                    <a:pt x="172211" y="85344"/>
                  </a:lnTo>
                  <a:lnTo>
                    <a:pt x="185927" y="115824"/>
                  </a:lnTo>
                  <a:lnTo>
                    <a:pt x="198120" y="150876"/>
                  </a:lnTo>
                  <a:lnTo>
                    <a:pt x="211836" y="208788"/>
                  </a:lnTo>
                  <a:lnTo>
                    <a:pt x="225551" y="170688"/>
                  </a:lnTo>
                  <a:lnTo>
                    <a:pt x="237743" y="234696"/>
                  </a:lnTo>
                  <a:lnTo>
                    <a:pt x="251460" y="227076"/>
                  </a:lnTo>
                  <a:lnTo>
                    <a:pt x="265176" y="294132"/>
                  </a:lnTo>
                  <a:lnTo>
                    <a:pt x="277367" y="278892"/>
                  </a:lnTo>
                  <a:lnTo>
                    <a:pt x="291083" y="217932"/>
                  </a:lnTo>
                  <a:lnTo>
                    <a:pt x="304799" y="179832"/>
                  </a:lnTo>
                  <a:lnTo>
                    <a:pt x="318515" y="184404"/>
                  </a:lnTo>
                  <a:lnTo>
                    <a:pt x="330708" y="233172"/>
                  </a:lnTo>
                  <a:lnTo>
                    <a:pt x="344423" y="248412"/>
                  </a:lnTo>
                  <a:lnTo>
                    <a:pt x="358139" y="217932"/>
                  </a:lnTo>
                  <a:lnTo>
                    <a:pt x="370332" y="190500"/>
                  </a:lnTo>
                  <a:lnTo>
                    <a:pt x="384048" y="204216"/>
                  </a:lnTo>
                  <a:lnTo>
                    <a:pt x="397764" y="228600"/>
                  </a:lnTo>
                  <a:lnTo>
                    <a:pt x="409955" y="251460"/>
                  </a:lnTo>
                  <a:lnTo>
                    <a:pt x="423671" y="245364"/>
                  </a:lnTo>
                  <a:lnTo>
                    <a:pt x="437388" y="283464"/>
                  </a:lnTo>
                  <a:lnTo>
                    <a:pt x="449580" y="320040"/>
                  </a:lnTo>
                  <a:lnTo>
                    <a:pt x="463295" y="400812"/>
                  </a:lnTo>
                  <a:lnTo>
                    <a:pt x="477011" y="413004"/>
                  </a:lnTo>
                  <a:lnTo>
                    <a:pt x="489204" y="428244"/>
                  </a:lnTo>
                  <a:lnTo>
                    <a:pt x="502920" y="477012"/>
                  </a:lnTo>
                  <a:lnTo>
                    <a:pt x="516636" y="565404"/>
                  </a:lnTo>
                  <a:lnTo>
                    <a:pt x="528827" y="574548"/>
                  </a:lnTo>
                  <a:lnTo>
                    <a:pt x="542543" y="694944"/>
                  </a:lnTo>
                  <a:lnTo>
                    <a:pt x="556260" y="650748"/>
                  </a:lnTo>
                  <a:lnTo>
                    <a:pt x="569976" y="760476"/>
                  </a:lnTo>
                  <a:lnTo>
                    <a:pt x="582168" y="873252"/>
                  </a:lnTo>
                  <a:lnTo>
                    <a:pt x="595883" y="1042416"/>
                  </a:lnTo>
                  <a:lnTo>
                    <a:pt x="609599" y="853440"/>
                  </a:lnTo>
                  <a:lnTo>
                    <a:pt x="621792" y="790956"/>
                  </a:lnTo>
                  <a:lnTo>
                    <a:pt x="635508" y="842772"/>
                  </a:lnTo>
                  <a:lnTo>
                    <a:pt x="649224" y="707136"/>
                  </a:lnTo>
                  <a:lnTo>
                    <a:pt x="661415" y="899160"/>
                  </a:lnTo>
                  <a:lnTo>
                    <a:pt x="675132" y="640080"/>
                  </a:lnTo>
                  <a:lnTo>
                    <a:pt x="688848" y="548640"/>
                  </a:lnTo>
                  <a:lnTo>
                    <a:pt x="701040" y="568452"/>
                  </a:lnTo>
                  <a:lnTo>
                    <a:pt x="714755" y="784860"/>
                  </a:lnTo>
                  <a:lnTo>
                    <a:pt x="728471" y="882396"/>
                  </a:lnTo>
                  <a:lnTo>
                    <a:pt x="740664" y="806196"/>
                  </a:lnTo>
                  <a:lnTo>
                    <a:pt x="754380" y="798576"/>
                  </a:lnTo>
                  <a:lnTo>
                    <a:pt x="768096" y="815340"/>
                  </a:lnTo>
                  <a:lnTo>
                    <a:pt x="780288" y="950976"/>
                  </a:lnTo>
                  <a:lnTo>
                    <a:pt x="794004" y="911352"/>
                  </a:lnTo>
                  <a:lnTo>
                    <a:pt x="807720" y="957072"/>
                  </a:lnTo>
                  <a:lnTo>
                    <a:pt x="821436" y="1008888"/>
                  </a:lnTo>
                  <a:lnTo>
                    <a:pt x="833627" y="1002792"/>
                  </a:lnTo>
                  <a:lnTo>
                    <a:pt x="847344" y="1011936"/>
                  </a:lnTo>
                  <a:lnTo>
                    <a:pt x="861060" y="949452"/>
                  </a:lnTo>
                  <a:lnTo>
                    <a:pt x="873251" y="911352"/>
                  </a:lnTo>
                  <a:lnTo>
                    <a:pt x="886968" y="876300"/>
                  </a:lnTo>
                  <a:lnTo>
                    <a:pt x="900683" y="908304"/>
                  </a:lnTo>
                  <a:lnTo>
                    <a:pt x="912876" y="876300"/>
                  </a:lnTo>
                  <a:lnTo>
                    <a:pt x="926592" y="891540"/>
                  </a:lnTo>
                  <a:lnTo>
                    <a:pt x="940307" y="982980"/>
                  </a:lnTo>
                  <a:lnTo>
                    <a:pt x="952500" y="996696"/>
                  </a:lnTo>
                  <a:lnTo>
                    <a:pt x="966215" y="978408"/>
                  </a:lnTo>
                  <a:lnTo>
                    <a:pt x="979932" y="998220"/>
                  </a:lnTo>
                  <a:lnTo>
                    <a:pt x="992124" y="1037844"/>
                  </a:lnTo>
                  <a:lnTo>
                    <a:pt x="1005839" y="996696"/>
                  </a:lnTo>
                  <a:lnTo>
                    <a:pt x="1019556" y="1008888"/>
                  </a:lnTo>
                  <a:lnTo>
                    <a:pt x="1031747" y="1005840"/>
                  </a:lnTo>
                  <a:lnTo>
                    <a:pt x="1045463" y="960120"/>
                  </a:lnTo>
                  <a:lnTo>
                    <a:pt x="1059179" y="998220"/>
                  </a:lnTo>
                  <a:lnTo>
                    <a:pt x="1072895" y="987552"/>
                  </a:lnTo>
                  <a:lnTo>
                    <a:pt x="1085088" y="975360"/>
                  </a:lnTo>
                  <a:lnTo>
                    <a:pt x="1098803" y="996696"/>
                  </a:lnTo>
                  <a:lnTo>
                    <a:pt x="1112520" y="986028"/>
                  </a:lnTo>
                  <a:lnTo>
                    <a:pt x="1124712" y="961644"/>
                  </a:lnTo>
                  <a:lnTo>
                    <a:pt x="1138427" y="923544"/>
                  </a:lnTo>
                  <a:lnTo>
                    <a:pt x="1152144" y="979932"/>
                  </a:lnTo>
                  <a:lnTo>
                    <a:pt x="1164335" y="943356"/>
                  </a:lnTo>
                  <a:lnTo>
                    <a:pt x="1178052" y="926592"/>
                  </a:lnTo>
                  <a:lnTo>
                    <a:pt x="1191768" y="958596"/>
                  </a:lnTo>
                  <a:lnTo>
                    <a:pt x="1203959" y="967740"/>
                  </a:lnTo>
                  <a:lnTo>
                    <a:pt x="1217676" y="996696"/>
                  </a:lnTo>
                  <a:lnTo>
                    <a:pt x="1231391" y="975360"/>
                  </a:lnTo>
                  <a:lnTo>
                    <a:pt x="1243583" y="911352"/>
                  </a:lnTo>
                  <a:lnTo>
                    <a:pt x="1257300" y="938784"/>
                  </a:lnTo>
                  <a:lnTo>
                    <a:pt x="1271015" y="940308"/>
                  </a:lnTo>
                  <a:lnTo>
                    <a:pt x="1283208" y="947928"/>
                  </a:lnTo>
                  <a:lnTo>
                    <a:pt x="1296924" y="964692"/>
                  </a:lnTo>
                  <a:lnTo>
                    <a:pt x="1310639" y="935736"/>
                  </a:lnTo>
                  <a:lnTo>
                    <a:pt x="1324356" y="935736"/>
                  </a:lnTo>
                  <a:lnTo>
                    <a:pt x="1336547" y="934212"/>
                  </a:lnTo>
                  <a:lnTo>
                    <a:pt x="1350264" y="969264"/>
                  </a:lnTo>
                  <a:lnTo>
                    <a:pt x="1363979" y="957072"/>
                  </a:lnTo>
                  <a:lnTo>
                    <a:pt x="1376171" y="941832"/>
                  </a:lnTo>
                  <a:lnTo>
                    <a:pt x="1389888" y="896112"/>
                  </a:lnTo>
                  <a:lnTo>
                    <a:pt x="1403603" y="832104"/>
                  </a:lnTo>
                  <a:lnTo>
                    <a:pt x="1415795" y="778764"/>
                  </a:lnTo>
                  <a:lnTo>
                    <a:pt x="1429512" y="790956"/>
                  </a:lnTo>
                  <a:lnTo>
                    <a:pt x="1443227" y="833628"/>
                  </a:lnTo>
                  <a:lnTo>
                    <a:pt x="1455420" y="903732"/>
                  </a:lnTo>
                  <a:lnTo>
                    <a:pt x="1469135" y="958596"/>
                  </a:lnTo>
                  <a:lnTo>
                    <a:pt x="1482852" y="923544"/>
                  </a:lnTo>
                  <a:lnTo>
                    <a:pt x="1495044" y="915924"/>
                  </a:lnTo>
                  <a:lnTo>
                    <a:pt x="1508759" y="899160"/>
                  </a:lnTo>
                  <a:lnTo>
                    <a:pt x="1522476" y="905256"/>
                  </a:lnTo>
                  <a:lnTo>
                    <a:pt x="1534668" y="926592"/>
                  </a:lnTo>
                  <a:lnTo>
                    <a:pt x="1548383" y="937260"/>
                  </a:lnTo>
                  <a:lnTo>
                    <a:pt x="1562100" y="923544"/>
                  </a:lnTo>
                  <a:lnTo>
                    <a:pt x="1575815" y="918972"/>
                  </a:lnTo>
                  <a:lnTo>
                    <a:pt x="1588008" y="947928"/>
                  </a:lnTo>
                  <a:lnTo>
                    <a:pt x="1601724" y="946404"/>
                  </a:lnTo>
                  <a:lnTo>
                    <a:pt x="1615439" y="979932"/>
                  </a:lnTo>
                  <a:lnTo>
                    <a:pt x="1627632" y="989076"/>
                  </a:lnTo>
                  <a:lnTo>
                    <a:pt x="1641347" y="964692"/>
                  </a:lnTo>
                  <a:lnTo>
                    <a:pt x="1655064" y="950976"/>
                  </a:lnTo>
                  <a:lnTo>
                    <a:pt x="1667256" y="955548"/>
                  </a:lnTo>
                  <a:lnTo>
                    <a:pt x="1680971" y="949452"/>
                  </a:lnTo>
                  <a:lnTo>
                    <a:pt x="1694688" y="979932"/>
                  </a:lnTo>
                  <a:lnTo>
                    <a:pt x="1706879" y="958596"/>
                  </a:lnTo>
                  <a:lnTo>
                    <a:pt x="1720595" y="999744"/>
                  </a:lnTo>
                  <a:lnTo>
                    <a:pt x="1734312" y="976884"/>
                  </a:lnTo>
                  <a:lnTo>
                    <a:pt x="1746503" y="996696"/>
                  </a:lnTo>
                  <a:lnTo>
                    <a:pt x="1760220" y="990600"/>
                  </a:lnTo>
                  <a:lnTo>
                    <a:pt x="1773935" y="984504"/>
                  </a:lnTo>
                  <a:lnTo>
                    <a:pt x="1787652" y="996696"/>
                  </a:lnTo>
                  <a:lnTo>
                    <a:pt x="1799844" y="992124"/>
                  </a:lnTo>
                  <a:lnTo>
                    <a:pt x="1813559" y="999744"/>
                  </a:lnTo>
                  <a:lnTo>
                    <a:pt x="1827276" y="1007364"/>
                  </a:lnTo>
                  <a:lnTo>
                    <a:pt x="1839468" y="1010412"/>
                  </a:lnTo>
                  <a:lnTo>
                    <a:pt x="1853183" y="1028700"/>
                  </a:lnTo>
                  <a:lnTo>
                    <a:pt x="1866900" y="1021080"/>
                  </a:lnTo>
                  <a:lnTo>
                    <a:pt x="1879091" y="998220"/>
                  </a:lnTo>
                  <a:lnTo>
                    <a:pt x="1892808" y="1027176"/>
                  </a:lnTo>
                  <a:lnTo>
                    <a:pt x="1906524" y="1028700"/>
                  </a:lnTo>
                  <a:lnTo>
                    <a:pt x="1918715" y="1054608"/>
                  </a:lnTo>
                  <a:lnTo>
                    <a:pt x="1932432" y="1063752"/>
                  </a:lnTo>
                  <a:lnTo>
                    <a:pt x="1946147" y="1046988"/>
                  </a:lnTo>
                  <a:lnTo>
                    <a:pt x="1958339" y="1080516"/>
                  </a:lnTo>
                  <a:lnTo>
                    <a:pt x="1972056" y="1051560"/>
                  </a:lnTo>
                  <a:lnTo>
                    <a:pt x="1985771" y="1060704"/>
                  </a:lnTo>
                  <a:lnTo>
                    <a:pt x="1997964" y="1037844"/>
                  </a:lnTo>
                  <a:lnTo>
                    <a:pt x="2011679" y="1025652"/>
                  </a:lnTo>
                  <a:lnTo>
                    <a:pt x="2025395" y="976884"/>
                  </a:lnTo>
                  <a:lnTo>
                    <a:pt x="2039112" y="952500"/>
                  </a:lnTo>
                  <a:lnTo>
                    <a:pt x="2051303" y="917448"/>
                  </a:lnTo>
                  <a:lnTo>
                    <a:pt x="2065020" y="923544"/>
                  </a:lnTo>
                  <a:lnTo>
                    <a:pt x="2078735" y="938784"/>
                  </a:lnTo>
                  <a:lnTo>
                    <a:pt x="2090927" y="955548"/>
                  </a:lnTo>
                  <a:lnTo>
                    <a:pt x="2104644" y="943356"/>
                  </a:lnTo>
                  <a:lnTo>
                    <a:pt x="2118360" y="969264"/>
                  </a:lnTo>
                  <a:lnTo>
                    <a:pt x="2130552" y="981456"/>
                  </a:lnTo>
                  <a:lnTo>
                    <a:pt x="2144268" y="967740"/>
                  </a:lnTo>
                  <a:lnTo>
                    <a:pt x="2157984" y="940308"/>
                  </a:lnTo>
                  <a:lnTo>
                    <a:pt x="2170176" y="940308"/>
                  </a:lnTo>
                  <a:lnTo>
                    <a:pt x="2183891" y="888492"/>
                  </a:lnTo>
                  <a:lnTo>
                    <a:pt x="2197608" y="912876"/>
                  </a:lnTo>
                  <a:lnTo>
                    <a:pt x="2209800" y="926592"/>
                  </a:lnTo>
                  <a:lnTo>
                    <a:pt x="2223516" y="954024"/>
                  </a:lnTo>
                  <a:lnTo>
                    <a:pt x="2237232" y="972312"/>
                  </a:lnTo>
                  <a:lnTo>
                    <a:pt x="2249424" y="981456"/>
                  </a:lnTo>
                  <a:lnTo>
                    <a:pt x="2263140" y="914400"/>
                  </a:lnTo>
                  <a:lnTo>
                    <a:pt x="2276856" y="946404"/>
                  </a:lnTo>
                  <a:lnTo>
                    <a:pt x="2290572" y="932688"/>
                  </a:lnTo>
                  <a:lnTo>
                    <a:pt x="2302764" y="946404"/>
                  </a:lnTo>
                  <a:lnTo>
                    <a:pt x="2316479" y="955548"/>
                  </a:lnTo>
                  <a:lnTo>
                    <a:pt x="2330196" y="950976"/>
                  </a:lnTo>
                  <a:lnTo>
                    <a:pt x="2342388" y="946404"/>
                  </a:lnTo>
                  <a:lnTo>
                    <a:pt x="2356104" y="932688"/>
                  </a:lnTo>
                  <a:lnTo>
                    <a:pt x="2369820" y="940308"/>
                  </a:lnTo>
                  <a:lnTo>
                    <a:pt x="2382012" y="934212"/>
                  </a:lnTo>
                  <a:lnTo>
                    <a:pt x="2395728" y="955548"/>
                  </a:lnTo>
                  <a:lnTo>
                    <a:pt x="2409444" y="954024"/>
                  </a:lnTo>
                  <a:lnTo>
                    <a:pt x="2421635" y="949452"/>
                  </a:lnTo>
                  <a:lnTo>
                    <a:pt x="2435352" y="957072"/>
                  </a:lnTo>
                  <a:lnTo>
                    <a:pt x="2449068" y="966216"/>
                  </a:lnTo>
                  <a:lnTo>
                    <a:pt x="2461260" y="964692"/>
                  </a:lnTo>
                  <a:lnTo>
                    <a:pt x="2474976" y="970788"/>
                  </a:lnTo>
                  <a:lnTo>
                    <a:pt x="2488691" y="943356"/>
                  </a:lnTo>
                  <a:lnTo>
                    <a:pt x="2500884" y="947928"/>
                  </a:lnTo>
                  <a:lnTo>
                    <a:pt x="2514600" y="928116"/>
                  </a:lnTo>
                  <a:lnTo>
                    <a:pt x="2528316" y="870204"/>
                  </a:lnTo>
                  <a:lnTo>
                    <a:pt x="2542032" y="905256"/>
                  </a:lnTo>
                  <a:lnTo>
                    <a:pt x="2554224" y="865632"/>
                  </a:lnTo>
                  <a:lnTo>
                    <a:pt x="2567940" y="870204"/>
                  </a:lnTo>
                  <a:lnTo>
                    <a:pt x="2581655" y="868680"/>
                  </a:lnTo>
                  <a:lnTo>
                    <a:pt x="2593848" y="908304"/>
                  </a:lnTo>
                  <a:lnTo>
                    <a:pt x="2607564" y="909828"/>
                  </a:lnTo>
                  <a:lnTo>
                    <a:pt x="2621279" y="900684"/>
                  </a:lnTo>
                  <a:lnTo>
                    <a:pt x="2633472" y="893064"/>
                  </a:lnTo>
                  <a:lnTo>
                    <a:pt x="2647188" y="874776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316986" y="4158233"/>
              <a:ext cx="2647315" cy="774700"/>
            </a:xfrm>
            <a:custGeom>
              <a:avLst/>
              <a:gdLst/>
              <a:ahLst/>
              <a:cxnLst/>
              <a:rect l="l" t="t" r="r" b="b"/>
              <a:pathLst>
                <a:path w="2647315" h="774700">
                  <a:moveTo>
                    <a:pt x="0" y="769620"/>
                  </a:moveTo>
                  <a:lnTo>
                    <a:pt x="13715" y="758952"/>
                  </a:lnTo>
                  <a:lnTo>
                    <a:pt x="25908" y="731520"/>
                  </a:lnTo>
                  <a:lnTo>
                    <a:pt x="39624" y="699516"/>
                  </a:lnTo>
                  <a:lnTo>
                    <a:pt x="53339" y="714756"/>
                  </a:lnTo>
                  <a:lnTo>
                    <a:pt x="65531" y="745236"/>
                  </a:lnTo>
                  <a:lnTo>
                    <a:pt x="79248" y="771144"/>
                  </a:lnTo>
                  <a:lnTo>
                    <a:pt x="92963" y="768096"/>
                  </a:lnTo>
                  <a:lnTo>
                    <a:pt x="105155" y="722376"/>
                  </a:lnTo>
                  <a:lnTo>
                    <a:pt x="118872" y="688848"/>
                  </a:lnTo>
                  <a:lnTo>
                    <a:pt x="132587" y="705612"/>
                  </a:lnTo>
                  <a:lnTo>
                    <a:pt x="146303" y="672084"/>
                  </a:lnTo>
                  <a:lnTo>
                    <a:pt x="158496" y="769620"/>
                  </a:lnTo>
                  <a:lnTo>
                    <a:pt x="172212" y="774192"/>
                  </a:lnTo>
                  <a:lnTo>
                    <a:pt x="185927" y="731520"/>
                  </a:lnTo>
                  <a:lnTo>
                    <a:pt x="198119" y="649224"/>
                  </a:lnTo>
                  <a:lnTo>
                    <a:pt x="211836" y="621792"/>
                  </a:lnTo>
                  <a:lnTo>
                    <a:pt x="225551" y="681228"/>
                  </a:lnTo>
                  <a:lnTo>
                    <a:pt x="237743" y="670560"/>
                  </a:lnTo>
                  <a:lnTo>
                    <a:pt x="251460" y="659892"/>
                  </a:lnTo>
                  <a:lnTo>
                    <a:pt x="265175" y="697992"/>
                  </a:lnTo>
                  <a:lnTo>
                    <a:pt x="277367" y="691896"/>
                  </a:lnTo>
                  <a:lnTo>
                    <a:pt x="291084" y="713232"/>
                  </a:lnTo>
                  <a:lnTo>
                    <a:pt x="304800" y="728472"/>
                  </a:lnTo>
                  <a:lnTo>
                    <a:pt x="316991" y="701040"/>
                  </a:lnTo>
                  <a:lnTo>
                    <a:pt x="330708" y="679704"/>
                  </a:lnTo>
                  <a:lnTo>
                    <a:pt x="344424" y="682752"/>
                  </a:lnTo>
                  <a:lnTo>
                    <a:pt x="356615" y="713232"/>
                  </a:lnTo>
                  <a:lnTo>
                    <a:pt x="370331" y="713232"/>
                  </a:lnTo>
                  <a:lnTo>
                    <a:pt x="384048" y="644652"/>
                  </a:lnTo>
                  <a:lnTo>
                    <a:pt x="397763" y="638556"/>
                  </a:lnTo>
                  <a:lnTo>
                    <a:pt x="409955" y="659892"/>
                  </a:lnTo>
                  <a:lnTo>
                    <a:pt x="423672" y="611124"/>
                  </a:lnTo>
                  <a:lnTo>
                    <a:pt x="437388" y="646176"/>
                  </a:lnTo>
                  <a:lnTo>
                    <a:pt x="449579" y="650748"/>
                  </a:lnTo>
                  <a:lnTo>
                    <a:pt x="463296" y="638556"/>
                  </a:lnTo>
                  <a:lnTo>
                    <a:pt x="477012" y="662940"/>
                  </a:lnTo>
                  <a:lnTo>
                    <a:pt x="489203" y="670560"/>
                  </a:lnTo>
                  <a:lnTo>
                    <a:pt x="502919" y="669036"/>
                  </a:lnTo>
                  <a:lnTo>
                    <a:pt x="516636" y="659892"/>
                  </a:lnTo>
                  <a:lnTo>
                    <a:pt x="528827" y="652272"/>
                  </a:lnTo>
                  <a:lnTo>
                    <a:pt x="542543" y="640080"/>
                  </a:lnTo>
                  <a:lnTo>
                    <a:pt x="556260" y="632460"/>
                  </a:lnTo>
                  <a:lnTo>
                    <a:pt x="568451" y="638556"/>
                  </a:lnTo>
                  <a:lnTo>
                    <a:pt x="582167" y="650748"/>
                  </a:lnTo>
                  <a:lnTo>
                    <a:pt x="595884" y="632460"/>
                  </a:lnTo>
                  <a:lnTo>
                    <a:pt x="608076" y="647700"/>
                  </a:lnTo>
                  <a:lnTo>
                    <a:pt x="621791" y="649224"/>
                  </a:lnTo>
                  <a:lnTo>
                    <a:pt x="635508" y="637032"/>
                  </a:lnTo>
                  <a:lnTo>
                    <a:pt x="649224" y="647700"/>
                  </a:lnTo>
                  <a:lnTo>
                    <a:pt x="661415" y="655320"/>
                  </a:lnTo>
                  <a:lnTo>
                    <a:pt x="675131" y="653796"/>
                  </a:lnTo>
                  <a:lnTo>
                    <a:pt x="688848" y="624840"/>
                  </a:lnTo>
                  <a:lnTo>
                    <a:pt x="701039" y="557784"/>
                  </a:lnTo>
                  <a:lnTo>
                    <a:pt x="714755" y="524256"/>
                  </a:lnTo>
                  <a:lnTo>
                    <a:pt x="728472" y="495300"/>
                  </a:lnTo>
                  <a:lnTo>
                    <a:pt x="740663" y="475488"/>
                  </a:lnTo>
                  <a:lnTo>
                    <a:pt x="754379" y="486156"/>
                  </a:lnTo>
                  <a:lnTo>
                    <a:pt x="768096" y="516636"/>
                  </a:lnTo>
                  <a:lnTo>
                    <a:pt x="780288" y="486156"/>
                  </a:lnTo>
                  <a:lnTo>
                    <a:pt x="794003" y="519684"/>
                  </a:lnTo>
                  <a:lnTo>
                    <a:pt x="807719" y="516636"/>
                  </a:lnTo>
                  <a:lnTo>
                    <a:pt x="819912" y="528828"/>
                  </a:lnTo>
                  <a:lnTo>
                    <a:pt x="833627" y="502920"/>
                  </a:lnTo>
                  <a:lnTo>
                    <a:pt x="847343" y="521208"/>
                  </a:lnTo>
                  <a:lnTo>
                    <a:pt x="861060" y="562356"/>
                  </a:lnTo>
                  <a:lnTo>
                    <a:pt x="873251" y="562356"/>
                  </a:lnTo>
                  <a:lnTo>
                    <a:pt x="886967" y="579120"/>
                  </a:lnTo>
                  <a:lnTo>
                    <a:pt x="900684" y="548640"/>
                  </a:lnTo>
                  <a:lnTo>
                    <a:pt x="912876" y="533400"/>
                  </a:lnTo>
                  <a:lnTo>
                    <a:pt x="926591" y="525780"/>
                  </a:lnTo>
                  <a:lnTo>
                    <a:pt x="940308" y="513588"/>
                  </a:lnTo>
                  <a:lnTo>
                    <a:pt x="952500" y="478536"/>
                  </a:lnTo>
                  <a:lnTo>
                    <a:pt x="966215" y="481584"/>
                  </a:lnTo>
                  <a:lnTo>
                    <a:pt x="979931" y="455676"/>
                  </a:lnTo>
                  <a:lnTo>
                    <a:pt x="992124" y="449580"/>
                  </a:lnTo>
                  <a:lnTo>
                    <a:pt x="1005839" y="461772"/>
                  </a:lnTo>
                  <a:lnTo>
                    <a:pt x="1019555" y="490728"/>
                  </a:lnTo>
                  <a:lnTo>
                    <a:pt x="1031748" y="458724"/>
                  </a:lnTo>
                  <a:lnTo>
                    <a:pt x="1045463" y="423672"/>
                  </a:lnTo>
                  <a:lnTo>
                    <a:pt x="1059179" y="342900"/>
                  </a:lnTo>
                  <a:lnTo>
                    <a:pt x="1071372" y="365760"/>
                  </a:lnTo>
                  <a:lnTo>
                    <a:pt x="1085088" y="353568"/>
                  </a:lnTo>
                  <a:lnTo>
                    <a:pt x="1098803" y="320040"/>
                  </a:lnTo>
                  <a:lnTo>
                    <a:pt x="1112519" y="297180"/>
                  </a:lnTo>
                  <a:lnTo>
                    <a:pt x="1124712" y="316992"/>
                  </a:lnTo>
                  <a:lnTo>
                    <a:pt x="1138427" y="294132"/>
                  </a:lnTo>
                  <a:lnTo>
                    <a:pt x="1152143" y="169164"/>
                  </a:lnTo>
                  <a:lnTo>
                    <a:pt x="1164336" y="266700"/>
                  </a:lnTo>
                  <a:lnTo>
                    <a:pt x="1178052" y="252984"/>
                  </a:lnTo>
                  <a:lnTo>
                    <a:pt x="1191767" y="274320"/>
                  </a:lnTo>
                  <a:lnTo>
                    <a:pt x="1203960" y="205740"/>
                  </a:lnTo>
                  <a:lnTo>
                    <a:pt x="1217676" y="147828"/>
                  </a:lnTo>
                  <a:lnTo>
                    <a:pt x="1231391" y="132588"/>
                  </a:lnTo>
                  <a:lnTo>
                    <a:pt x="1243584" y="111252"/>
                  </a:lnTo>
                  <a:lnTo>
                    <a:pt x="1257300" y="170688"/>
                  </a:lnTo>
                  <a:lnTo>
                    <a:pt x="1271015" y="176784"/>
                  </a:lnTo>
                  <a:lnTo>
                    <a:pt x="1283208" y="166116"/>
                  </a:lnTo>
                  <a:lnTo>
                    <a:pt x="1296924" y="94488"/>
                  </a:lnTo>
                  <a:lnTo>
                    <a:pt x="1310639" y="108204"/>
                  </a:lnTo>
                  <a:lnTo>
                    <a:pt x="1322831" y="97536"/>
                  </a:lnTo>
                  <a:lnTo>
                    <a:pt x="1336548" y="77724"/>
                  </a:lnTo>
                  <a:lnTo>
                    <a:pt x="1350264" y="30480"/>
                  </a:lnTo>
                  <a:lnTo>
                    <a:pt x="1363979" y="10668"/>
                  </a:lnTo>
                  <a:lnTo>
                    <a:pt x="1376172" y="39624"/>
                  </a:lnTo>
                  <a:lnTo>
                    <a:pt x="1389888" y="96012"/>
                  </a:lnTo>
                  <a:lnTo>
                    <a:pt x="1403603" y="103632"/>
                  </a:lnTo>
                  <a:lnTo>
                    <a:pt x="1415796" y="88392"/>
                  </a:lnTo>
                  <a:lnTo>
                    <a:pt x="1429512" y="54864"/>
                  </a:lnTo>
                  <a:lnTo>
                    <a:pt x="1443227" y="21336"/>
                  </a:lnTo>
                  <a:lnTo>
                    <a:pt x="1455419" y="27432"/>
                  </a:lnTo>
                  <a:lnTo>
                    <a:pt x="1469136" y="0"/>
                  </a:lnTo>
                  <a:lnTo>
                    <a:pt x="1482852" y="56388"/>
                  </a:lnTo>
                  <a:lnTo>
                    <a:pt x="1495043" y="56388"/>
                  </a:lnTo>
                  <a:lnTo>
                    <a:pt x="1508760" y="28956"/>
                  </a:lnTo>
                  <a:lnTo>
                    <a:pt x="1522476" y="68580"/>
                  </a:lnTo>
                  <a:lnTo>
                    <a:pt x="1534667" y="51816"/>
                  </a:lnTo>
                  <a:lnTo>
                    <a:pt x="1548384" y="92964"/>
                  </a:lnTo>
                  <a:lnTo>
                    <a:pt x="1562100" y="65532"/>
                  </a:lnTo>
                  <a:lnTo>
                    <a:pt x="1574291" y="59436"/>
                  </a:lnTo>
                  <a:lnTo>
                    <a:pt x="1588008" y="99060"/>
                  </a:lnTo>
                  <a:lnTo>
                    <a:pt x="1601724" y="86868"/>
                  </a:lnTo>
                  <a:lnTo>
                    <a:pt x="1615439" y="134112"/>
                  </a:lnTo>
                  <a:lnTo>
                    <a:pt x="1627631" y="121920"/>
                  </a:lnTo>
                  <a:lnTo>
                    <a:pt x="1641348" y="106680"/>
                  </a:lnTo>
                  <a:lnTo>
                    <a:pt x="1655064" y="141732"/>
                  </a:lnTo>
                  <a:lnTo>
                    <a:pt x="1667255" y="146304"/>
                  </a:lnTo>
                  <a:lnTo>
                    <a:pt x="1680972" y="160020"/>
                  </a:lnTo>
                  <a:lnTo>
                    <a:pt x="1694688" y="146304"/>
                  </a:lnTo>
                  <a:lnTo>
                    <a:pt x="1706879" y="138684"/>
                  </a:lnTo>
                  <a:lnTo>
                    <a:pt x="1720596" y="94488"/>
                  </a:lnTo>
                  <a:lnTo>
                    <a:pt x="1734312" y="105156"/>
                  </a:lnTo>
                  <a:lnTo>
                    <a:pt x="1746503" y="80772"/>
                  </a:lnTo>
                  <a:lnTo>
                    <a:pt x="1760219" y="92964"/>
                  </a:lnTo>
                  <a:lnTo>
                    <a:pt x="1773936" y="114300"/>
                  </a:lnTo>
                  <a:lnTo>
                    <a:pt x="1786127" y="121920"/>
                  </a:lnTo>
                  <a:lnTo>
                    <a:pt x="1799843" y="137160"/>
                  </a:lnTo>
                  <a:lnTo>
                    <a:pt x="1813560" y="138684"/>
                  </a:lnTo>
                  <a:lnTo>
                    <a:pt x="1825752" y="131064"/>
                  </a:lnTo>
                  <a:lnTo>
                    <a:pt x="1839467" y="111252"/>
                  </a:lnTo>
                  <a:lnTo>
                    <a:pt x="1853184" y="97536"/>
                  </a:lnTo>
                  <a:lnTo>
                    <a:pt x="1866900" y="39624"/>
                  </a:lnTo>
                  <a:lnTo>
                    <a:pt x="1879091" y="67056"/>
                  </a:lnTo>
                  <a:lnTo>
                    <a:pt x="1892808" y="86868"/>
                  </a:lnTo>
                  <a:lnTo>
                    <a:pt x="1906524" y="73152"/>
                  </a:lnTo>
                  <a:lnTo>
                    <a:pt x="1918715" y="82296"/>
                  </a:lnTo>
                  <a:lnTo>
                    <a:pt x="1932431" y="53340"/>
                  </a:lnTo>
                  <a:lnTo>
                    <a:pt x="1946148" y="91440"/>
                  </a:lnTo>
                  <a:lnTo>
                    <a:pt x="1958339" y="96012"/>
                  </a:lnTo>
                  <a:lnTo>
                    <a:pt x="1972055" y="111252"/>
                  </a:lnTo>
                  <a:lnTo>
                    <a:pt x="1985772" y="144780"/>
                  </a:lnTo>
                  <a:lnTo>
                    <a:pt x="1997964" y="129540"/>
                  </a:lnTo>
                  <a:lnTo>
                    <a:pt x="2011679" y="109728"/>
                  </a:lnTo>
                  <a:lnTo>
                    <a:pt x="2025396" y="129540"/>
                  </a:lnTo>
                  <a:lnTo>
                    <a:pt x="2037588" y="109728"/>
                  </a:lnTo>
                  <a:lnTo>
                    <a:pt x="2051303" y="123444"/>
                  </a:lnTo>
                  <a:lnTo>
                    <a:pt x="2065019" y="94488"/>
                  </a:lnTo>
                  <a:lnTo>
                    <a:pt x="2077212" y="147828"/>
                  </a:lnTo>
                  <a:lnTo>
                    <a:pt x="2090927" y="138684"/>
                  </a:lnTo>
                  <a:lnTo>
                    <a:pt x="2104643" y="163068"/>
                  </a:lnTo>
                  <a:lnTo>
                    <a:pt x="2118360" y="199644"/>
                  </a:lnTo>
                  <a:lnTo>
                    <a:pt x="2130552" y="243840"/>
                  </a:lnTo>
                  <a:lnTo>
                    <a:pt x="2144267" y="230124"/>
                  </a:lnTo>
                  <a:lnTo>
                    <a:pt x="2157984" y="195072"/>
                  </a:lnTo>
                  <a:lnTo>
                    <a:pt x="2170176" y="202692"/>
                  </a:lnTo>
                  <a:lnTo>
                    <a:pt x="2183891" y="129540"/>
                  </a:lnTo>
                  <a:lnTo>
                    <a:pt x="2197608" y="184404"/>
                  </a:lnTo>
                  <a:lnTo>
                    <a:pt x="2209800" y="237744"/>
                  </a:lnTo>
                  <a:lnTo>
                    <a:pt x="2223516" y="195072"/>
                  </a:lnTo>
                  <a:lnTo>
                    <a:pt x="2237231" y="219456"/>
                  </a:lnTo>
                  <a:lnTo>
                    <a:pt x="2249424" y="205740"/>
                  </a:lnTo>
                  <a:lnTo>
                    <a:pt x="2263140" y="195072"/>
                  </a:lnTo>
                  <a:lnTo>
                    <a:pt x="2276855" y="173736"/>
                  </a:lnTo>
                  <a:lnTo>
                    <a:pt x="2289048" y="207264"/>
                  </a:lnTo>
                  <a:lnTo>
                    <a:pt x="2302764" y="213360"/>
                  </a:lnTo>
                  <a:lnTo>
                    <a:pt x="2316479" y="217932"/>
                  </a:lnTo>
                  <a:lnTo>
                    <a:pt x="2328672" y="225552"/>
                  </a:lnTo>
                  <a:lnTo>
                    <a:pt x="2342388" y="248412"/>
                  </a:lnTo>
                  <a:lnTo>
                    <a:pt x="2356104" y="310896"/>
                  </a:lnTo>
                  <a:lnTo>
                    <a:pt x="2369819" y="333756"/>
                  </a:lnTo>
                  <a:lnTo>
                    <a:pt x="2382012" y="356616"/>
                  </a:lnTo>
                  <a:lnTo>
                    <a:pt x="2395728" y="303276"/>
                  </a:lnTo>
                  <a:lnTo>
                    <a:pt x="2409443" y="298704"/>
                  </a:lnTo>
                  <a:lnTo>
                    <a:pt x="2421636" y="257556"/>
                  </a:lnTo>
                  <a:lnTo>
                    <a:pt x="2435352" y="312420"/>
                  </a:lnTo>
                  <a:lnTo>
                    <a:pt x="2449067" y="350520"/>
                  </a:lnTo>
                  <a:lnTo>
                    <a:pt x="2461260" y="352044"/>
                  </a:lnTo>
                  <a:lnTo>
                    <a:pt x="2474976" y="431292"/>
                  </a:lnTo>
                  <a:lnTo>
                    <a:pt x="2488691" y="413004"/>
                  </a:lnTo>
                  <a:lnTo>
                    <a:pt x="2500884" y="358140"/>
                  </a:lnTo>
                  <a:lnTo>
                    <a:pt x="2514600" y="370332"/>
                  </a:lnTo>
                  <a:lnTo>
                    <a:pt x="2528316" y="365760"/>
                  </a:lnTo>
                  <a:lnTo>
                    <a:pt x="2540508" y="356616"/>
                  </a:lnTo>
                  <a:lnTo>
                    <a:pt x="2554224" y="399288"/>
                  </a:lnTo>
                  <a:lnTo>
                    <a:pt x="2567940" y="400812"/>
                  </a:lnTo>
                  <a:lnTo>
                    <a:pt x="2581655" y="377952"/>
                  </a:lnTo>
                  <a:lnTo>
                    <a:pt x="2593848" y="409956"/>
                  </a:lnTo>
                  <a:lnTo>
                    <a:pt x="2607564" y="448056"/>
                  </a:lnTo>
                  <a:lnTo>
                    <a:pt x="2621279" y="451104"/>
                  </a:lnTo>
                  <a:lnTo>
                    <a:pt x="2633472" y="446532"/>
                  </a:lnTo>
                  <a:lnTo>
                    <a:pt x="2647188" y="41148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964173" y="3051809"/>
              <a:ext cx="2633980" cy="1518285"/>
            </a:xfrm>
            <a:custGeom>
              <a:avLst/>
              <a:gdLst/>
              <a:ahLst/>
              <a:cxnLst/>
              <a:rect l="l" t="t" r="r" b="b"/>
              <a:pathLst>
                <a:path w="2633979" h="1518285">
                  <a:moveTo>
                    <a:pt x="0" y="1517903"/>
                  </a:moveTo>
                  <a:lnTo>
                    <a:pt x="13715" y="1453895"/>
                  </a:lnTo>
                  <a:lnTo>
                    <a:pt x="25908" y="1438656"/>
                  </a:lnTo>
                  <a:lnTo>
                    <a:pt x="39624" y="1415795"/>
                  </a:lnTo>
                  <a:lnTo>
                    <a:pt x="53339" y="1429512"/>
                  </a:lnTo>
                  <a:lnTo>
                    <a:pt x="65531" y="1409700"/>
                  </a:lnTo>
                  <a:lnTo>
                    <a:pt x="79248" y="1470659"/>
                  </a:lnTo>
                  <a:lnTo>
                    <a:pt x="92963" y="1482852"/>
                  </a:lnTo>
                  <a:lnTo>
                    <a:pt x="105155" y="1484376"/>
                  </a:lnTo>
                  <a:lnTo>
                    <a:pt x="118872" y="1490471"/>
                  </a:lnTo>
                  <a:lnTo>
                    <a:pt x="132587" y="1502664"/>
                  </a:lnTo>
                  <a:lnTo>
                    <a:pt x="144779" y="1493520"/>
                  </a:lnTo>
                  <a:lnTo>
                    <a:pt x="158496" y="1495044"/>
                  </a:lnTo>
                  <a:lnTo>
                    <a:pt x="172212" y="1459991"/>
                  </a:lnTo>
                  <a:lnTo>
                    <a:pt x="185927" y="1418844"/>
                  </a:lnTo>
                  <a:lnTo>
                    <a:pt x="198120" y="1415795"/>
                  </a:lnTo>
                  <a:lnTo>
                    <a:pt x="211836" y="1449323"/>
                  </a:lnTo>
                  <a:lnTo>
                    <a:pt x="225551" y="1473708"/>
                  </a:lnTo>
                  <a:lnTo>
                    <a:pt x="237743" y="1452371"/>
                  </a:lnTo>
                  <a:lnTo>
                    <a:pt x="251460" y="1458467"/>
                  </a:lnTo>
                  <a:lnTo>
                    <a:pt x="265175" y="1469135"/>
                  </a:lnTo>
                  <a:lnTo>
                    <a:pt x="277367" y="1437132"/>
                  </a:lnTo>
                  <a:lnTo>
                    <a:pt x="291084" y="1397508"/>
                  </a:lnTo>
                  <a:lnTo>
                    <a:pt x="304800" y="1429512"/>
                  </a:lnTo>
                  <a:lnTo>
                    <a:pt x="316991" y="1459991"/>
                  </a:lnTo>
                  <a:lnTo>
                    <a:pt x="330708" y="1423415"/>
                  </a:lnTo>
                  <a:lnTo>
                    <a:pt x="344424" y="1437132"/>
                  </a:lnTo>
                  <a:lnTo>
                    <a:pt x="356615" y="1470659"/>
                  </a:lnTo>
                  <a:lnTo>
                    <a:pt x="370331" y="1455420"/>
                  </a:lnTo>
                  <a:lnTo>
                    <a:pt x="384048" y="1429512"/>
                  </a:lnTo>
                  <a:lnTo>
                    <a:pt x="396239" y="1408176"/>
                  </a:lnTo>
                  <a:lnTo>
                    <a:pt x="409955" y="1447800"/>
                  </a:lnTo>
                  <a:lnTo>
                    <a:pt x="423672" y="1435608"/>
                  </a:lnTo>
                  <a:lnTo>
                    <a:pt x="437388" y="1455420"/>
                  </a:lnTo>
                  <a:lnTo>
                    <a:pt x="449579" y="1350264"/>
                  </a:lnTo>
                  <a:lnTo>
                    <a:pt x="463296" y="1336547"/>
                  </a:lnTo>
                  <a:lnTo>
                    <a:pt x="477012" y="1307591"/>
                  </a:lnTo>
                  <a:lnTo>
                    <a:pt x="489203" y="1263395"/>
                  </a:lnTo>
                  <a:lnTo>
                    <a:pt x="502920" y="1281683"/>
                  </a:lnTo>
                  <a:lnTo>
                    <a:pt x="516636" y="1306067"/>
                  </a:lnTo>
                  <a:lnTo>
                    <a:pt x="528827" y="1327403"/>
                  </a:lnTo>
                  <a:lnTo>
                    <a:pt x="542544" y="1315212"/>
                  </a:lnTo>
                  <a:lnTo>
                    <a:pt x="556259" y="1278635"/>
                  </a:lnTo>
                  <a:lnTo>
                    <a:pt x="568451" y="1278635"/>
                  </a:lnTo>
                  <a:lnTo>
                    <a:pt x="582168" y="1239012"/>
                  </a:lnTo>
                  <a:lnTo>
                    <a:pt x="595883" y="1211579"/>
                  </a:lnTo>
                  <a:lnTo>
                    <a:pt x="608076" y="1243583"/>
                  </a:lnTo>
                  <a:lnTo>
                    <a:pt x="621792" y="1266444"/>
                  </a:lnTo>
                  <a:lnTo>
                    <a:pt x="635507" y="1287779"/>
                  </a:lnTo>
                  <a:lnTo>
                    <a:pt x="647700" y="1242059"/>
                  </a:lnTo>
                  <a:lnTo>
                    <a:pt x="661416" y="1226820"/>
                  </a:lnTo>
                  <a:lnTo>
                    <a:pt x="675131" y="1188720"/>
                  </a:lnTo>
                  <a:lnTo>
                    <a:pt x="688848" y="1173479"/>
                  </a:lnTo>
                  <a:lnTo>
                    <a:pt x="701040" y="1144523"/>
                  </a:lnTo>
                  <a:lnTo>
                    <a:pt x="714755" y="1190244"/>
                  </a:lnTo>
                  <a:lnTo>
                    <a:pt x="728472" y="1194815"/>
                  </a:lnTo>
                  <a:lnTo>
                    <a:pt x="740664" y="1213103"/>
                  </a:lnTo>
                  <a:lnTo>
                    <a:pt x="754379" y="1260347"/>
                  </a:lnTo>
                  <a:lnTo>
                    <a:pt x="768096" y="1237488"/>
                  </a:lnTo>
                  <a:lnTo>
                    <a:pt x="780287" y="1251203"/>
                  </a:lnTo>
                  <a:lnTo>
                    <a:pt x="794003" y="1251203"/>
                  </a:lnTo>
                  <a:lnTo>
                    <a:pt x="807720" y="1261871"/>
                  </a:lnTo>
                  <a:lnTo>
                    <a:pt x="819911" y="1217676"/>
                  </a:lnTo>
                  <a:lnTo>
                    <a:pt x="833627" y="1275588"/>
                  </a:lnTo>
                  <a:lnTo>
                    <a:pt x="847344" y="1335023"/>
                  </a:lnTo>
                  <a:lnTo>
                    <a:pt x="859535" y="1304544"/>
                  </a:lnTo>
                  <a:lnTo>
                    <a:pt x="873251" y="1347215"/>
                  </a:lnTo>
                  <a:lnTo>
                    <a:pt x="886968" y="1245108"/>
                  </a:lnTo>
                  <a:lnTo>
                    <a:pt x="899159" y="1245108"/>
                  </a:lnTo>
                  <a:lnTo>
                    <a:pt x="912876" y="1207008"/>
                  </a:lnTo>
                  <a:lnTo>
                    <a:pt x="926592" y="1188720"/>
                  </a:lnTo>
                  <a:lnTo>
                    <a:pt x="940307" y="1232915"/>
                  </a:lnTo>
                  <a:lnTo>
                    <a:pt x="952500" y="1231391"/>
                  </a:lnTo>
                  <a:lnTo>
                    <a:pt x="966216" y="1261871"/>
                  </a:lnTo>
                  <a:lnTo>
                    <a:pt x="979931" y="1194815"/>
                  </a:lnTo>
                  <a:lnTo>
                    <a:pt x="992124" y="1161288"/>
                  </a:lnTo>
                  <a:lnTo>
                    <a:pt x="1005840" y="1187195"/>
                  </a:lnTo>
                  <a:lnTo>
                    <a:pt x="1019555" y="1313688"/>
                  </a:lnTo>
                  <a:lnTo>
                    <a:pt x="1031748" y="1298447"/>
                  </a:lnTo>
                  <a:lnTo>
                    <a:pt x="1045464" y="1335023"/>
                  </a:lnTo>
                  <a:lnTo>
                    <a:pt x="1059179" y="1376171"/>
                  </a:lnTo>
                  <a:lnTo>
                    <a:pt x="1071372" y="1344167"/>
                  </a:lnTo>
                  <a:lnTo>
                    <a:pt x="1085087" y="1412747"/>
                  </a:lnTo>
                  <a:lnTo>
                    <a:pt x="1098803" y="1353312"/>
                  </a:lnTo>
                  <a:lnTo>
                    <a:pt x="1110996" y="1313688"/>
                  </a:lnTo>
                  <a:lnTo>
                    <a:pt x="1124711" y="1277112"/>
                  </a:lnTo>
                  <a:lnTo>
                    <a:pt x="1138427" y="1301495"/>
                  </a:lnTo>
                  <a:lnTo>
                    <a:pt x="1150620" y="1313688"/>
                  </a:lnTo>
                  <a:lnTo>
                    <a:pt x="1164335" y="1368552"/>
                  </a:lnTo>
                  <a:lnTo>
                    <a:pt x="1178052" y="1345691"/>
                  </a:lnTo>
                  <a:lnTo>
                    <a:pt x="1191768" y="1333500"/>
                  </a:lnTo>
                  <a:lnTo>
                    <a:pt x="1203959" y="1359408"/>
                  </a:lnTo>
                  <a:lnTo>
                    <a:pt x="1217676" y="1373123"/>
                  </a:lnTo>
                  <a:lnTo>
                    <a:pt x="1231392" y="1356359"/>
                  </a:lnTo>
                  <a:lnTo>
                    <a:pt x="1243583" y="1325879"/>
                  </a:lnTo>
                  <a:lnTo>
                    <a:pt x="1257300" y="1336547"/>
                  </a:lnTo>
                  <a:lnTo>
                    <a:pt x="1271016" y="1306067"/>
                  </a:lnTo>
                  <a:lnTo>
                    <a:pt x="1283207" y="1318259"/>
                  </a:lnTo>
                  <a:lnTo>
                    <a:pt x="1296924" y="1312164"/>
                  </a:lnTo>
                  <a:lnTo>
                    <a:pt x="1310640" y="1255776"/>
                  </a:lnTo>
                  <a:lnTo>
                    <a:pt x="1322831" y="1293876"/>
                  </a:lnTo>
                  <a:lnTo>
                    <a:pt x="1336548" y="1290827"/>
                  </a:lnTo>
                  <a:lnTo>
                    <a:pt x="1350264" y="1191767"/>
                  </a:lnTo>
                  <a:lnTo>
                    <a:pt x="1362455" y="1181100"/>
                  </a:lnTo>
                  <a:lnTo>
                    <a:pt x="1376172" y="1141476"/>
                  </a:lnTo>
                  <a:lnTo>
                    <a:pt x="1389887" y="1118615"/>
                  </a:lnTo>
                  <a:lnTo>
                    <a:pt x="1402079" y="1089659"/>
                  </a:lnTo>
                  <a:lnTo>
                    <a:pt x="1415796" y="1097279"/>
                  </a:lnTo>
                  <a:lnTo>
                    <a:pt x="1429511" y="1104900"/>
                  </a:lnTo>
                  <a:lnTo>
                    <a:pt x="1443227" y="1100327"/>
                  </a:lnTo>
                  <a:lnTo>
                    <a:pt x="1455420" y="1141476"/>
                  </a:lnTo>
                  <a:lnTo>
                    <a:pt x="1469135" y="1068323"/>
                  </a:lnTo>
                  <a:lnTo>
                    <a:pt x="1482852" y="1002791"/>
                  </a:lnTo>
                  <a:lnTo>
                    <a:pt x="1495044" y="1019556"/>
                  </a:lnTo>
                  <a:lnTo>
                    <a:pt x="1508759" y="1053083"/>
                  </a:lnTo>
                  <a:lnTo>
                    <a:pt x="1522476" y="1085088"/>
                  </a:lnTo>
                  <a:lnTo>
                    <a:pt x="1534668" y="1082039"/>
                  </a:lnTo>
                  <a:lnTo>
                    <a:pt x="1548383" y="1082039"/>
                  </a:lnTo>
                  <a:lnTo>
                    <a:pt x="1562100" y="1004315"/>
                  </a:lnTo>
                  <a:lnTo>
                    <a:pt x="1574292" y="1059179"/>
                  </a:lnTo>
                  <a:lnTo>
                    <a:pt x="1588007" y="1078991"/>
                  </a:lnTo>
                  <a:lnTo>
                    <a:pt x="1601724" y="1074420"/>
                  </a:lnTo>
                  <a:lnTo>
                    <a:pt x="1613916" y="1066800"/>
                  </a:lnTo>
                  <a:lnTo>
                    <a:pt x="1627631" y="1085088"/>
                  </a:lnTo>
                  <a:lnTo>
                    <a:pt x="1641348" y="1033271"/>
                  </a:lnTo>
                  <a:lnTo>
                    <a:pt x="1655064" y="970788"/>
                  </a:lnTo>
                  <a:lnTo>
                    <a:pt x="1667255" y="967739"/>
                  </a:lnTo>
                  <a:lnTo>
                    <a:pt x="1680972" y="931163"/>
                  </a:lnTo>
                  <a:lnTo>
                    <a:pt x="1694687" y="947927"/>
                  </a:lnTo>
                  <a:lnTo>
                    <a:pt x="1706879" y="870203"/>
                  </a:lnTo>
                  <a:lnTo>
                    <a:pt x="1720596" y="969263"/>
                  </a:lnTo>
                  <a:lnTo>
                    <a:pt x="1734311" y="915923"/>
                  </a:lnTo>
                  <a:lnTo>
                    <a:pt x="1746503" y="870203"/>
                  </a:lnTo>
                  <a:lnTo>
                    <a:pt x="1760220" y="871727"/>
                  </a:lnTo>
                  <a:lnTo>
                    <a:pt x="1773935" y="929639"/>
                  </a:lnTo>
                  <a:lnTo>
                    <a:pt x="1786127" y="961644"/>
                  </a:lnTo>
                  <a:lnTo>
                    <a:pt x="1799844" y="947927"/>
                  </a:lnTo>
                  <a:lnTo>
                    <a:pt x="1813559" y="905256"/>
                  </a:lnTo>
                  <a:lnTo>
                    <a:pt x="1825752" y="928115"/>
                  </a:lnTo>
                  <a:lnTo>
                    <a:pt x="1839468" y="928115"/>
                  </a:lnTo>
                  <a:lnTo>
                    <a:pt x="1853183" y="1045463"/>
                  </a:lnTo>
                  <a:lnTo>
                    <a:pt x="1865376" y="1129283"/>
                  </a:lnTo>
                  <a:lnTo>
                    <a:pt x="1879092" y="999744"/>
                  </a:lnTo>
                  <a:lnTo>
                    <a:pt x="1892807" y="1030223"/>
                  </a:lnTo>
                  <a:lnTo>
                    <a:pt x="1906524" y="1112520"/>
                  </a:lnTo>
                  <a:lnTo>
                    <a:pt x="1918716" y="1080515"/>
                  </a:lnTo>
                  <a:lnTo>
                    <a:pt x="1932431" y="1030223"/>
                  </a:lnTo>
                  <a:lnTo>
                    <a:pt x="1946148" y="941832"/>
                  </a:lnTo>
                  <a:lnTo>
                    <a:pt x="1958340" y="909827"/>
                  </a:lnTo>
                  <a:lnTo>
                    <a:pt x="1972055" y="906779"/>
                  </a:lnTo>
                  <a:lnTo>
                    <a:pt x="1985772" y="790956"/>
                  </a:lnTo>
                  <a:lnTo>
                    <a:pt x="1997964" y="786383"/>
                  </a:lnTo>
                  <a:lnTo>
                    <a:pt x="2011679" y="751332"/>
                  </a:lnTo>
                  <a:lnTo>
                    <a:pt x="2025396" y="771144"/>
                  </a:lnTo>
                  <a:lnTo>
                    <a:pt x="2037587" y="783335"/>
                  </a:lnTo>
                  <a:lnTo>
                    <a:pt x="2051303" y="669035"/>
                  </a:lnTo>
                  <a:lnTo>
                    <a:pt x="2065020" y="601979"/>
                  </a:lnTo>
                  <a:lnTo>
                    <a:pt x="2077211" y="675132"/>
                  </a:lnTo>
                  <a:lnTo>
                    <a:pt x="2090927" y="611123"/>
                  </a:lnTo>
                  <a:lnTo>
                    <a:pt x="2104644" y="518160"/>
                  </a:lnTo>
                  <a:lnTo>
                    <a:pt x="2116835" y="534924"/>
                  </a:lnTo>
                  <a:lnTo>
                    <a:pt x="2130552" y="588263"/>
                  </a:lnTo>
                  <a:lnTo>
                    <a:pt x="2144268" y="620267"/>
                  </a:lnTo>
                  <a:lnTo>
                    <a:pt x="2157983" y="630935"/>
                  </a:lnTo>
                  <a:lnTo>
                    <a:pt x="2170176" y="595883"/>
                  </a:lnTo>
                  <a:lnTo>
                    <a:pt x="2183892" y="592835"/>
                  </a:lnTo>
                  <a:lnTo>
                    <a:pt x="2197607" y="464819"/>
                  </a:lnTo>
                  <a:lnTo>
                    <a:pt x="2209800" y="431291"/>
                  </a:lnTo>
                  <a:lnTo>
                    <a:pt x="2223516" y="377951"/>
                  </a:lnTo>
                  <a:lnTo>
                    <a:pt x="2237231" y="347472"/>
                  </a:lnTo>
                  <a:lnTo>
                    <a:pt x="2249424" y="291084"/>
                  </a:lnTo>
                  <a:lnTo>
                    <a:pt x="2263140" y="329184"/>
                  </a:lnTo>
                  <a:lnTo>
                    <a:pt x="2276855" y="347472"/>
                  </a:lnTo>
                  <a:lnTo>
                    <a:pt x="2289048" y="248412"/>
                  </a:lnTo>
                  <a:lnTo>
                    <a:pt x="2302764" y="225551"/>
                  </a:lnTo>
                  <a:lnTo>
                    <a:pt x="2316479" y="160019"/>
                  </a:lnTo>
                  <a:lnTo>
                    <a:pt x="2328672" y="243839"/>
                  </a:lnTo>
                  <a:lnTo>
                    <a:pt x="2342387" y="185927"/>
                  </a:lnTo>
                  <a:lnTo>
                    <a:pt x="2356104" y="187451"/>
                  </a:lnTo>
                  <a:lnTo>
                    <a:pt x="2368296" y="256031"/>
                  </a:lnTo>
                  <a:lnTo>
                    <a:pt x="2382011" y="327660"/>
                  </a:lnTo>
                  <a:lnTo>
                    <a:pt x="2395728" y="249936"/>
                  </a:lnTo>
                  <a:lnTo>
                    <a:pt x="2409444" y="245363"/>
                  </a:lnTo>
                  <a:lnTo>
                    <a:pt x="2421635" y="161543"/>
                  </a:lnTo>
                  <a:lnTo>
                    <a:pt x="2435352" y="131063"/>
                  </a:lnTo>
                  <a:lnTo>
                    <a:pt x="2449068" y="129539"/>
                  </a:lnTo>
                  <a:lnTo>
                    <a:pt x="2461259" y="155448"/>
                  </a:lnTo>
                  <a:lnTo>
                    <a:pt x="2474976" y="85343"/>
                  </a:lnTo>
                  <a:lnTo>
                    <a:pt x="2488692" y="0"/>
                  </a:lnTo>
                  <a:lnTo>
                    <a:pt x="2500883" y="85343"/>
                  </a:lnTo>
                  <a:lnTo>
                    <a:pt x="2514600" y="121919"/>
                  </a:lnTo>
                  <a:lnTo>
                    <a:pt x="2528316" y="172212"/>
                  </a:lnTo>
                  <a:lnTo>
                    <a:pt x="2540507" y="227075"/>
                  </a:lnTo>
                  <a:lnTo>
                    <a:pt x="2554224" y="169163"/>
                  </a:lnTo>
                  <a:lnTo>
                    <a:pt x="2567940" y="202691"/>
                  </a:lnTo>
                  <a:lnTo>
                    <a:pt x="2580131" y="115824"/>
                  </a:lnTo>
                  <a:lnTo>
                    <a:pt x="2593848" y="204215"/>
                  </a:lnTo>
                  <a:lnTo>
                    <a:pt x="2607564" y="240791"/>
                  </a:lnTo>
                  <a:lnTo>
                    <a:pt x="2619755" y="280415"/>
                  </a:lnTo>
                  <a:lnTo>
                    <a:pt x="2633472" y="260603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2100" y="3456813"/>
            <a:ext cx="238760" cy="2186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602" y="6625345"/>
            <a:ext cx="332676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2100" y="2664333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2100" y="3059684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0302" y="5577447"/>
            <a:ext cx="7874000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23-05-2022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72321" y="3080080"/>
            <a:ext cx="2679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853201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97458"/>
            <a:ext cx="8855710" cy="81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</a:t>
            </a:r>
            <a:r>
              <a:rPr dirty="0"/>
              <a:t>ayında </a:t>
            </a:r>
            <a:r>
              <a:rPr spc="-5" dirty="0"/>
              <a:t>Türkiye’nin risklilik göstergesinde </a:t>
            </a:r>
            <a:r>
              <a:rPr spc="5" dirty="0"/>
              <a:t>hızlı </a:t>
            </a:r>
            <a:r>
              <a:rPr dirty="0"/>
              <a:t>bir artış </a:t>
            </a:r>
            <a:r>
              <a:rPr spc="-5" dirty="0"/>
              <a:t>gerçekleşmiştir.  </a:t>
            </a:r>
            <a:r>
              <a:rPr sz="1700" b="0" spc="-5" dirty="0">
                <a:latin typeface="Tahoma"/>
                <a:cs typeface="Tahoma"/>
              </a:rPr>
              <a:t>Kredi temerrüt </a:t>
            </a:r>
            <a:r>
              <a:rPr sz="1700" b="0" dirty="0">
                <a:latin typeface="Tahoma"/>
                <a:cs typeface="Tahoma"/>
              </a:rPr>
              <a:t>takas oranı </a:t>
            </a:r>
            <a:r>
              <a:rPr sz="1700" b="0" spc="-10" dirty="0">
                <a:latin typeface="Tahoma"/>
                <a:cs typeface="Tahoma"/>
              </a:rPr>
              <a:t>ile </a:t>
            </a:r>
            <a:r>
              <a:rPr sz="1700" b="0" spc="-5" dirty="0">
                <a:latin typeface="Tahoma"/>
                <a:cs typeface="Tahoma"/>
              </a:rPr>
              <a:t>ölçülen </a:t>
            </a:r>
            <a:r>
              <a:rPr sz="1700" b="0" spc="-10" dirty="0">
                <a:latin typeface="Tahoma"/>
                <a:cs typeface="Tahoma"/>
              </a:rPr>
              <a:t>risklilik </a:t>
            </a:r>
            <a:r>
              <a:rPr sz="1700" b="0" spc="-5" dirty="0">
                <a:latin typeface="Tahoma"/>
                <a:cs typeface="Tahoma"/>
              </a:rPr>
              <a:t>göstergesi </a:t>
            </a:r>
            <a:r>
              <a:rPr sz="1700" b="0" dirty="0">
                <a:latin typeface="Tahoma"/>
                <a:cs typeface="Tahoma"/>
              </a:rPr>
              <a:t>715 düzeyindedir. </a:t>
            </a:r>
            <a:r>
              <a:rPr sz="1700" b="0" spc="-5" dirty="0">
                <a:latin typeface="Tahoma"/>
                <a:cs typeface="Tahoma"/>
              </a:rPr>
              <a:t>Söz konusu  seviyeler </a:t>
            </a:r>
            <a:r>
              <a:rPr sz="1700" b="0" dirty="0">
                <a:latin typeface="Tahoma"/>
                <a:cs typeface="Tahoma"/>
              </a:rPr>
              <a:t>en </a:t>
            </a:r>
            <a:r>
              <a:rPr sz="1700" b="0" spc="-5" dirty="0">
                <a:latin typeface="Tahoma"/>
                <a:cs typeface="Tahoma"/>
              </a:rPr>
              <a:t>son </a:t>
            </a:r>
            <a:r>
              <a:rPr sz="1700" b="0" dirty="0">
                <a:latin typeface="Tahoma"/>
                <a:cs typeface="Tahoma"/>
              </a:rPr>
              <a:t>2008 </a:t>
            </a:r>
            <a:r>
              <a:rPr sz="1700" b="0" spc="-5" dirty="0">
                <a:latin typeface="Tahoma"/>
                <a:cs typeface="Tahoma"/>
              </a:rPr>
              <a:t>yılı Ekim ayında</a:t>
            </a:r>
            <a:r>
              <a:rPr sz="1700" b="0" dirty="0">
                <a:latin typeface="Tahoma"/>
                <a:cs typeface="Tahoma"/>
              </a:rPr>
              <a:t> </a:t>
            </a:r>
            <a:r>
              <a:rPr sz="1700" b="0" spc="-5" dirty="0">
                <a:latin typeface="Tahoma"/>
                <a:cs typeface="Tahoma"/>
              </a:rPr>
              <a:t>görülmüştür.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602" y="6456984"/>
            <a:ext cx="694182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Tahvil ve benzeri yatırım enstrümanlarında borçlunun ödeyememe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riskine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karşı alacaklının hakkını garanti eden</a:t>
            </a:r>
            <a:r>
              <a:rPr sz="1000" spc="2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sigortadır.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24811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338327"/>
                </a:moveTo>
                <a:lnTo>
                  <a:pt x="9144000" y="338327"/>
                </a:lnTo>
                <a:lnTo>
                  <a:pt x="9144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3355" y="1956054"/>
            <a:ext cx="6291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Kredi 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Temerrüt 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Takası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CDS*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(günlük) 1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23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2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32103" y="2674620"/>
            <a:ext cx="7806055" cy="2691765"/>
            <a:chOff x="832103" y="2674620"/>
            <a:chExt cx="7806055" cy="2691765"/>
          </a:xfrm>
        </p:grpSpPr>
        <p:sp>
          <p:nvSpPr>
            <p:cNvPr id="7" name="object 7"/>
            <p:cNvSpPr/>
            <p:nvPr/>
          </p:nvSpPr>
          <p:spPr>
            <a:xfrm>
              <a:off x="832103" y="2679192"/>
              <a:ext cx="7786370" cy="2682240"/>
            </a:xfrm>
            <a:custGeom>
              <a:avLst/>
              <a:gdLst/>
              <a:ahLst/>
              <a:cxnLst/>
              <a:rect l="l" t="t" r="r" b="b"/>
              <a:pathLst>
                <a:path w="7786370" h="2682240">
                  <a:moveTo>
                    <a:pt x="50292" y="2682240"/>
                  </a:moveTo>
                  <a:lnTo>
                    <a:pt x="50292" y="0"/>
                  </a:lnTo>
                </a:path>
                <a:path w="7786370" h="2682240">
                  <a:moveTo>
                    <a:pt x="0" y="2682240"/>
                  </a:moveTo>
                  <a:lnTo>
                    <a:pt x="50292" y="2682240"/>
                  </a:lnTo>
                </a:path>
                <a:path w="7786370" h="2682240">
                  <a:moveTo>
                    <a:pt x="0" y="2438400"/>
                  </a:moveTo>
                  <a:lnTo>
                    <a:pt x="50292" y="2438400"/>
                  </a:lnTo>
                </a:path>
                <a:path w="7786370" h="2682240">
                  <a:moveTo>
                    <a:pt x="0" y="2194560"/>
                  </a:moveTo>
                  <a:lnTo>
                    <a:pt x="50292" y="2194560"/>
                  </a:lnTo>
                </a:path>
                <a:path w="7786370" h="2682240">
                  <a:moveTo>
                    <a:pt x="0" y="1950720"/>
                  </a:moveTo>
                  <a:lnTo>
                    <a:pt x="50292" y="1950720"/>
                  </a:lnTo>
                </a:path>
                <a:path w="7786370" h="2682240">
                  <a:moveTo>
                    <a:pt x="0" y="1706880"/>
                  </a:moveTo>
                  <a:lnTo>
                    <a:pt x="50292" y="1706880"/>
                  </a:lnTo>
                </a:path>
                <a:path w="7786370" h="2682240">
                  <a:moveTo>
                    <a:pt x="0" y="1463040"/>
                  </a:moveTo>
                  <a:lnTo>
                    <a:pt x="50292" y="1463040"/>
                  </a:lnTo>
                </a:path>
                <a:path w="7786370" h="2682240">
                  <a:moveTo>
                    <a:pt x="0" y="1219200"/>
                  </a:moveTo>
                  <a:lnTo>
                    <a:pt x="50292" y="1219200"/>
                  </a:lnTo>
                </a:path>
                <a:path w="7786370" h="2682240">
                  <a:moveTo>
                    <a:pt x="0" y="975360"/>
                  </a:moveTo>
                  <a:lnTo>
                    <a:pt x="50292" y="975360"/>
                  </a:lnTo>
                </a:path>
                <a:path w="7786370" h="2682240">
                  <a:moveTo>
                    <a:pt x="0" y="731520"/>
                  </a:moveTo>
                  <a:lnTo>
                    <a:pt x="50292" y="731520"/>
                  </a:lnTo>
                </a:path>
                <a:path w="7786370" h="2682240">
                  <a:moveTo>
                    <a:pt x="0" y="487680"/>
                  </a:moveTo>
                  <a:lnTo>
                    <a:pt x="50292" y="487680"/>
                  </a:lnTo>
                </a:path>
                <a:path w="7786370" h="2682240">
                  <a:moveTo>
                    <a:pt x="0" y="243840"/>
                  </a:moveTo>
                  <a:lnTo>
                    <a:pt x="50292" y="243840"/>
                  </a:lnTo>
                </a:path>
                <a:path w="7786370" h="2682240">
                  <a:moveTo>
                    <a:pt x="0" y="0"/>
                  </a:moveTo>
                  <a:lnTo>
                    <a:pt x="50292" y="0"/>
                  </a:lnTo>
                </a:path>
                <a:path w="7786370" h="2682240">
                  <a:moveTo>
                    <a:pt x="50292" y="2682240"/>
                  </a:moveTo>
                  <a:lnTo>
                    <a:pt x="7786116" y="26822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83157" y="3155442"/>
              <a:ext cx="2494915" cy="2036445"/>
            </a:xfrm>
            <a:custGeom>
              <a:avLst/>
              <a:gdLst/>
              <a:ahLst/>
              <a:cxnLst/>
              <a:rect l="l" t="t" r="r" b="b"/>
              <a:pathLst>
                <a:path w="2494915" h="2036445">
                  <a:moveTo>
                    <a:pt x="0" y="1828800"/>
                  </a:moveTo>
                  <a:lnTo>
                    <a:pt x="12191" y="1862328"/>
                  </a:lnTo>
                  <a:lnTo>
                    <a:pt x="24383" y="1819656"/>
                  </a:lnTo>
                  <a:lnTo>
                    <a:pt x="36575" y="1799844"/>
                  </a:lnTo>
                  <a:lnTo>
                    <a:pt x="48767" y="1808988"/>
                  </a:lnTo>
                  <a:lnTo>
                    <a:pt x="62483" y="1834896"/>
                  </a:lnTo>
                  <a:lnTo>
                    <a:pt x="74675" y="1868424"/>
                  </a:lnTo>
                  <a:lnTo>
                    <a:pt x="86867" y="1866900"/>
                  </a:lnTo>
                  <a:lnTo>
                    <a:pt x="99059" y="1903476"/>
                  </a:lnTo>
                  <a:lnTo>
                    <a:pt x="111251" y="1914144"/>
                  </a:lnTo>
                  <a:lnTo>
                    <a:pt x="124967" y="1970532"/>
                  </a:lnTo>
                  <a:lnTo>
                    <a:pt x="137159" y="1990344"/>
                  </a:lnTo>
                  <a:lnTo>
                    <a:pt x="149351" y="1981200"/>
                  </a:lnTo>
                  <a:lnTo>
                    <a:pt x="161544" y="1979676"/>
                  </a:lnTo>
                  <a:lnTo>
                    <a:pt x="173735" y="1981200"/>
                  </a:lnTo>
                  <a:lnTo>
                    <a:pt x="185928" y="2022348"/>
                  </a:lnTo>
                  <a:lnTo>
                    <a:pt x="199644" y="2022348"/>
                  </a:lnTo>
                  <a:lnTo>
                    <a:pt x="211835" y="2026920"/>
                  </a:lnTo>
                  <a:lnTo>
                    <a:pt x="224028" y="1991868"/>
                  </a:lnTo>
                  <a:lnTo>
                    <a:pt x="236219" y="2036064"/>
                  </a:lnTo>
                  <a:lnTo>
                    <a:pt x="248411" y="2031492"/>
                  </a:lnTo>
                  <a:lnTo>
                    <a:pt x="262128" y="2011680"/>
                  </a:lnTo>
                  <a:lnTo>
                    <a:pt x="274319" y="2011680"/>
                  </a:lnTo>
                  <a:lnTo>
                    <a:pt x="286511" y="2008632"/>
                  </a:lnTo>
                  <a:lnTo>
                    <a:pt x="298703" y="2026920"/>
                  </a:lnTo>
                  <a:lnTo>
                    <a:pt x="310895" y="2026920"/>
                  </a:lnTo>
                  <a:lnTo>
                    <a:pt x="324611" y="2016252"/>
                  </a:lnTo>
                  <a:lnTo>
                    <a:pt x="336803" y="1938528"/>
                  </a:lnTo>
                  <a:lnTo>
                    <a:pt x="348995" y="1837944"/>
                  </a:lnTo>
                  <a:lnTo>
                    <a:pt x="361188" y="1868424"/>
                  </a:lnTo>
                  <a:lnTo>
                    <a:pt x="373379" y="1879092"/>
                  </a:lnTo>
                  <a:lnTo>
                    <a:pt x="385572" y="1871472"/>
                  </a:lnTo>
                  <a:lnTo>
                    <a:pt x="399288" y="1897380"/>
                  </a:lnTo>
                  <a:lnTo>
                    <a:pt x="411479" y="1915668"/>
                  </a:lnTo>
                  <a:lnTo>
                    <a:pt x="423672" y="1927860"/>
                  </a:lnTo>
                  <a:lnTo>
                    <a:pt x="435863" y="1889760"/>
                  </a:lnTo>
                  <a:lnTo>
                    <a:pt x="448055" y="1786128"/>
                  </a:lnTo>
                  <a:lnTo>
                    <a:pt x="461772" y="1798320"/>
                  </a:lnTo>
                  <a:lnTo>
                    <a:pt x="473963" y="1717548"/>
                  </a:lnTo>
                  <a:lnTo>
                    <a:pt x="486155" y="1705356"/>
                  </a:lnTo>
                  <a:lnTo>
                    <a:pt x="498347" y="1696212"/>
                  </a:lnTo>
                  <a:lnTo>
                    <a:pt x="510539" y="1620012"/>
                  </a:lnTo>
                  <a:lnTo>
                    <a:pt x="524255" y="1359408"/>
                  </a:lnTo>
                  <a:lnTo>
                    <a:pt x="536447" y="1432560"/>
                  </a:lnTo>
                  <a:lnTo>
                    <a:pt x="548639" y="1569720"/>
                  </a:lnTo>
                  <a:lnTo>
                    <a:pt x="560832" y="1618488"/>
                  </a:lnTo>
                  <a:lnTo>
                    <a:pt x="573023" y="1568196"/>
                  </a:lnTo>
                  <a:lnTo>
                    <a:pt x="585216" y="1315212"/>
                  </a:lnTo>
                  <a:lnTo>
                    <a:pt x="598932" y="1164336"/>
                  </a:lnTo>
                  <a:lnTo>
                    <a:pt x="611123" y="1187196"/>
                  </a:lnTo>
                  <a:lnTo>
                    <a:pt x="623316" y="1069848"/>
                  </a:lnTo>
                  <a:lnTo>
                    <a:pt x="635507" y="757428"/>
                  </a:lnTo>
                  <a:lnTo>
                    <a:pt x="647700" y="903732"/>
                  </a:lnTo>
                  <a:lnTo>
                    <a:pt x="661416" y="653796"/>
                  </a:lnTo>
                  <a:lnTo>
                    <a:pt x="673607" y="690372"/>
                  </a:lnTo>
                  <a:lnTo>
                    <a:pt x="685800" y="320040"/>
                  </a:lnTo>
                  <a:lnTo>
                    <a:pt x="697991" y="373380"/>
                  </a:lnTo>
                  <a:lnTo>
                    <a:pt x="710183" y="693420"/>
                  </a:lnTo>
                  <a:lnTo>
                    <a:pt x="723900" y="501396"/>
                  </a:lnTo>
                  <a:lnTo>
                    <a:pt x="736091" y="659892"/>
                  </a:lnTo>
                  <a:lnTo>
                    <a:pt x="748284" y="899160"/>
                  </a:lnTo>
                  <a:lnTo>
                    <a:pt x="760475" y="1159764"/>
                  </a:lnTo>
                  <a:lnTo>
                    <a:pt x="772667" y="806196"/>
                  </a:lnTo>
                  <a:lnTo>
                    <a:pt x="784860" y="521208"/>
                  </a:lnTo>
                  <a:lnTo>
                    <a:pt x="798575" y="545592"/>
                  </a:lnTo>
                  <a:lnTo>
                    <a:pt x="810767" y="333756"/>
                  </a:lnTo>
                  <a:lnTo>
                    <a:pt x="822960" y="286512"/>
                  </a:lnTo>
                  <a:lnTo>
                    <a:pt x="835152" y="51816"/>
                  </a:lnTo>
                  <a:lnTo>
                    <a:pt x="847343" y="0"/>
                  </a:lnTo>
                  <a:lnTo>
                    <a:pt x="861060" y="179832"/>
                  </a:lnTo>
                  <a:lnTo>
                    <a:pt x="873252" y="286512"/>
                  </a:lnTo>
                  <a:lnTo>
                    <a:pt x="885443" y="640080"/>
                  </a:lnTo>
                  <a:lnTo>
                    <a:pt x="897635" y="638556"/>
                  </a:lnTo>
                  <a:lnTo>
                    <a:pt x="909828" y="637032"/>
                  </a:lnTo>
                  <a:lnTo>
                    <a:pt x="923543" y="521208"/>
                  </a:lnTo>
                  <a:lnTo>
                    <a:pt x="935735" y="239268"/>
                  </a:lnTo>
                  <a:lnTo>
                    <a:pt x="947928" y="141732"/>
                  </a:lnTo>
                  <a:lnTo>
                    <a:pt x="960119" y="140208"/>
                  </a:lnTo>
                  <a:lnTo>
                    <a:pt x="972311" y="283463"/>
                  </a:lnTo>
                  <a:lnTo>
                    <a:pt x="984504" y="188975"/>
                  </a:lnTo>
                  <a:lnTo>
                    <a:pt x="998219" y="234696"/>
                  </a:lnTo>
                  <a:lnTo>
                    <a:pt x="1010411" y="259080"/>
                  </a:lnTo>
                  <a:lnTo>
                    <a:pt x="1022604" y="281940"/>
                  </a:lnTo>
                  <a:lnTo>
                    <a:pt x="1034796" y="359663"/>
                  </a:lnTo>
                  <a:lnTo>
                    <a:pt x="1046987" y="329184"/>
                  </a:lnTo>
                  <a:lnTo>
                    <a:pt x="1060704" y="397763"/>
                  </a:lnTo>
                  <a:lnTo>
                    <a:pt x="1072896" y="397763"/>
                  </a:lnTo>
                  <a:lnTo>
                    <a:pt x="1085087" y="231648"/>
                  </a:lnTo>
                  <a:lnTo>
                    <a:pt x="1097280" y="256032"/>
                  </a:lnTo>
                  <a:lnTo>
                    <a:pt x="1109472" y="326136"/>
                  </a:lnTo>
                  <a:lnTo>
                    <a:pt x="1123187" y="164592"/>
                  </a:lnTo>
                  <a:lnTo>
                    <a:pt x="1135380" y="48768"/>
                  </a:lnTo>
                  <a:lnTo>
                    <a:pt x="1147572" y="44196"/>
                  </a:lnTo>
                  <a:lnTo>
                    <a:pt x="1159764" y="114300"/>
                  </a:lnTo>
                  <a:lnTo>
                    <a:pt x="1171955" y="301752"/>
                  </a:lnTo>
                  <a:lnTo>
                    <a:pt x="1184148" y="228600"/>
                  </a:lnTo>
                  <a:lnTo>
                    <a:pt x="1197864" y="156972"/>
                  </a:lnTo>
                  <a:lnTo>
                    <a:pt x="1210055" y="176784"/>
                  </a:lnTo>
                  <a:lnTo>
                    <a:pt x="1222248" y="303275"/>
                  </a:lnTo>
                  <a:lnTo>
                    <a:pt x="1234440" y="402336"/>
                  </a:lnTo>
                  <a:lnTo>
                    <a:pt x="1246631" y="496824"/>
                  </a:lnTo>
                  <a:lnTo>
                    <a:pt x="1260348" y="548640"/>
                  </a:lnTo>
                  <a:lnTo>
                    <a:pt x="1272540" y="501396"/>
                  </a:lnTo>
                  <a:lnTo>
                    <a:pt x="1284731" y="501396"/>
                  </a:lnTo>
                  <a:lnTo>
                    <a:pt x="1296923" y="617220"/>
                  </a:lnTo>
                  <a:lnTo>
                    <a:pt x="1309116" y="544068"/>
                  </a:lnTo>
                  <a:lnTo>
                    <a:pt x="1322831" y="544068"/>
                  </a:lnTo>
                  <a:lnTo>
                    <a:pt x="1335023" y="496824"/>
                  </a:lnTo>
                  <a:lnTo>
                    <a:pt x="1347216" y="568452"/>
                  </a:lnTo>
                  <a:lnTo>
                    <a:pt x="1359408" y="688848"/>
                  </a:lnTo>
                  <a:lnTo>
                    <a:pt x="1371599" y="976884"/>
                  </a:lnTo>
                  <a:lnTo>
                    <a:pt x="1383792" y="937260"/>
                  </a:lnTo>
                  <a:lnTo>
                    <a:pt x="1397508" y="976884"/>
                  </a:lnTo>
                  <a:lnTo>
                    <a:pt x="1409699" y="1109472"/>
                  </a:lnTo>
                  <a:lnTo>
                    <a:pt x="1421892" y="1037844"/>
                  </a:lnTo>
                  <a:lnTo>
                    <a:pt x="1434084" y="1013460"/>
                  </a:lnTo>
                  <a:lnTo>
                    <a:pt x="1446275" y="870204"/>
                  </a:lnTo>
                  <a:lnTo>
                    <a:pt x="1459992" y="853440"/>
                  </a:lnTo>
                  <a:lnTo>
                    <a:pt x="1472184" y="853440"/>
                  </a:lnTo>
                  <a:lnTo>
                    <a:pt x="1484375" y="949452"/>
                  </a:lnTo>
                  <a:lnTo>
                    <a:pt x="1496567" y="917448"/>
                  </a:lnTo>
                  <a:lnTo>
                    <a:pt x="1508760" y="894588"/>
                  </a:lnTo>
                  <a:lnTo>
                    <a:pt x="1522475" y="891540"/>
                  </a:lnTo>
                  <a:lnTo>
                    <a:pt x="1534667" y="900684"/>
                  </a:lnTo>
                  <a:lnTo>
                    <a:pt x="1546860" y="902208"/>
                  </a:lnTo>
                  <a:lnTo>
                    <a:pt x="1559052" y="853440"/>
                  </a:lnTo>
                  <a:lnTo>
                    <a:pt x="1571243" y="806196"/>
                  </a:lnTo>
                  <a:lnTo>
                    <a:pt x="1583436" y="806196"/>
                  </a:lnTo>
                  <a:lnTo>
                    <a:pt x="1597152" y="806196"/>
                  </a:lnTo>
                  <a:lnTo>
                    <a:pt x="1609343" y="804672"/>
                  </a:lnTo>
                  <a:lnTo>
                    <a:pt x="1621536" y="851916"/>
                  </a:lnTo>
                  <a:lnTo>
                    <a:pt x="1633727" y="925068"/>
                  </a:lnTo>
                  <a:lnTo>
                    <a:pt x="1645919" y="944880"/>
                  </a:lnTo>
                  <a:lnTo>
                    <a:pt x="1659636" y="876300"/>
                  </a:lnTo>
                  <a:lnTo>
                    <a:pt x="1671827" y="845820"/>
                  </a:lnTo>
                  <a:lnTo>
                    <a:pt x="1684019" y="768096"/>
                  </a:lnTo>
                  <a:lnTo>
                    <a:pt x="1696212" y="720852"/>
                  </a:lnTo>
                  <a:lnTo>
                    <a:pt x="1708403" y="656844"/>
                  </a:lnTo>
                  <a:lnTo>
                    <a:pt x="1720596" y="662940"/>
                  </a:lnTo>
                  <a:lnTo>
                    <a:pt x="1734312" y="662940"/>
                  </a:lnTo>
                  <a:lnTo>
                    <a:pt x="1746503" y="675132"/>
                  </a:lnTo>
                  <a:lnTo>
                    <a:pt x="1758696" y="641604"/>
                  </a:lnTo>
                  <a:lnTo>
                    <a:pt x="1770888" y="652272"/>
                  </a:lnTo>
                  <a:lnTo>
                    <a:pt x="1783079" y="685800"/>
                  </a:lnTo>
                  <a:lnTo>
                    <a:pt x="1796796" y="769620"/>
                  </a:lnTo>
                  <a:lnTo>
                    <a:pt x="1808988" y="804672"/>
                  </a:lnTo>
                  <a:lnTo>
                    <a:pt x="1821179" y="836676"/>
                  </a:lnTo>
                  <a:lnTo>
                    <a:pt x="1833372" y="792480"/>
                  </a:lnTo>
                  <a:lnTo>
                    <a:pt x="1845564" y="797052"/>
                  </a:lnTo>
                  <a:lnTo>
                    <a:pt x="1859279" y="589788"/>
                  </a:lnTo>
                  <a:lnTo>
                    <a:pt x="1871472" y="505968"/>
                  </a:lnTo>
                  <a:lnTo>
                    <a:pt x="1883664" y="422148"/>
                  </a:lnTo>
                  <a:lnTo>
                    <a:pt x="1895855" y="481584"/>
                  </a:lnTo>
                  <a:lnTo>
                    <a:pt x="1908048" y="528828"/>
                  </a:lnTo>
                  <a:lnTo>
                    <a:pt x="1920239" y="397763"/>
                  </a:lnTo>
                  <a:lnTo>
                    <a:pt x="1933955" y="342900"/>
                  </a:lnTo>
                  <a:lnTo>
                    <a:pt x="1946148" y="277368"/>
                  </a:lnTo>
                  <a:lnTo>
                    <a:pt x="1958339" y="384048"/>
                  </a:lnTo>
                  <a:lnTo>
                    <a:pt x="1970531" y="403860"/>
                  </a:lnTo>
                  <a:lnTo>
                    <a:pt x="1982724" y="515112"/>
                  </a:lnTo>
                  <a:lnTo>
                    <a:pt x="1996439" y="588264"/>
                  </a:lnTo>
                  <a:lnTo>
                    <a:pt x="2008631" y="539496"/>
                  </a:lnTo>
                  <a:lnTo>
                    <a:pt x="2020824" y="455676"/>
                  </a:lnTo>
                  <a:lnTo>
                    <a:pt x="2033015" y="435863"/>
                  </a:lnTo>
                  <a:lnTo>
                    <a:pt x="2045208" y="440436"/>
                  </a:lnTo>
                  <a:lnTo>
                    <a:pt x="2058924" y="585216"/>
                  </a:lnTo>
                  <a:lnTo>
                    <a:pt x="2071115" y="477012"/>
                  </a:lnTo>
                  <a:lnTo>
                    <a:pt x="2083308" y="518160"/>
                  </a:lnTo>
                  <a:lnTo>
                    <a:pt x="2095500" y="541020"/>
                  </a:lnTo>
                  <a:lnTo>
                    <a:pt x="2107691" y="551688"/>
                  </a:lnTo>
                  <a:lnTo>
                    <a:pt x="2119884" y="595884"/>
                  </a:lnTo>
                  <a:lnTo>
                    <a:pt x="2133600" y="611124"/>
                  </a:lnTo>
                  <a:lnTo>
                    <a:pt x="2145791" y="630936"/>
                  </a:lnTo>
                  <a:lnTo>
                    <a:pt x="2157984" y="630936"/>
                  </a:lnTo>
                  <a:lnTo>
                    <a:pt x="2170176" y="661416"/>
                  </a:lnTo>
                  <a:lnTo>
                    <a:pt x="2182367" y="780288"/>
                  </a:lnTo>
                  <a:lnTo>
                    <a:pt x="2196084" y="745236"/>
                  </a:lnTo>
                  <a:lnTo>
                    <a:pt x="2208276" y="708660"/>
                  </a:lnTo>
                  <a:lnTo>
                    <a:pt x="2220467" y="708660"/>
                  </a:lnTo>
                  <a:lnTo>
                    <a:pt x="2232660" y="681228"/>
                  </a:lnTo>
                  <a:lnTo>
                    <a:pt x="2244852" y="699516"/>
                  </a:lnTo>
                  <a:lnTo>
                    <a:pt x="2258567" y="705612"/>
                  </a:lnTo>
                  <a:lnTo>
                    <a:pt x="2270760" y="708660"/>
                  </a:lnTo>
                  <a:lnTo>
                    <a:pt x="2282952" y="681228"/>
                  </a:lnTo>
                  <a:lnTo>
                    <a:pt x="2295143" y="726948"/>
                  </a:lnTo>
                  <a:lnTo>
                    <a:pt x="2307336" y="717804"/>
                  </a:lnTo>
                  <a:lnTo>
                    <a:pt x="2319528" y="659892"/>
                  </a:lnTo>
                  <a:lnTo>
                    <a:pt x="2333243" y="635508"/>
                  </a:lnTo>
                  <a:lnTo>
                    <a:pt x="2345436" y="458724"/>
                  </a:lnTo>
                  <a:lnTo>
                    <a:pt x="2357628" y="443484"/>
                  </a:lnTo>
                  <a:lnTo>
                    <a:pt x="2369819" y="414528"/>
                  </a:lnTo>
                  <a:lnTo>
                    <a:pt x="2382012" y="458724"/>
                  </a:lnTo>
                  <a:lnTo>
                    <a:pt x="2395728" y="550164"/>
                  </a:lnTo>
                  <a:lnTo>
                    <a:pt x="2407919" y="521208"/>
                  </a:lnTo>
                  <a:lnTo>
                    <a:pt x="2420112" y="522732"/>
                  </a:lnTo>
                  <a:lnTo>
                    <a:pt x="2432304" y="606552"/>
                  </a:lnTo>
                  <a:lnTo>
                    <a:pt x="2444495" y="662940"/>
                  </a:lnTo>
                  <a:lnTo>
                    <a:pt x="2458212" y="667512"/>
                  </a:lnTo>
                  <a:lnTo>
                    <a:pt x="2470404" y="723900"/>
                  </a:lnTo>
                  <a:lnTo>
                    <a:pt x="2482595" y="758952"/>
                  </a:lnTo>
                  <a:lnTo>
                    <a:pt x="2494788" y="70561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377946" y="3007614"/>
              <a:ext cx="4991100" cy="1948180"/>
            </a:xfrm>
            <a:custGeom>
              <a:avLst/>
              <a:gdLst/>
              <a:ahLst/>
              <a:cxnLst/>
              <a:rect l="l" t="t" r="r" b="b"/>
              <a:pathLst>
                <a:path w="4991100" h="1948179">
                  <a:moveTo>
                    <a:pt x="0" y="853440"/>
                  </a:moveTo>
                  <a:lnTo>
                    <a:pt x="12191" y="774192"/>
                  </a:lnTo>
                  <a:lnTo>
                    <a:pt x="24383" y="870204"/>
                  </a:lnTo>
                  <a:lnTo>
                    <a:pt x="38100" y="870204"/>
                  </a:lnTo>
                  <a:lnTo>
                    <a:pt x="50291" y="853440"/>
                  </a:lnTo>
                  <a:lnTo>
                    <a:pt x="62483" y="795528"/>
                  </a:lnTo>
                  <a:lnTo>
                    <a:pt x="74675" y="749808"/>
                  </a:lnTo>
                  <a:lnTo>
                    <a:pt x="86867" y="804672"/>
                  </a:lnTo>
                  <a:lnTo>
                    <a:pt x="100583" y="830580"/>
                  </a:lnTo>
                  <a:lnTo>
                    <a:pt x="112775" y="858012"/>
                  </a:lnTo>
                  <a:lnTo>
                    <a:pt x="124967" y="937260"/>
                  </a:lnTo>
                  <a:lnTo>
                    <a:pt x="137159" y="854963"/>
                  </a:lnTo>
                  <a:lnTo>
                    <a:pt x="149351" y="841248"/>
                  </a:lnTo>
                  <a:lnTo>
                    <a:pt x="163067" y="752856"/>
                  </a:lnTo>
                  <a:lnTo>
                    <a:pt x="175259" y="746760"/>
                  </a:lnTo>
                  <a:lnTo>
                    <a:pt x="187451" y="641604"/>
                  </a:lnTo>
                  <a:lnTo>
                    <a:pt x="199643" y="664463"/>
                  </a:lnTo>
                  <a:lnTo>
                    <a:pt x="211836" y="635508"/>
                  </a:lnTo>
                  <a:lnTo>
                    <a:pt x="224027" y="615696"/>
                  </a:lnTo>
                  <a:lnTo>
                    <a:pt x="237743" y="621792"/>
                  </a:lnTo>
                  <a:lnTo>
                    <a:pt x="249936" y="697992"/>
                  </a:lnTo>
                  <a:lnTo>
                    <a:pt x="262127" y="827532"/>
                  </a:lnTo>
                  <a:lnTo>
                    <a:pt x="274319" y="777240"/>
                  </a:lnTo>
                  <a:lnTo>
                    <a:pt x="286512" y="1078992"/>
                  </a:lnTo>
                  <a:lnTo>
                    <a:pt x="300227" y="1132332"/>
                  </a:lnTo>
                  <a:lnTo>
                    <a:pt x="312419" y="1362456"/>
                  </a:lnTo>
                  <a:lnTo>
                    <a:pt x="324612" y="1377696"/>
                  </a:lnTo>
                  <a:lnTo>
                    <a:pt x="336803" y="1388364"/>
                  </a:lnTo>
                  <a:lnTo>
                    <a:pt x="348995" y="1414272"/>
                  </a:lnTo>
                  <a:lnTo>
                    <a:pt x="362712" y="1345692"/>
                  </a:lnTo>
                  <a:lnTo>
                    <a:pt x="374903" y="1421892"/>
                  </a:lnTo>
                  <a:lnTo>
                    <a:pt x="387095" y="1525524"/>
                  </a:lnTo>
                  <a:lnTo>
                    <a:pt x="399288" y="1522476"/>
                  </a:lnTo>
                  <a:lnTo>
                    <a:pt x="411479" y="1469136"/>
                  </a:lnTo>
                  <a:lnTo>
                    <a:pt x="423671" y="1469136"/>
                  </a:lnTo>
                  <a:lnTo>
                    <a:pt x="437388" y="1417320"/>
                  </a:lnTo>
                  <a:lnTo>
                    <a:pt x="449579" y="1421892"/>
                  </a:lnTo>
                  <a:lnTo>
                    <a:pt x="461771" y="1472184"/>
                  </a:lnTo>
                  <a:lnTo>
                    <a:pt x="473963" y="1464564"/>
                  </a:lnTo>
                  <a:lnTo>
                    <a:pt x="486155" y="1499616"/>
                  </a:lnTo>
                  <a:lnTo>
                    <a:pt x="499871" y="1525524"/>
                  </a:lnTo>
                  <a:lnTo>
                    <a:pt x="512063" y="1592580"/>
                  </a:lnTo>
                  <a:lnTo>
                    <a:pt x="524255" y="1601724"/>
                  </a:lnTo>
                  <a:lnTo>
                    <a:pt x="536448" y="1589532"/>
                  </a:lnTo>
                  <a:lnTo>
                    <a:pt x="548639" y="1584960"/>
                  </a:lnTo>
                  <a:lnTo>
                    <a:pt x="562355" y="1551432"/>
                  </a:lnTo>
                  <a:lnTo>
                    <a:pt x="574548" y="1527048"/>
                  </a:lnTo>
                  <a:lnTo>
                    <a:pt x="586739" y="1498092"/>
                  </a:lnTo>
                  <a:lnTo>
                    <a:pt x="598931" y="1505712"/>
                  </a:lnTo>
                  <a:lnTo>
                    <a:pt x="611124" y="1560576"/>
                  </a:lnTo>
                  <a:lnTo>
                    <a:pt x="623315" y="1630680"/>
                  </a:lnTo>
                  <a:lnTo>
                    <a:pt x="637031" y="1714500"/>
                  </a:lnTo>
                  <a:lnTo>
                    <a:pt x="649224" y="1761744"/>
                  </a:lnTo>
                  <a:lnTo>
                    <a:pt x="661415" y="1706880"/>
                  </a:lnTo>
                  <a:lnTo>
                    <a:pt x="673607" y="1714500"/>
                  </a:lnTo>
                  <a:lnTo>
                    <a:pt x="685800" y="1725168"/>
                  </a:lnTo>
                  <a:lnTo>
                    <a:pt x="699515" y="1766316"/>
                  </a:lnTo>
                  <a:lnTo>
                    <a:pt x="711707" y="1766316"/>
                  </a:lnTo>
                  <a:lnTo>
                    <a:pt x="723900" y="1766316"/>
                  </a:lnTo>
                  <a:lnTo>
                    <a:pt x="736091" y="1833372"/>
                  </a:lnTo>
                  <a:lnTo>
                    <a:pt x="748283" y="1839468"/>
                  </a:lnTo>
                  <a:lnTo>
                    <a:pt x="762000" y="1839468"/>
                  </a:lnTo>
                  <a:lnTo>
                    <a:pt x="774191" y="1839468"/>
                  </a:lnTo>
                  <a:lnTo>
                    <a:pt x="786383" y="1834896"/>
                  </a:lnTo>
                  <a:lnTo>
                    <a:pt x="798576" y="1798320"/>
                  </a:lnTo>
                  <a:lnTo>
                    <a:pt x="810767" y="1828800"/>
                  </a:lnTo>
                  <a:lnTo>
                    <a:pt x="822959" y="1828800"/>
                  </a:lnTo>
                  <a:lnTo>
                    <a:pt x="836676" y="1822704"/>
                  </a:lnTo>
                  <a:lnTo>
                    <a:pt x="848867" y="1790700"/>
                  </a:lnTo>
                  <a:lnTo>
                    <a:pt x="861059" y="1738884"/>
                  </a:lnTo>
                  <a:lnTo>
                    <a:pt x="873251" y="1789176"/>
                  </a:lnTo>
                  <a:lnTo>
                    <a:pt x="885443" y="1786128"/>
                  </a:lnTo>
                  <a:lnTo>
                    <a:pt x="899159" y="1734312"/>
                  </a:lnTo>
                  <a:lnTo>
                    <a:pt x="911351" y="1734312"/>
                  </a:lnTo>
                  <a:lnTo>
                    <a:pt x="923543" y="1728216"/>
                  </a:lnTo>
                  <a:lnTo>
                    <a:pt x="935736" y="1723644"/>
                  </a:lnTo>
                  <a:lnTo>
                    <a:pt x="947927" y="1749552"/>
                  </a:lnTo>
                  <a:lnTo>
                    <a:pt x="961643" y="1738884"/>
                  </a:lnTo>
                  <a:lnTo>
                    <a:pt x="973836" y="1734312"/>
                  </a:lnTo>
                  <a:lnTo>
                    <a:pt x="986027" y="1772412"/>
                  </a:lnTo>
                  <a:lnTo>
                    <a:pt x="998219" y="1763268"/>
                  </a:lnTo>
                  <a:lnTo>
                    <a:pt x="1010412" y="1798320"/>
                  </a:lnTo>
                  <a:lnTo>
                    <a:pt x="1022603" y="1828800"/>
                  </a:lnTo>
                  <a:lnTo>
                    <a:pt x="1036319" y="1845564"/>
                  </a:lnTo>
                  <a:lnTo>
                    <a:pt x="1048512" y="1866900"/>
                  </a:lnTo>
                  <a:lnTo>
                    <a:pt x="1060703" y="1879092"/>
                  </a:lnTo>
                  <a:lnTo>
                    <a:pt x="1072895" y="1903476"/>
                  </a:lnTo>
                  <a:lnTo>
                    <a:pt x="1085088" y="1937004"/>
                  </a:lnTo>
                  <a:lnTo>
                    <a:pt x="1098803" y="1927860"/>
                  </a:lnTo>
                  <a:lnTo>
                    <a:pt x="1110995" y="1912620"/>
                  </a:lnTo>
                  <a:lnTo>
                    <a:pt x="1123188" y="1911096"/>
                  </a:lnTo>
                  <a:lnTo>
                    <a:pt x="1135379" y="1915668"/>
                  </a:lnTo>
                  <a:lnTo>
                    <a:pt x="1147571" y="1929384"/>
                  </a:lnTo>
                  <a:lnTo>
                    <a:pt x="1161288" y="1937004"/>
                  </a:lnTo>
                  <a:lnTo>
                    <a:pt x="1173479" y="1929384"/>
                  </a:lnTo>
                  <a:lnTo>
                    <a:pt x="1185671" y="1911096"/>
                  </a:lnTo>
                  <a:lnTo>
                    <a:pt x="1197864" y="1929384"/>
                  </a:lnTo>
                  <a:lnTo>
                    <a:pt x="1210055" y="1947672"/>
                  </a:lnTo>
                  <a:lnTo>
                    <a:pt x="1222248" y="1924812"/>
                  </a:lnTo>
                  <a:lnTo>
                    <a:pt x="1235964" y="1917192"/>
                  </a:lnTo>
                  <a:lnTo>
                    <a:pt x="1248155" y="1909572"/>
                  </a:lnTo>
                  <a:lnTo>
                    <a:pt x="1260348" y="1882140"/>
                  </a:lnTo>
                  <a:lnTo>
                    <a:pt x="1272539" y="1786128"/>
                  </a:lnTo>
                  <a:lnTo>
                    <a:pt x="1284731" y="1862328"/>
                  </a:lnTo>
                  <a:lnTo>
                    <a:pt x="1298448" y="1845564"/>
                  </a:lnTo>
                  <a:lnTo>
                    <a:pt x="1310639" y="1799844"/>
                  </a:lnTo>
                  <a:lnTo>
                    <a:pt x="1322831" y="1775460"/>
                  </a:lnTo>
                  <a:lnTo>
                    <a:pt x="1335024" y="1725168"/>
                  </a:lnTo>
                  <a:lnTo>
                    <a:pt x="1347215" y="1671828"/>
                  </a:lnTo>
                  <a:lnTo>
                    <a:pt x="1360931" y="1709928"/>
                  </a:lnTo>
                  <a:lnTo>
                    <a:pt x="1373124" y="1737360"/>
                  </a:lnTo>
                  <a:lnTo>
                    <a:pt x="1385315" y="1816608"/>
                  </a:lnTo>
                  <a:lnTo>
                    <a:pt x="1397507" y="1755648"/>
                  </a:lnTo>
                  <a:lnTo>
                    <a:pt x="1409700" y="1790700"/>
                  </a:lnTo>
                  <a:lnTo>
                    <a:pt x="1421891" y="1815084"/>
                  </a:lnTo>
                  <a:lnTo>
                    <a:pt x="1435607" y="1741932"/>
                  </a:lnTo>
                  <a:lnTo>
                    <a:pt x="1447800" y="1839468"/>
                  </a:lnTo>
                  <a:lnTo>
                    <a:pt x="1459991" y="1851660"/>
                  </a:lnTo>
                  <a:lnTo>
                    <a:pt x="1472183" y="1095756"/>
                  </a:lnTo>
                  <a:lnTo>
                    <a:pt x="1484376" y="1139952"/>
                  </a:lnTo>
                  <a:lnTo>
                    <a:pt x="1498091" y="1106424"/>
                  </a:lnTo>
                  <a:lnTo>
                    <a:pt x="1510283" y="1057656"/>
                  </a:lnTo>
                  <a:lnTo>
                    <a:pt x="1522476" y="986028"/>
                  </a:lnTo>
                  <a:lnTo>
                    <a:pt x="1534667" y="1045463"/>
                  </a:lnTo>
                  <a:lnTo>
                    <a:pt x="1546859" y="1153668"/>
                  </a:lnTo>
                  <a:lnTo>
                    <a:pt x="1559052" y="1152144"/>
                  </a:lnTo>
                  <a:lnTo>
                    <a:pt x="1572767" y="1153668"/>
                  </a:lnTo>
                  <a:lnTo>
                    <a:pt x="1584959" y="1217676"/>
                  </a:lnTo>
                  <a:lnTo>
                    <a:pt x="1597152" y="1200912"/>
                  </a:lnTo>
                  <a:lnTo>
                    <a:pt x="1609343" y="1202436"/>
                  </a:lnTo>
                  <a:lnTo>
                    <a:pt x="1621536" y="1184148"/>
                  </a:lnTo>
                  <a:lnTo>
                    <a:pt x="1635252" y="1185672"/>
                  </a:lnTo>
                  <a:lnTo>
                    <a:pt x="1647443" y="1194816"/>
                  </a:lnTo>
                  <a:lnTo>
                    <a:pt x="1659636" y="1254252"/>
                  </a:lnTo>
                  <a:lnTo>
                    <a:pt x="1671827" y="1319784"/>
                  </a:lnTo>
                  <a:lnTo>
                    <a:pt x="1684019" y="1388364"/>
                  </a:lnTo>
                  <a:lnTo>
                    <a:pt x="1697736" y="1403604"/>
                  </a:lnTo>
                  <a:lnTo>
                    <a:pt x="1709927" y="1350264"/>
                  </a:lnTo>
                  <a:lnTo>
                    <a:pt x="1722119" y="1339596"/>
                  </a:lnTo>
                  <a:lnTo>
                    <a:pt x="1734312" y="1301496"/>
                  </a:lnTo>
                  <a:lnTo>
                    <a:pt x="1746503" y="1274064"/>
                  </a:lnTo>
                  <a:lnTo>
                    <a:pt x="1758695" y="1251204"/>
                  </a:lnTo>
                  <a:lnTo>
                    <a:pt x="1772412" y="1289304"/>
                  </a:lnTo>
                  <a:lnTo>
                    <a:pt x="1784603" y="1275588"/>
                  </a:lnTo>
                  <a:lnTo>
                    <a:pt x="1796795" y="1303020"/>
                  </a:lnTo>
                  <a:lnTo>
                    <a:pt x="1808988" y="1309116"/>
                  </a:lnTo>
                  <a:lnTo>
                    <a:pt x="1821179" y="1309116"/>
                  </a:lnTo>
                  <a:lnTo>
                    <a:pt x="1834895" y="1301496"/>
                  </a:lnTo>
                  <a:lnTo>
                    <a:pt x="1847088" y="1325880"/>
                  </a:lnTo>
                  <a:lnTo>
                    <a:pt x="1859279" y="1351788"/>
                  </a:lnTo>
                  <a:lnTo>
                    <a:pt x="1871471" y="1429512"/>
                  </a:lnTo>
                  <a:lnTo>
                    <a:pt x="1883664" y="1449324"/>
                  </a:lnTo>
                  <a:lnTo>
                    <a:pt x="1897379" y="1429512"/>
                  </a:lnTo>
                  <a:lnTo>
                    <a:pt x="1909571" y="1348740"/>
                  </a:lnTo>
                  <a:lnTo>
                    <a:pt x="1921764" y="1341120"/>
                  </a:lnTo>
                  <a:lnTo>
                    <a:pt x="1933955" y="1380744"/>
                  </a:lnTo>
                  <a:lnTo>
                    <a:pt x="1946148" y="1400556"/>
                  </a:lnTo>
                  <a:lnTo>
                    <a:pt x="1958339" y="1403604"/>
                  </a:lnTo>
                  <a:lnTo>
                    <a:pt x="1972055" y="1353312"/>
                  </a:lnTo>
                  <a:lnTo>
                    <a:pt x="1984248" y="1382268"/>
                  </a:lnTo>
                  <a:lnTo>
                    <a:pt x="1996439" y="1392936"/>
                  </a:lnTo>
                  <a:lnTo>
                    <a:pt x="2008631" y="1408176"/>
                  </a:lnTo>
                  <a:lnTo>
                    <a:pt x="2020824" y="1383792"/>
                  </a:lnTo>
                  <a:lnTo>
                    <a:pt x="2034539" y="1380744"/>
                  </a:lnTo>
                  <a:lnTo>
                    <a:pt x="2046731" y="1391412"/>
                  </a:lnTo>
                  <a:lnTo>
                    <a:pt x="2058924" y="1348740"/>
                  </a:lnTo>
                  <a:lnTo>
                    <a:pt x="2071115" y="1348740"/>
                  </a:lnTo>
                  <a:lnTo>
                    <a:pt x="2083307" y="1386840"/>
                  </a:lnTo>
                  <a:lnTo>
                    <a:pt x="2097024" y="1374648"/>
                  </a:lnTo>
                  <a:lnTo>
                    <a:pt x="2109216" y="1359408"/>
                  </a:lnTo>
                  <a:lnTo>
                    <a:pt x="2121407" y="1373124"/>
                  </a:lnTo>
                  <a:lnTo>
                    <a:pt x="2133600" y="1399032"/>
                  </a:lnTo>
                  <a:lnTo>
                    <a:pt x="2145791" y="1427988"/>
                  </a:lnTo>
                  <a:lnTo>
                    <a:pt x="2157983" y="1481328"/>
                  </a:lnTo>
                  <a:lnTo>
                    <a:pt x="2171700" y="1524000"/>
                  </a:lnTo>
                  <a:lnTo>
                    <a:pt x="2183891" y="1531620"/>
                  </a:lnTo>
                  <a:lnTo>
                    <a:pt x="2196083" y="1519428"/>
                  </a:lnTo>
                  <a:lnTo>
                    <a:pt x="2208276" y="1484376"/>
                  </a:lnTo>
                  <a:lnTo>
                    <a:pt x="2220467" y="1487424"/>
                  </a:lnTo>
                  <a:lnTo>
                    <a:pt x="2234183" y="1455420"/>
                  </a:lnTo>
                  <a:lnTo>
                    <a:pt x="2246376" y="1455420"/>
                  </a:lnTo>
                  <a:lnTo>
                    <a:pt x="2258567" y="1450848"/>
                  </a:lnTo>
                  <a:lnTo>
                    <a:pt x="2270759" y="1458468"/>
                  </a:lnTo>
                  <a:lnTo>
                    <a:pt x="2282952" y="1481328"/>
                  </a:lnTo>
                  <a:lnTo>
                    <a:pt x="2296667" y="1495044"/>
                  </a:lnTo>
                  <a:lnTo>
                    <a:pt x="2345436" y="1479804"/>
                  </a:lnTo>
                  <a:lnTo>
                    <a:pt x="2357628" y="1470660"/>
                  </a:lnTo>
                  <a:lnTo>
                    <a:pt x="2371343" y="1470660"/>
                  </a:lnTo>
                  <a:lnTo>
                    <a:pt x="2383536" y="1470660"/>
                  </a:lnTo>
                  <a:lnTo>
                    <a:pt x="2395728" y="1443228"/>
                  </a:lnTo>
                  <a:lnTo>
                    <a:pt x="2407919" y="1444752"/>
                  </a:lnTo>
                  <a:lnTo>
                    <a:pt x="2420112" y="1435608"/>
                  </a:lnTo>
                  <a:lnTo>
                    <a:pt x="2433828" y="1458468"/>
                  </a:lnTo>
                  <a:lnTo>
                    <a:pt x="2446019" y="1453896"/>
                  </a:lnTo>
                  <a:lnTo>
                    <a:pt x="2458212" y="1450848"/>
                  </a:lnTo>
                  <a:lnTo>
                    <a:pt x="2470404" y="1469136"/>
                  </a:lnTo>
                  <a:lnTo>
                    <a:pt x="2482595" y="1482852"/>
                  </a:lnTo>
                  <a:lnTo>
                    <a:pt x="2496312" y="1498092"/>
                  </a:lnTo>
                  <a:lnTo>
                    <a:pt x="2508504" y="1458468"/>
                  </a:lnTo>
                  <a:lnTo>
                    <a:pt x="2520695" y="1478280"/>
                  </a:lnTo>
                  <a:lnTo>
                    <a:pt x="2532888" y="1499616"/>
                  </a:lnTo>
                  <a:lnTo>
                    <a:pt x="2545079" y="1487424"/>
                  </a:lnTo>
                  <a:lnTo>
                    <a:pt x="2557271" y="1484376"/>
                  </a:lnTo>
                  <a:lnTo>
                    <a:pt x="2570988" y="1485900"/>
                  </a:lnTo>
                  <a:lnTo>
                    <a:pt x="2583179" y="1469136"/>
                  </a:lnTo>
                  <a:lnTo>
                    <a:pt x="2595371" y="1467612"/>
                  </a:lnTo>
                  <a:lnTo>
                    <a:pt x="2607564" y="1495044"/>
                  </a:lnTo>
                  <a:lnTo>
                    <a:pt x="2619755" y="1487424"/>
                  </a:lnTo>
                  <a:lnTo>
                    <a:pt x="2633471" y="1504188"/>
                  </a:lnTo>
                  <a:lnTo>
                    <a:pt x="2645664" y="1495044"/>
                  </a:lnTo>
                  <a:lnTo>
                    <a:pt x="2657855" y="1493520"/>
                  </a:lnTo>
                  <a:lnTo>
                    <a:pt x="2670048" y="1470660"/>
                  </a:lnTo>
                  <a:lnTo>
                    <a:pt x="2682240" y="1455420"/>
                  </a:lnTo>
                  <a:lnTo>
                    <a:pt x="2695955" y="1449324"/>
                  </a:lnTo>
                  <a:lnTo>
                    <a:pt x="2708148" y="1434084"/>
                  </a:lnTo>
                  <a:lnTo>
                    <a:pt x="2720340" y="1434084"/>
                  </a:lnTo>
                  <a:lnTo>
                    <a:pt x="2732531" y="1459992"/>
                  </a:lnTo>
                  <a:lnTo>
                    <a:pt x="2744724" y="1475232"/>
                  </a:lnTo>
                  <a:lnTo>
                    <a:pt x="2756916" y="1482852"/>
                  </a:lnTo>
                  <a:lnTo>
                    <a:pt x="2770631" y="1473708"/>
                  </a:lnTo>
                  <a:lnTo>
                    <a:pt x="2782824" y="1467612"/>
                  </a:lnTo>
                  <a:lnTo>
                    <a:pt x="2795016" y="1453896"/>
                  </a:lnTo>
                  <a:lnTo>
                    <a:pt x="2807207" y="1459992"/>
                  </a:lnTo>
                  <a:lnTo>
                    <a:pt x="2819400" y="1487424"/>
                  </a:lnTo>
                  <a:lnTo>
                    <a:pt x="2833116" y="1514856"/>
                  </a:lnTo>
                  <a:lnTo>
                    <a:pt x="2845307" y="1539240"/>
                  </a:lnTo>
                  <a:lnTo>
                    <a:pt x="2857500" y="1539240"/>
                  </a:lnTo>
                  <a:lnTo>
                    <a:pt x="2869691" y="1552956"/>
                  </a:lnTo>
                  <a:lnTo>
                    <a:pt x="2881883" y="1552956"/>
                  </a:lnTo>
                  <a:lnTo>
                    <a:pt x="2895600" y="1568196"/>
                  </a:lnTo>
                  <a:lnTo>
                    <a:pt x="2907791" y="1566672"/>
                  </a:lnTo>
                  <a:lnTo>
                    <a:pt x="2919983" y="1566672"/>
                  </a:lnTo>
                  <a:lnTo>
                    <a:pt x="2932176" y="1566672"/>
                  </a:lnTo>
                  <a:lnTo>
                    <a:pt x="2944367" y="1569720"/>
                  </a:lnTo>
                  <a:lnTo>
                    <a:pt x="2956559" y="1571244"/>
                  </a:lnTo>
                  <a:lnTo>
                    <a:pt x="2970276" y="1569720"/>
                  </a:lnTo>
                  <a:lnTo>
                    <a:pt x="2982467" y="1571244"/>
                  </a:lnTo>
                  <a:lnTo>
                    <a:pt x="2994659" y="1572768"/>
                  </a:lnTo>
                  <a:lnTo>
                    <a:pt x="3006852" y="1559052"/>
                  </a:lnTo>
                  <a:lnTo>
                    <a:pt x="3019043" y="1543812"/>
                  </a:lnTo>
                  <a:lnTo>
                    <a:pt x="3032759" y="1537716"/>
                  </a:lnTo>
                  <a:lnTo>
                    <a:pt x="3044952" y="1513332"/>
                  </a:lnTo>
                  <a:lnTo>
                    <a:pt x="3057143" y="1475232"/>
                  </a:lnTo>
                  <a:lnTo>
                    <a:pt x="3069336" y="1403604"/>
                  </a:lnTo>
                  <a:lnTo>
                    <a:pt x="3081528" y="1426464"/>
                  </a:lnTo>
                  <a:lnTo>
                    <a:pt x="3095243" y="1415796"/>
                  </a:lnTo>
                  <a:lnTo>
                    <a:pt x="3107436" y="1351788"/>
                  </a:lnTo>
                  <a:lnTo>
                    <a:pt x="3119628" y="1293876"/>
                  </a:lnTo>
                  <a:lnTo>
                    <a:pt x="3131820" y="1249680"/>
                  </a:lnTo>
                  <a:lnTo>
                    <a:pt x="3144011" y="1232916"/>
                  </a:lnTo>
                  <a:lnTo>
                    <a:pt x="3156204" y="1278636"/>
                  </a:lnTo>
                  <a:lnTo>
                    <a:pt x="3169920" y="1248156"/>
                  </a:lnTo>
                  <a:lnTo>
                    <a:pt x="3182111" y="1239012"/>
                  </a:lnTo>
                  <a:lnTo>
                    <a:pt x="3194304" y="1228344"/>
                  </a:lnTo>
                  <a:lnTo>
                    <a:pt x="3206496" y="1229868"/>
                  </a:lnTo>
                  <a:lnTo>
                    <a:pt x="3218687" y="1211580"/>
                  </a:lnTo>
                  <a:lnTo>
                    <a:pt x="3232404" y="1271016"/>
                  </a:lnTo>
                  <a:lnTo>
                    <a:pt x="3244596" y="1235964"/>
                  </a:lnTo>
                  <a:lnTo>
                    <a:pt x="3256787" y="1229868"/>
                  </a:lnTo>
                  <a:lnTo>
                    <a:pt x="3268979" y="1203960"/>
                  </a:lnTo>
                  <a:lnTo>
                    <a:pt x="3281172" y="1205484"/>
                  </a:lnTo>
                  <a:lnTo>
                    <a:pt x="3294887" y="1181100"/>
                  </a:lnTo>
                  <a:lnTo>
                    <a:pt x="3307079" y="1171956"/>
                  </a:lnTo>
                  <a:lnTo>
                    <a:pt x="3319272" y="1153668"/>
                  </a:lnTo>
                  <a:lnTo>
                    <a:pt x="3331463" y="1184148"/>
                  </a:lnTo>
                  <a:lnTo>
                    <a:pt x="3343655" y="1197864"/>
                  </a:lnTo>
                  <a:lnTo>
                    <a:pt x="3355848" y="1146048"/>
                  </a:lnTo>
                  <a:lnTo>
                    <a:pt x="3369563" y="1115568"/>
                  </a:lnTo>
                  <a:lnTo>
                    <a:pt x="3381755" y="1110996"/>
                  </a:lnTo>
                  <a:lnTo>
                    <a:pt x="3393948" y="1179576"/>
                  </a:lnTo>
                  <a:lnTo>
                    <a:pt x="3406139" y="1196340"/>
                  </a:lnTo>
                  <a:lnTo>
                    <a:pt x="3418331" y="1188720"/>
                  </a:lnTo>
                  <a:lnTo>
                    <a:pt x="3432048" y="1165860"/>
                  </a:lnTo>
                  <a:lnTo>
                    <a:pt x="3444239" y="1190244"/>
                  </a:lnTo>
                  <a:lnTo>
                    <a:pt x="3456431" y="1237488"/>
                  </a:lnTo>
                  <a:lnTo>
                    <a:pt x="3468624" y="1292352"/>
                  </a:lnTo>
                  <a:lnTo>
                    <a:pt x="3480815" y="1362456"/>
                  </a:lnTo>
                  <a:lnTo>
                    <a:pt x="3494531" y="1408176"/>
                  </a:lnTo>
                  <a:lnTo>
                    <a:pt x="3506724" y="1435608"/>
                  </a:lnTo>
                  <a:lnTo>
                    <a:pt x="3518915" y="1412748"/>
                  </a:lnTo>
                  <a:lnTo>
                    <a:pt x="3531107" y="1386840"/>
                  </a:lnTo>
                  <a:lnTo>
                    <a:pt x="3543300" y="1360932"/>
                  </a:lnTo>
                  <a:lnTo>
                    <a:pt x="3555492" y="1365504"/>
                  </a:lnTo>
                  <a:lnTo>
                    <a:pt x="3569207" y="1359408"/>
                  </a:lnTo>
                  <a:lnTo>
                    <a:pt x="3581400" y="1321308"/>
                  </a:lnTo>
                  <a:lnTo>
                    <a:pt x="3593592" y="1272540"/>
                  </a:lnTo>
                  <a:lnTo>
                    <a:pt x="3605783" y="1168908"/>
                  </a:lnTo>
                  <a:lnTo>
                    <a:pt x="3617976" y="1175004"/>
                  </a:lnTo>
                  <a:lnTo>
                    <a:pt x="3631692" y="1188720"/>
                  </a:lnTo>
                  <a:lnTo>
                    <a:pt x="3643883" y="979932"/>
                  </a:lnTo>
                  <a:lnTo>
                    <a:pt x="3656076" y="1027176"/>
                  </a:lnTo>
                  <a:lnTo>
                    <a:pt x="3668268" y="1024128"/>
                  </a:lnTo>
                  <a:lnTo>
                    <a:pt x="3680459" y="923544"/>
                  </a:lnTo>
                  <a:lnTo>
                    <a:pt x="3694176" y="900684"/>
                  </a:lnTo>
                  <a:lnTo>
                    <a:pt x="3706368" y="886968"/>
                  </a:lnTo>
                  <a:lnTo>
                    <a:pt x="3718559" y="762000"/>
                  </a:lnTo>
                  <a:lnTo>
                    <a:pt x="3730752" y="737616"/>
                  </a:lnTo>
                  <a:lnTo>
                    <a:pt x="3742944" y="720852"/>
                  </a:lnTo>
                  <a:lnTo>
                    <a:pt x="3755135" y="713232"/>
                  </a:lnTo>
                  <a:lnTo>
                    <a:pt x="3768852" y="912876"/>
                  </a:lnTo>
                  <a:lnTo>
                    <a:pt x="3781044" y="986028"/>
                  </a:lnTo>
                  <a:lnTo>
                    <a:pt x="3793235" y="961644"/>
                  </a:lnTo>
                  <a:lnTo>
                    <a:pt x="3805428" y="890016"/>
                  </a:lnTo>
                  <a:lnTo>
                    <a:pt x="3817620" y="807719"/>
                  </a:lnTo>
                  <a:lnTo>
                    <a:pt x="3831335" y="786384"/>
                  </a:lnTo>
                  <a:lnTo>
                    <a:pt x="3843528" y="786384"/>
                  </a:lnTo>
                  <a:lnTo>
                    <a:pt x="3855720" y="784860"/>
                  </a:lnTo>
                  <a:lnTo>
                    <a:pt x="3867911" y="518160"/>
                  </a:lnTo>
                  <a:lnTo>
                    <a:pt x="3880104" y="304800"/>
                  </a:lnTo>
                  <a:lnTo>
                    <a:pt x="3892296" y="396239"/>
                  </a:lnTo>
                  <a:lnTo>
                    <a:pt x="3906011" y="425196"/>
                  </a:lnTo>
                  <a:lnTo>
                    <a:pt x="3918204" y="533400"/>
                  </a:lnTo>
                  <a:lnTo>
                    <a:pt x="3930396" y="627888"/>
                  </a:lnTo>
                  <a:lnTo>
                    <a:pt x="3942587" y="624840"/>
                  </a:lnTo>
                  <a:lnTo>
                    <a:pt x="3954779" y="624840"/>
                  </a:lnTo>
                  <a:lnTo>
                    <a:pt x="3968496" y="630936"/>
                  </a:lnTo>
                  <a:lnTo>
                    <a:pt x="3980687" y="594360"/>
                  </a:lnTo>
                  <a:lnTo>
                    <a:pt x="3992879" y="600456"/>
                  </a:lnTo>
                  <a:lnTo>
                    <a:pt x="4005072" y="598932"/>
                  </a:lnTo>
                  <a:lnTo>
                    <a:pt x="4017263" y="655319"/>
                  </a:lnTo>
                  <a:lnTo>
                    <a:pt x="4030979" y="601980"/>
                  </a:lnTo>
                  <a:lnTo>
                    <a:pt x="4043172" y="550163"/>
                  </a:lnTo>
                  <a:lnTo>
                    <a:pt x="4055363" y="537972"/>
                  </a:lnTo>
                  <a:lnTo>
                    <a:pt x="4067555" y="496824"/>
                  </a:lnTo>
                  <a:lnTo>
                    <a:pt x="4079748" y="531876"/>
                  </a:lnTo>
                  <a:lnTo>
                    <a:pt x="4091939" y="633984"/>
                  </a:lnTo>
                  <a:lnTo>
                    <a:pt x="4105655" y="685800"/>
                  </a:lnTo>
                  <a:lnTo>
                    <a:pt x="4117848" y="623316"/>
                  </a:lnTo>
                  <a:lnTo>
                    <a:pt x="4130039" y="633984"/>
                  </a:lnTo>
                  <a:lnTo>
                    <a:pt x="4142231" y="626363"/>
                  </a:lnTo>
                  <a:lnTo>
                    <a:pt x="4154424" y="693419"/>
                  </a:lnTo>
                  <a:lnTo>
                    <a:pt x="4168139" y="778763"/>
                  </a:lnTo>
                  <a:lnTo>
                    <a:pt x="4180331" y="777240"/>
                  </a:lnTo>
                  <a:lnTo>
                    <a:pt x="4192524" y="726948"/>
                  </a:lnTo>
                  <a:lnTo>
                    <a:pt x="4204715" y="726948"/>
                  </a:lnTo>
                  <a:lnTo>
                    <a:pt x="4216908" y="810768"/>
                  </a:lnTo>
                  <a:lnTo>
                    <a:pt x="4230624" y="803148"/>
                  </a:lnTo>
                  <a:lnTo>
                    <a:pt x="4242815" y="739140"/>
                  </a:lnTo>
                  <a:lnTo>
                    <a:pt x="4255008" y="751332"/>
                  </a:lnTo>
                  <a:lnTo>
                    <a:pt x="4267200" y="748284"/>
                  </a:lnTo>
                  <a:lnTo>
                    <a:pt x="4279392" y="768096"/>
                  </a:lnTo>
                  <a:lnTo>
                    <a:pt x="4291583" y="736092"/>
                  </a:lnTo>
                  <a:lnTo>
                    <a:pt x="4305300" y="699516"/>
                  </a:lnTo>
                  <a:lnTo>
                    <a:pt x="4317492" y="705612"/>
                  </a:lnTo>
                  <a:lnTo>
                    <a:pt x="4329683" y="729996"/>
                  </a:lnTo>
                  <a:lnTo>
                    <a:pt x="4341876" y="781812"/>
                  </a:lnTo>
                  <a:lnTo>
                    <a:pt x="4354068" y="856488"/>
                  </a:lnTo>
                  <a:lnTo>
                    <a:pt x="4367783" y="867156"/>
                  </a:lnTo>
                  <a:lnTo>
                    <a:pt x="4379976" y="795528"/>
                  </a:lnTo>
                  <a:lnTo>
                    <a:pt x="4392168" y="818388"/>
                  </a:lnTo>
                  <a:lnTo>
                    <a:pt x="4404359" y="824484"/>
                  </a:lnTo>
                  <a:lnTo>
                    <a:pt x="4416552" y="790956"/>
                  </a:lnTo>
                  <a:lnTo>
                    <a:pt x="4430268" y="763524"/>
                  </a:lnTo>
                  <a:lnTo>
                    <a:pt x="4442459" y="726948"/>
                  </a:lnTo>
                  <a:lnTo>
                    <a:pt x="4454652" y="714756"/>
                  </a:lnTo>
                  <a:lnTo>
                    <a:pt x="4466844" y="652272"/>
                  </a:lnTo>
                  <a:lnTo>
                    <a:pt x="4479035" y="419100"/>
                  </a:lnTo>
                  <a:lnTo>
                    <a:pt x="4491228" y="598932"/>
                  </a:lnTo>
                  <a:lnTo>
                    <a:pt x="4504944" y="528827"/>
                  </a:lnTo>
                  <a:lnTo>
                    <a:pt x="4517135" y="504444"/>
                  </a:lnTo>
                  <a:lnTo>
                    <a:pt x="4529328" y="426720"/>
                  </a:lnTo>
                  <a:lnTo>
                    <a:pt x="4541520" y="379475"/>
                  </a:lnTo>
                  <a:lnTo>
                    <a:pt x="4553711" y="182880"/>
                  </a:lnTo>
                  <a:lnTo>
                    <a:pt x="4567428" y="0"/>
                  </a:lnTo>
                  <a:lnTo>
                    <a:pt x="4579620" y="3048"/>
                  </a:lnTo>
                  <a:lnTo>
                    <a:pt x="4591811" y="182880"/>
                  </a:lnTo>
                  <a:lnTo>
                    <a:pt x="4604004" y="83820"/>
                  </a:lnTo>
                  <a:lnTo>
                    <a:pt x="4616196" y="126491"/>
                  </a:lnTo>
                  <a:lnTo>
                    <a:pt x="4629911" y="188975"/>
                  </a:lnTo>
                  <a:lnTo>
                    <a:pt x="4642104" y="330708"/>
                  </a:lnTo>
                  <a:lnTo>
                    <a:pt x="4654296" y="355091"/>
                  </a:lnTo>
                  <a:lnTo>
                    <a:pt x="4666487" y="556260"/>
                  </a:lnTo>
                  <a:lnTo>
                    <a:pt x="4678680" y="528827"/>
                  </a:lnTo>
                  <a:lnTo>
                    <a:pt x="4690872" y="519684"/>
                  </a:lnTo>
                  <a:lnTo>
                    <a:pt x="4704587" y="525780"/>
                  </a:lnTo>
                  <a:lnTo>
                    <a:pt x="4716780" y="496824"/>
                  </a:lnTo>
                  <a:lnTo>
                    <a:pt x="4728972" y="492251"/>
                  </a:lnTo>
                  <a:lnTo>
                    <a:pt x="4741163" y="487680"/>
                  </a:lnTo>
                  <a:lnTo>
                    <a:pt x="4753356" y="483108"/>
                  </a:lnTo>
                  <a:lnTo>
                    <a:pt x="4767072" y="478536"/>
                  </a:lnTo>
                  <a:lnTo>
                    <a:pt x="4779263" y="472439"/>
                  </a:lnTo>
                  <a:lnTo>
                    <a:pt x="4791456" y="467868"/>
                  </a:lnTo>
                  <a:lnTo>
                    <a:pt x="4803648" y="463296"/>
                  </a:lnTo>
                  <a:lnTo>
                    <a:pt x="4815839" y="458724"/>
                  </a:lnTo>
                  <a:lnTo>
                    <a:pt x="4829556" y="454151"/>
                  </a:lnTo>
                  <a:lnTo>
                    <a:pt x="4841748" y="449580"/>
                  </a:lnTo>
                  <a:lnTo>
                    <a:pt x="4853939" y="445008"/>
                  </a:lnTo>
                  <a:lnTo>
                    <a:pt x="4866132" y="440436"/>
                  </a:lnTo>
                  <a:lnTo>
                    <a:pt x="4878324" y="435863"/>
                  </a:lnTo>
                  <a:lnTo>
                    <a:pt x="4890515" y="429768"/>
                  </a:lnTo>
                  <a:lnTo>
                    <a:pt x="4904232" y="425196"/>
                  </a:lnTo>
                  <a:lnTo>
                    <a:pt x="4916424" y="420624"/>
                  </a:lnTo>
                  <a:lnTo>
                    <a:pt x="4928615" y="416051"/>
                  </a:lnTo>
                  <a:lnTo>
                    <a:pt x="4940808" y="411480"/>
                  </a:lnTo>
                  <a:lnTo>
                    <a:pt x="4953000" y="406908"/>
                  </a:lnTo>
                  <a:lnTo>
                    <a:pt x="4966715" y="478536"/>
                  </a:lnTo>
                  <a:lnTo>
                    <a:pt x="4978908" y="512063"/>
                  </a:lnTo>
                  <a:lnTo>
                    <a:pt x="4991100" y="48768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369046" y="2844546"/>
              <a:ext cx="250190" cy="650875"/>
            </a:xfrm>
            <a:custGeom>
              <a:avLst/>
              <a:gdLst/>
              <a:ahLst/>
              <a:cxnLst/>
              <a:rect l="l" t="t" r="r" b="b"/>
              <a:pathLst>
                <a:path w="250190" h="650875">
                  <a:moveTo>
                    <a:pt x="0" y="650748"/>
                  </a:moveTo>
                  <a:lnTo>
                    <a:pt x="12192" y="595883"/>
                  </a:lnTo>
                  <a:lnTo>
                    <a:pt x="24383" y="589788"/>
                  </a:lnTo>
                  <a:lnTo>
                    <a:pt x="38100" y="571500"/>
                  </a:lnTo>
                  <a:lnTo>
                    <a:pt x="50292" y="554736"/>
                  </a:lnTo>
                  <a:lnTo>
                    <a:pt x="62483" y="502919"/>
                  </a:lnTo>
                  <a:lnTo>
                    <a:pt x="74675" y="504443"/>
                  </a:lnTo>
                  <a:lnTo>
                    <a:pt x="86868" y="496824"/>
                  </a:lnTo>
                  <a:lnTo>
                    <a:pt x="99059" y="486155"/>
                  </a:lnTo>
                  <a:lnTo>
                    <a:pt x="112775" y="449579"/>
                  </a:lnTo>
                  <a:lnTo>
                    <a:pt x="124968" y="297179"/>
                  </a:lnTo>
                  <a:lnTo>
                    <a:pt x="137159" y="182879"/>
                  </a:lnTo>
                  <a:lnTo>
                    <a:pt x="149351" y="138683"/>
                  </a:lnTo>
                  <a:lnTo>
                    <a:pt x="161544" y="156971"/>
                  </a:lnTo>
                  <a:lnTo>
                    <a:pt x="175259" y="99059"/>
                  </a:lnTo>
                  <a:lnTo>
                    <a:pt x="187451" y="45719"/>
                  </a:lnTo>
                  <a:lnTo>
                    <a:pt x="199644" y="47243"/>
                  </a:lnTo>
                  <a:lnTo>
                    <a:pt x="211835" y="74675"/>
                  </a:lnTo>
                  <a:lnTo>
                    <a:pt x="224027" y="38100"/>
                  </a:lnTo>
                  <a:lnTo>
                    <a:pt x="237744" y="0"/>
                  </a:lnTo>
                  <a:lnTo>
                    <a:pt x="249935" y="7619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461629" y="2600325"/>
            <a:ext cx="3181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715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7723" y="2506725"/>
            <a:ext cx="274955" cy="295148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52501" y="5399748"/>
            <a:ext cx="7672070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133874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81323"/>
            <a:ext cx="8186420" cy="60452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pc="-5" dirty="0"/>
              <a:t>Türk lirası </a:t>
            </a:r>
            <a:r>
              <a:rPr dirty="0"/>
              <a:t>yabancı </a:t>
            </a:r>
            <a:r>
              <a:rPr spc="-5" dirty="0"/>
              <a:t>paralar karşısında </a:t>
            </a:r>
            <a:r>
              <a:rPr spc="-10" dirty="0"/>
              <a:t>değer</a:t>
            </a:r>
            <a:r>
              <a:rPr spc="-30" dirty="0"/>
              <a:t> </a:t>
            </a:r>
            <a:r>
              <a:rPr spc="-5" dirty="0"/>
              <a:t>kaybetmektedir.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0" spc="-5" dirty="0">
                <a:latin typeface="Tahoma"/>
                <a:cs typeface="Tahoma"/>
              </a:rPr>
              <a:t>Nisan </a:t>
            </a:r>
            <a:r>
              <a:rPr b="0" dirty="0">
                <a:latin typeface="Tahoma"/>
                <a:cs typeface="Tahoma"/>
              </a:rPr>
              <a:t>ayı </a:t>
            </a:r>
            <a:r>
              <a:rPr b="0" spc="-5" dirty="0">
                <a:latin typeface="Tahoma"/>
                <a:cs typeface="Tahoma"/>
              </a:rPr>
              <a:t>sonuna göre TL/dolar kurundaki artış %7,7, TL/Euro </a:t>
            </a:r>
            <a:r>
              <a:rPr b="0" dirty="0">
                <a:latin typeface="Tahoma"/>
                <a:cs typeface="Tahoma"/>
              </a:rPr>
              <a:t>kurundaki </a:t>
            </a:r>
            <a:r>
              <a:rPr b="0" spc="-5" dirty="0">
                <a:latin typeface="Tahoma"/>
                <a:cs typeface="Tahoma"/>
              </a:rPr>
              <a:t>artış</a:t>
            </a:r>
            <a:r>
              <a:rPr b="0" spc="125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894" y="6523735"/>
            <a:ext cx="261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1460372"/>
            <a:ext cx="6851015" cy="797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%8,4’tür.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50">
              <a:solidFill>
                <a:prstClr val="black"/>
              </a:solidFill>
              <a:latin typeface="Tahoma"/>
              <a:cs typeface="Tahoma"/>
            </a:endParaRPr>
          </a:p>
          <a:p>
            <a:pPr marL="2147570"/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Döviz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kurları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(günlük) 1 Ocak 2020 – 23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700" y="2543555"/>
            <a:ext cx="7678420" cy="2874645"/>
            <a:chOff x="647700" y="2543555"/>
            <a:chExt cx="7678420" cy="2874645"/>
          </a:xfrm>
        </p:grpSpPr>
        <p:sp>
          <p:nvSpPr>
            <p:cNvPr id="7" name="object 7"/>
            <p:cNvSpPr/>
            <p:nvPr/>
          </p:nvSpPr>
          <p:spPr>
            <a:xfrm>
              <a:off x="647700" y="2548127"/>
              <a:ext cx="7658100" cy="2865120"/>
            </a:xfrm>
            <a:custGeom>
              <a:avLst/>
              <a:gdLst/>
              <a:ahLst/>
              <a:cxnLst/>
              <a:rect l="l" t="t" r="r" b="b"/>
              <a:pathLst>
                <a:path w="7658100" h="2865120">
                  <a:moveTo>
                    <a:pt x="45720" y="2865120"/>
                  </a:moveTo>
                  <a:lnTo>
                    <a:pt x="45720" y="0"/>
                  </a:lnTo>
                </a:path>
                <a:path w="7658100" h="2865120">
                  <a:moveTo>
                    <a:pt x="0" y="2865120"/>
                  </a:moveTo>
                  <a:lnTo>
                    <a:pt x="45720" y="2865120"/>
                  </a:lnTo>
                </a:path>
                <a:path w="7658100" h="2865120">
                  <a:moveTo>
                    <a:pt x="0" y="2506980"/>
                  </a:moveTo>
                  <a:lnTo>
                    <a:pt x="45720" y="2506980"/>
                  </a:lnTo>
                </a:path>
                <a:path w="7658100" h="2865120">
                  <a:moveTo>
                    <a:pt x="0" y="2148840"/>
                  </a:moveTo>
                  <a:lnTo>
                    <a:pt x="45720" y="2148840"/>
                  </a:lnTo>
                </a:path>
                <a:path w="7658100" h="2865120">
                  <a:moveTo>
                    <a:pt x="0" y="1790700"/>
                  </a:moveTo>
                  <a:lnTo>
                    <a:pt x="45720" y="1790700"/>
                  </a:lnTo>
                </a:path>
                <a:path w="7658100" h="2865120">
                  <a:moveTo>
                    <a:pt x="0" y="1432560"/>
                  </a:moveTo>
                  <a:lnTo>
                    <a:pt x="45720" y="1432560"/>
                  </a:lnTo>
                </a:path>
                <a:path w="7658100" h="2865120">
                  <a:moveTo>
                    <a:pt x="0" y="1074420"/>
                  </a:moveTo>
                  <a:lnTo>
                    <a:pt x="45720" y="1074420"/>
                  </a:lnTo>
                </a:path>
                <a:path w="7658100" h="2865120">
                  <a:moveTo>
                    <a:pt x="0" y="716280"/>
                  </a:moveTo>
                  <a:lnTo>
                    <a:pt x="45720" y="716280"/>
                  </a:lnTo>
                </a:path>
                <a:path w="7658100" h="2865120">
                  <a:moveTo>
                    <a:pt x="0" y="358139"/>
                  </a:moveTo>
                  <a:lnTo>
                    <a:pt x="45720" y="358139"/>
                  </a:lnTo>
                </a:path>
                <a:path w="7658100" h="2865120">
                  <a:moveTo>
                    <a:pt x="0" y="0"/>
                  </a:moveTo>
                  <a:lnTo>
                    <a:pt x="45720" y="0"/>
                  </a:lnTo>
                </a:path>
                <a:path w="7658100" h="2865120">
                  <a:moveTo>
                    <a:pt x="45720" y="2865120"/>
                  </a:moveTo>
                  <a:lnTo>
                    <a:pt x="7658100" y="28651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74687" y="2562346"/>
              <a:ext cx="7650924" cy="25384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0491" y="3865626"/>
            <a:ext cx="196215" cy="1641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491" y="350748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491" y="314896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0491" y="279082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0491" y="2432430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7124" y="5452174"/>
            <a:ext cx="7554595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20"/>
              </a:lnSpc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20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23-05-2022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72119" y="2822829"/>
            <a:ext cx="4724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solidFill>
                  <a:srgbClr val="A80000"/>
                </a:solidFill>
                <a:latin typeface="Arial"/>
                <a:cs typeface="Arial"/>
              </a:rPr>
              <a:t>16,85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21471" y="3399789"/>
            <a:ext cx="4724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15,92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54404" y="2551277"/>
            <a:ext cx="708660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spc="-1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prstClr val="black"/>
                </a:solidFill>
                <a:latin typeface="Arial"/>
                <a:cs typeface="Arial"/>
              </a:rPr>
              <a:t>L/</a:t>
            </a:r>
            <a:r>
              <a:rPr sz="1400" spc="-10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prstClr val="black"/>
                </a:solidFill>
                <a:latin typeface="Arial"/>
                <a:cs typeface="Arial"/>
              </a:rPr>
              <a:t>olar  TL/Euro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784394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830326"/>
            <a:ext cx="6776084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TCMB Piyasa Katılımcıları </a:t>
            </a:r>
            <a:r>
              <a:rPr sz="3200" dirty="0"/>
              <a:t>Anketi:  Seçilmiş</a:t>
            </a:r>
            <a:r>
              <a:rPr sz="3200" spc="-50" dirty="0"/>
              <a:t> </a:t>
            </a:r>
            <a:r>
              <a:rPr sz="3200" spc="-5" dirty="0"/>
              <a:t>Göstergeler*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977941"/>
            <a:ext cx="5150485" cy="398145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5600" indent="-342900">
              <a:spcBef>
                <a:spcPts val="76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</a:t>
            </a:r>
            <a:r>
              <a:rPr sz="20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 sonu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24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Döviz kuru 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dolar kuru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yıl sonu ABD dolar kuru 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dolar kuru</a:t>
            </a:r>
            <a:r>
              <a:rPr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Büyüme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yılın yıllık GSYİH büyüme</a:t>
            </a:r>
            <a:r>
              <a:rPr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Gelecek yılın yıllık GSYİH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büyüme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 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398158"/>
            <a:ext cx="8172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Anketi’nin Mart sayısı,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23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Mayıs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tarihinde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yayımlanmıştır.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İlgili tarihten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sonraki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gelişmeler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beklentilere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yansımamaktadır.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78528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916" y="712470"/>
            <a:ext cx="75907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ayında yıl </a:t>
            </a:r>
            <a:r>
              <a:rPr dirty="0"/>
              <a:t>sonu </a:t>
            </a:r>
            <a:r>
              <a:rPr spc="-5" dirty="0"/>
              <a:t>enflasyon beklentisi </a:t>
            </a:r>
            <a:r>
              <a:rPr dirty="0"/>
              <a:t>11,5 </a:t>
            </a:r>
            <a:r>
              <a:rPr spc="-5" dirty="0"/>
              <a:t>puan yükselmiş</a:t>
            </a:r>
            <a:r>
              <a:rPr spc="-10" dirty="0"/>
              <a:t> </a:t>
            </a:r>
            <a:r>
              <a:rPr dirty="0"/>
              <a:t>ve</a:t>
            </a:r>
          </a:p>
          <a:p>
            <a:pPr marL="12700">
              <a:lnSpc>
                <a:spcPct val="100000"/>
              </a:lnSpc>
            </a:pPr>
            <a:r>
              <a:rPr dirty="0"/>
              <a:t>%57,9’a</a:t>
            </a:r>
            <a:r>
              <a:rPr spc="-5" dirty="0"/>
              <a:t> ulaşmıştır.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72995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916" y="1261364"/>
            <a:ext cx="8124190" cy="914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Uzun dönemli beklentiler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de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bozulmuş,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sonrası enflasyon beklentisi %33,3  olmuştur.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065020">
              <a:spcBef>
                <a:spcPts val="75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beklentileri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2021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5589" y="2523553"/>
            <a:ext cx="7800340" cy="3070225"/>
            <a:chOff x="525589" y="2523553"/>
            <a:chExt cx="7800340" cy="3070225"/>
          </a:xfrm>
        </p:grpSpPr>
        <p:sp>
          <p:nvSpPr>
            <p:cNvPr id="6" name="object 6"/>
            <p:cNvSpPr/>
            <p:nvPr/>
          </p:nvSpPr>
          <p:spPr>
            <a:xfrm>
              <a:off x="530351" y="2528316"/>
              <a:ext cx="7775575" cy="3060700"/>
            </a:xfrm>
            <a:custGeom>
              <a:avLst/>
              <a:gdLst/>
              <a:ahLst/>
              <a:cxnLst/>
              <a:rect l="l" t="t" r="r" b="b"/>
              <a:pathLst>
                <a:path w="7775575" h="3060700">
                  <a:moveTo>
                    <a:pt x="50292" y="3060192"/>
                  </a:moveTo>
                  <a:lnTo>
                    <a:pt x="50292" y="0"/>
                  </a:lnTo>
                </a:path>
                <a:path w="7775575" h="3060700">
                  <a:moveTo>
                    <a:pt x="0" y="3060192"/>
                  </a:moveTo>
                  <a:lnTo>
                    <a:pt x="50292" y="3060192"/>
                  </a:lnTo>
                </a:path>
                <a:path w="7775575" h="3060700">
                  <a:moveTo>
                    <a:pt x="0" y="2781300"/>
                  </a:moveTo>
                  <a:lnTo>
                    <a:pt x="50292" y="2781300"/>
                  </a:lnTo>
                </a:path>
                <a:path w="7775575" h="3060700">
                  <a:moveTo>
                    <a:pt x="0" y="2503932"/>
                  </a:moveTo>
                  <a:lnTo>
                    <a:pt x="50292" y="2503932"/>
                  </a:lnTo>
                </a:path>
                <a:path w="7775575" h="3060700">
                  <a:moveTo>
                    <a:pt x="0" y="2225040"/>
                  </a:moveTo>
                  <a:lnTo>
                    <a:pt x="50292" y="2225040"/>
                  </a:lnTo>
                </a:path>
                <a:path w="7775575" h="3060700">
                  <a:moveTo>
                    <a:pt x="0" y="1947672"/>
                  </a:moveTo>
                  <a:lnTo>
                    <a:pt x="50292" y="1947672"/>
                  </a:lnTo>
                </a:path>
                <a:path w="7775575" h="3060700">
                  <a:moveTo>
                    <a:pt x="0" y="1668780"/>
                  </a:moveTo>
                  <a:lnTo>
                    <a:pt x="50292" y="1668780"/>
                  </a:lnTo>
                </a:path>
                <a:path w="7775575" h="3060700">
                  <a:moveTo>
                    <a:pt x="0" y="1391412"/>
                  </a:moveTo>
                  <a:lnTo>
                    <a:pt x="50292" y="1391412"/>
                  </a:lnTo>
                </a:path>
                <a:path w="7775575" h="3060700">
                  <a:moveTo>
                    <a:pt x="0" y="1112520"/>
                  </a:moveTo>
                  <a:lnTo>
                    <a:pt x="50292" y="1112520"/>
                  </a:lnTo>
                </a:path>
                <a:path w="7775575" h="3060700">
                  <a:moveTo>
                    <a:pt x="0" y="835151"/>
                  </a:moveTo>
                  <a:lnTo>
                    <a:pt x="50292" y="835151"/>
                  </a:lnTo>
                </a:path>
                <a:path w="7775575" h="3060700">
                  <a:moveTo>
                    <a:pt x="0" y="556260"/>
                  </a:moveTo>
                  <a:lnTo>
                    <a:pt x="50292" y="556260"/>
                  </a:lnTo>
                </a:path>
                <a:path w="7775575" h="3060700">
                  <a:moveTo>
                    <a:pt x="0" y="278892"/>
                  </a:moveTo>
                  <a:lnTo>
                    <a:pt x="50292" y="278892"/>
                  </a:lnTo>
                </a:path>
                <a:path w="7775575" h="3060700">
                  <a:moveTo>
                    <a:pt x="0" y="0"/>
                  </a:moveTo>
                  <a:lnTo>
                    <a:pt x="50292" y="0"/>
                  </a:lnTo>
                </a:path>
                <a:path w="7775575" h="3060700">
                  <a:moveTo>
                    <a:pt x="50292" y="3060192"/>
                  </a:moveTo>
                  <a:lnTo>
                    <a:pt x="7775448" y="30601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81405" y="4539233"/>
              <a:ext cx="5311140" cy="707390"/>
            </a:xfrm>
            <a:custGeom>
              <a:avLst/>
              <a:gdLst/>
              <a:ahLst/>
              <a:cxnLst/>
              <a:rect l="l" t="t" r="r" b="b"/>
              <a:pathLst>
                <a:path w="5311140" h="707389">
                  <a:moveTo>
                    <a:pt x="0" y="707136"/>
                  </a:moveTo>
                  <a:lnTo>
                    <a:pt x="483107" y="702564"/>
                  </a:lnTo>
                  <a:lnTo>
                    <a:pt x="964691" y="684276"/>
                  </a:lnTo>
                  <a:lnTo>
                    <a:pt x="1447800" y="597408"/>
                  </a:lnTo>
                  <a:lnTo>
                    <a:pt x="1930908" y="559308"/>
                  </a:lnTo>
                  <a:lnTo>
                    <a:pt x="2414016" y="522732"/>
                  </a:lnTo>
                  <a:lnTo>
                    <a:pt x="2897123" y="457200"/>
                  </a:lnTo>
                  <a:lnTo>
                    <a:pt x="3378707" y="420624"/>
                  </a:lnTo>
                  <a:lnTo>
                    <a:pt x="3861816" y="396240"/>
                  </a:lnTo>
                  <a:lnTo>
                    <a:pt x="4344924" y="345948"/>
                  </a:lnTo>
                  <a:lnTo>
                    <a:pt x="4828032" y="252984"/>
                  </a:lnTo>
                  <a:lnTo>
                    <a:pt x="5311140" y="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1405" y="4014977"/>
              <a:ext cx="7725409" cy="1275715"/>
            </a:xfrm>
            <a:custGeom>
              <a:avLst/>
              <a:gdLst/>
              <a:ahLst/>
              <a:cxnLst/>
              <a:rect l="l" t="t" r="r" b="b"/>
              <a:pathLst>
                <a:path w="7725409" h="1275714">
                  <a:moveTo>
                    <a:pt x="0" y="1264920"/>
                  </a:moveTo>
                  <a:lnTo>
                    <a:pt x="483107" y="1275588"/>
                  </a:lnTo>
                  <a:lnTo>
                    <a:pt x="964691" y="1269492"/>
                  </a:lnTo>
                  <a:lnTo>
                    <a:pt x="1447800" y="1225296"/>
                  </a:lnTo>
                  <a:lnTo>
                    <a:pt x="1930908" y="1194816"/>
                  </a:lnTo>
                  <a:lnTo>
                    <a:pt x="2414016" y="1176528"/>
                  </a:lnTo>
                  <a:lnTo>
                    <a:pt x="2897123" y="1149096"/>
                  </a:lnTo>
                  <a:lnTo>
                    <a:pt x="3378707" y="1156716"/>
                  </a:lnTo>
                  <a:lnTo>
                    <a:pt x="3861816" y="1130808"/>
                  </a:lnTo>
                  <a:lnTo>
                    <a:pt x="4344924" y="1077468"/>
                  </a:lnTo>
                  <a:lnTo>
                    <a:pt x="4828032" y="982980"/>
                  </a:lnTo>
                  <a:lnTo>
                    <a:pt x="5311140" y="661416"/>
                  </a:lnTo>
                  <a:lnTo>
                    <a:pt x="5792724" y="440436"/>
                  </a:lnTo>
                  <a:lnTo>
                    <a:pt x="6275832" y="469392"/>
                  </a:lnTo>
                  <a:lnTo>
                    <a:pt x="6758940" y="381000"/>
                  </a:lnTo>
                  <a:lnTo>
                    <a:pt x="7242048" y="271272"/>
                  </a:lnTo>
                  <a:lnTo>
                    <a:pt x="7725156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81405" y="4780026"/>
              <a:ext cx="7725409" cy="584200"/>
            </a:xfrm>
            <a:custGeom>
              <a:avLst/>
              <a:gdLst/>
              <a:ahLst/>
              <a:cxnLst/>
              <a:rect l="l" t="t" r="r" b="b"/>
              <a:pathLst>
                <a:path w="7725409" h="584200">
                  <a:moveTo>
                    <a:pt x="0" y="577596"/>
                  </a:moveTo>
                  <a:lnTo>
                    <a:pt x="483107" y="583692"/>
                  </a:lnTo>
                  <a:lnTo>
                    <a:pt x="964691" y="576072"/>
                  </a:lnTo>
                  <a:lnTo>
                    <a:pt x="1447800" y="554736"/>
                  </a:lnTo>
                  <a:lnTo>
                    <a:pt x="1930908" y="530352"/>
                  </a:lnTo>
                  <a:lnTo>
                    <a:pt x="2414016" y="521208"/>
                  </a:lnTo>
                  <a:lnTo>
                    <a:pt x="2897123" y="505968"/>
                  </a:lnTo>
                  <a:lnTo>
                    <a:pt x="3378707" y="501396"/>
                  </a:lnTo>
                  <a:lnTo>
                    <a:pt x="3861816" y="490728"/>
                  </a:lnTo>
                  <a:lnTo>
                    <a:pt x="4344924" y="458724"/>
                  </a:lnTo>
                  <a:lnTo>
                    <a:pt x="4828032" y="431292"/>
                  </a:lnTo>
                  <a:lnTo>
                    <a:pt x="5311140" y="284988"/>
                  </a:lnTo>
                  <a:lnTo>
                    <a:pt x="5792724" y="220980"/>
                  </a:lnTo>
                  <a:lnTo>
                    <a:pt x="6275832" y="228600"/>
                  </a:lnTo>
                  <a:lnTo>
                    <a:pt x="6758940" y="138684"/>
                  </a:lnTo>
                  <a:lnTo>
                    <a:pt x="7242048" y="102107"/>
                  </a:lnTo>
                  <a:lnTo>
                    <a:pt x="7725156" y="0"/>
                  </a:lnTo>
                </a:path>
              </a:pathLst>
            </a:custGeom>
            <a:ln w="38099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374130" y="2644902"/>
              <a:ext cx="1932939" cy="1567180"/>
            </a:xfrm>
            <a:custGeom>
              <a:avLst/>
              <a:gdLst/>
              <a:ahLst/>
              <a:cxnLst/>
              <a:rect l="l" t="t" r="r" b="b"/>
              <a:pathLst>
                <a:path w="1932940" h="1567179">
                  <a:moveTo>
                    <a:pt x="0" y="1566672"/>
                  </a:moveTo>
                  <a:lnTo>
                    <a:pt x="483108" y="1327404"/>
                  </a:lnTo>
                  <a:lnTo>
                    <a:pt x="966216" y="970788"/>
                  </a:lnTo>
                  <a:lnTo>
                    <a:pt x="1449324" y="638556"/>
                  </a:lnTo>
                  <a:lnTo>
                    <a:pt x="1932431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9181" y="2321305"/>
            <a:ext cx="193040" cy="3364229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56661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87315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24229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1375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6124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08607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8927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91080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73807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39134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21988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04461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71566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54039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36893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19061" y="562823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02220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126094" y="4528566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19,5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26094" y="2392807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57,9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126094" y="3763136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33,3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60654" y="2548127"/>
            <a:ext cx="5272405" cy="3043555"/>
            <a:chOff x="660654" y="2548127"/>
            <a:chExt cx="5272405" cy="3043555"/>
          </a:xfrm>
        </p:grpSpPr>
        <p:sp>
          <p:nvSpPr>
            <p:cNvPr id="33" name="object 33"/>
            <p:cNvSpPr/>
            <p:nvPr/>
          </p:nvSpPr>
          <p:spPr>
            <a:xfrm>
              <a:off x="660654" y="267385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660654" y="314020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660654" y="290702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904738" y="2561081"/>
              <a:ext cx="15240" cy="3018155"/>
            </a:xfrm>
            <a:custGeom>
              <a:avLst/>
              <a:gdLst/>
              <a:ahLst/>
              <a:cxnLst/>
              <a:rect l="l" t="t" r="r" b="b"/>
              <a:pathLst>
                <a:path w="15239" h="3018154">
                  <a:moveTo>
                    <a:pt x="15239" y="0"/>
                  </a:moveTo>
                  <a:lnTo>
                    <a:pt x="0" y="3017646"/>
                  </a:lnTo>
                </a:path>
              </a:pathLst>
            </a:custGeom>
            <a:ln w="25907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93775" y="2524632"/>
            <a:ext cx="94615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Yıl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Sonu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4472" y="6613882"/>
            <a:ext cx="445389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007368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439" y="846582"/>
            <a:ext cx="79686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Anket </a:t>
            </a:r>
            <a:r>
              <a:rPr spc="-5" dirty="0"/>
              <a:t>katılımcıları TL/$ kurunun yıl sonunda </a:t>
            </a:r>
            <a:r>
              <a:rPr dirty="0"/>
              <a:t>17,6 düzeyine </a:t>
            </a:r>
            <a:r>
              <a:rPr spc="-5" dirty="0"/>
              <a:t>çıkmasını  beklemektedir.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Cari ay </a:t>
            </a:r>
            <a:r>
              <a:rPr b="0" spc="-5" dirty="0">
                <a:latin typeface="Tahoma"/>
                <a:cs typeface="Tahoma"/>
              </a:rPr>
              <a:t>sonu beklentisi </a:t>
            </a:r>
            <a:r>
              <a:rPr b="0" dirty="0">
                <a:latin typeface="Tahoma"/>
                <a:cs typeface="Tahoma"/>
              </a:rPr>
              <a:t>ise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15,9’dur.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318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39442" y="1864613"/>
            <a:ext cx="48710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Döviz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kuru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beklentileri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(TL/$)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Ocak 2021 -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96633" y="2461069"/>
            <a:ext cx="7999730" cy="2957195"/>
            <a:chOff x="496633" y="2461069"/>
            <a:chExt cx="7999730" cy="2957195"/>
          </a:xfrm>
        </p:grpSpPr>
        <p:sp>
          <p:nvSpPr>
            <p:cNvPr id="6" name="object 6"/>
            <p:cNvSpPr/>
            <p:nvPr/>
          </p:nvSpPr>
          <p:spPr>
            <a:xfrm>
              <a:off x="501395" y="2465832"/>
              <a:ext cx="52069" cy="2947670"/>
            </a:xfrm>
            <a:custGeom>
              <a:avLst/>
              <a:gdLst/>
              <a:ahLst/>
              <a:cxnLst/>
              <a:rect l="l" t="t" r="r" b="b"/>
              <a:pathLst>
                <a:path w="52070" h="2947670">
                  <a:moveTo>
                    <a:pt x="51816" y="2947416"/>
                  </a:moveTo>
                  <a:lnTo>
                    <a:pt x="51816" y="0"/>
                  </a:lnTo>
                </a:path>
                <a:path w="52070" h="2947670">
                  <a:moveTo>
                    <a:pt x="0" y="2947416"/>
                  </a:moveTo>
                  <a:lnTo>
                    <a:pt x="51816" y="2947416"/>
                  </a:lnTo>
                </a:path>
                <a:path w="52070" h="2947670">
                  <a:moveTo>
                    <a:pt x="0" y="2526791"/>
                  </a:moveTo>
                  <a:lnTo>
                    <a:pt x="51816" y="2526791"/>
                  </a:lnTo>
                </a:path>
                <a:path w="52070" h="2947670">
                  <a:moveTo>
                    <a:pt x="0" y="2104643"/>
                  </a:moveTo>
                  <a:lnTo>
                    <a:pt x="51816" y="2104643"/>
                  </a:lnTo>
                </a:path>
                <a:path w="52070" h="2947670">
                  <a:moveTo>
                    <a:pt x="0" y="1684019"/>
                  </a:moveTo>
                  <a:lnTo>
                    <a:pt x="51816" y="1684019"/>
                  </a:lnTo>
                </a:path>
                <a:path w="52070" h="2947670">
                  <a:moveTo>
                    <a:pt x="0" y="1263395"/>
                  </a:moveTo>
                  <a:lnTo>
                    <a:pt x="51816" y="1263395"/>
                  </a:lnTo>
                </a:path>
                <a:path w="52070" h="2947670">
                  <a:moveTo>
                    <a:pt x="0" y="841247"/>
                  </a:moveTo>
                  <a:lnTo>
                    <a:pt x="51816" y="841247"/>
                  </a:lnTo>
                </a:path>
                <a:path w="52070" h="2947670">
                  <a:moveTo>
                    <a:pt x="0" y="420623"/>
                  </a:moveTo>
                  <a:lnTo>
                    <a:pt x="51816" y="420623"/>
                  </a:lnTo>
                </a:path>
                <a:path w="52070" h="2947670">
                  <a:moveTo>
                    <a:pt x="0" y="0"/>
                  </a:moveTo>
                  <a:lnTo>
                    <a:pt x="5181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53211" y="5413248"/>
              <a:ext cx="5424170" cy="0"/>
            </a:xfrm>
            <a:custGeom>
              <a:avLst/>
              <a:gdLst/>
              <a:ahLst/>
              <a:cxnLst/>
              <a:rect l="l" t="t" r="r" b="b"/>
              <a:pathLst>
                <a:path w="5424170">
                  <a:moveTo>
                    <a:pt x="0" y="0"/>
                  </a:moveTo>
                  <a:lnTo>
                    <a:pt x="542391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52449" y="3324606"/>
              <a:ext cx="7924800" cy="1856739"/>
            </a:xfrm>
            <a:custGeom>
              <a:avLst/>
              <a:gdLst/>
              <a:ahLst/>
              <a:cxnLst/>
              <a:rect l="l" t="t" r="r" b="b"/>
              <a:pathLst>
                <a:path w="7924800" h="1856739">
                  <a:moveTo>
                    <a:pt x="0" y="1787652"/>
                  </a:moveTo>
                  <a:lnTo>
                    <a:pt x="495300" y="1856232"/>
                  </a:lnTo>
                  <a:lnTo>
                    <a:pt x="990600" y="1769364"/>
                  </a:lnTo>
                  <a:lnTo>
                    <a:pt x="1485900" y="1624584"/>
                  </a:lnTo>
                  <a:lnTo>
                    <a:pt x="1981200" y="1601724"/>
                  </a:lnTo>
                  <a:lnTo>
                    <a:pt x="2476500" y="1539240"/>
                  </a:lnTo>
                  <a:lnTo>
                    <a:pt x="2971800" y="1522476"/>
                  </a:lnTo>
                  <a:lnTo>
                    <a:pt x="3467100" y="1565148"/>
                  </a:lnTo>
                  <a:lnTo>
                    <a:pt x="3962400" y="1563624"/>
                  </a:lnTo>
                  <a:lnTo>
                    <a:pt x="4457700" y="1447800"/>
                  </a:lnTo>
                  <a:lnTo>
                    <a:pt x="4953000" y="1287780"/>
                  </a:lnTo>
                  <a:lnTo>
                    <a:pt x="5448300" y="452628"/>
                  </a:lnTo>
                  <a:lnTo>
                    <a:pt x="5943600" y="432816"/>
                  </a:lnTo>
                  <a:lnTo>
                    <a:pt x="6438900" y="463296"/>
                  </a:lnTo>
                  <a:lnTo>
                    <a:pt x="6934200" y="252984"/>
                  </a:lnTo>
                  <a:lnTo>
                    <a:pt x="7429500" y="227076"/>
                  </a:lnTo>
                  <a:lnTo>
                    <a:pt x="7924800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52449" y="3777234"/>
              <a:ext cx="5448300" cy="1260475"/>
            </a:xfrm>
            <a:custGeom>
              <a:avLst/>
              <a:gdLst/>
              <a:ahLst/>
              <a:cxnLst/>
              <a:rect l="l" t="t" r="r" b="b"/>
              <a:pathLst>
                <a:path w="5448300" h="1260475">
                  <a:moveTo>
                    <a:pt x="0" y="1196340"/>
                  </a:moveTo>
                  <a:lnTo>
                    <a:pt x="495300" y="1260348"/>
                  </a:lnTo>
                  <a:lnTo>
                    <a:pt x="990600" y="1226820"/>
                  </a:lnTo>
                  <a:lnTo>
                    <a:pt x="1485900" y="1094232"/>
                  </a:lnTo>
                  <a:lnTo>
                    <a:pt x="1981200" y="1065276"/>
                  </a:lnTo>
                  <a:lnTo>
                    <a:pt x="2476500" y="1014984"/>
                  </a:lnTo>
                  <a:lnTo>
                    <a:pt x="2971800" y="1005840"/>
                  </a:lnTo>
                  <a:lnTo>
                    <a:pt x="3467100" y="1016508"/>
                  </a:lnTo>
                  <a:lnTo>
                    <a:pt x="3962400" y="1021080"/>
                  </a:lnTo>
                  <a:lnTo>
                    <a:pt x="4457700" y="958596"/>
                  </a:lnTo>
                  <a:lnTo>
                    <a:pt x="4953000" y="798576"/>
                  </a:lnTo>
                  <a:lnTo>
                    <a:pt x="5448300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52449" y="2788158"/>
              <a:ext cx="7924800" cy="2216150"/>
            </a:xfrm>
            <a:custGeom>
              <a:avLst/>
              <a:gdLst/>
              <a:ahLst/>
              <a:cxnLst/>
              <a:rect l="l" t="t" r="r" b="b"/>
              <a:pathLst>
                <a:path w="7924800" h="2216150">
                  <a:moveTo>
                    <a:pt x="0" y="2170175"/>
                  </a:moveTo>
                  <a:lnTo>
                    <a:pt x="495300" y="2215896"/>
                  </a:lnTo>
                  <a:lnTo>
                    <a:pt x="990600" y="2162555"/>
                  </a:lnTo>
                  <a:lnTo>
                    <a:pt x="1485900" y="2039111"/>
                  </a:lnTo>
                  <a:lnTo>
                    <a:pt x="1981200" y="2004059"/>
                  </a:lnTo>
                  <a:lnTo>
                    <a:pt x="2476500" y="1944623"/>
                  </a:lnTo>
                  <a:lnTo>
                    <a:pt x="2971800" y="1923287"/>
                  </a:lnTo>
                  <a:lnTo>
                    <a:pt x="3467100" y="1915667"/>
                  </a:lnTo>
                  <a:lnTo>
                    <a:pt x="3962400" y="1876043"/>
                  </a:lnTo>
                  <a:lnTo>
                    <a:pt x="4457700" y="1781555"/>
                  </a:lnTo>
                  <a:lnTo>
                    <a:pt x="4953000" y="1588008"/>
                  </a:lnTo>
                  <a:lnTo>
                    <a:pt x="5448300" y="612647"/>
                  </a:lnTo>
                  <a:lnTo>
                    <a:pt x="5943600" y="339851"/>
                  </a:lnTo>
                  <a:lnTo>
                    <a:pt x="6438900" y="388619"/>
                  </a:lnTo>
                  <a:lnTo>
                    <a:pt x="6934200" y="220979"/>
                  </a:lnTo>
                  <a:lnTo>
                    <a:pt x="7429500" y="132587"/>
                  </a:lnTo>
                  <a:lnTo>
                    <a:pt x="792480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496049" y="2977134"/>
              <a:ext cx="1981200" cy="321945"/>
            </a:xfrm>
            <a:custGeom>
              <a:avLst/>
              <a:gdLst/>
              <a:ahLst/>
              <a:cxnLst/>
              <a:rect l="l" t="t" r="r" b="b"/>
              <a:pathLst>
                <a:path w="1981200" h="321945">
                  <a:moveTo>
                    <a:pt x="0" y="301751"/>
                  </a:moveTo>
                  <a:lnTo>
                    <a:pt x="495300" y="321563"/>
                  </a:lnTo>
                  <a:lnTo>
                    <a:pt x="990600" y="187451"/>
                  </a:lnTo>
                  <a:lnTo>
                    <a:pt x="1485900" y="150875"/>
                  </a:lnTo>
                  <a:lnTo>
                    <a:pt x="1981200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6028436" y="5413248"/>
              <a:ext cx="2449830" cy="0"/>
            </a:xfrm>
            <a:custGeom>
              <a:avLst/>
              <a:gdLst/>
              <a:ahLst/>
              <a:cxnLst/>
              <a:rect l="l" t="t" r="r" b="b"/>
              <a:pathLst>
                <a:path w="2449829">
                  <a:moveTo>
                    <a:pt x="0" y="0"/>
                  </a:moveTo>
                  <a:lnTo>
                    <a:pt x="2449575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30530" y="3617214"/>
            <a:ext cx="193040" cy="1893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5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5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55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55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0530" y="319595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0530" y="277469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0530" y="235343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24608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19908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33627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7168" y="545358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38327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287511" y="2886455"/>
            <a:ext cx="382905" cy="182880"/>
          </a:xfrm>
          <a:custGeom>
            <a:avLst/>
            <a:gdLst/>
            <a:ahLst/>
            <a:cxnLst/>
            <a:rect l="l" t="t" r="r" b="b"/>
            <a:pathLst>
              <a:path w="382904" h="182880">
                <a:moveTo>
                  <a:pt x="382524" y="0"/>
                </a:moveTo>
                <a:lnTo>
                  <a:pt x="0" y="0"/>
                </a:lnTo>
                <a:lnTo>
                  <a:pt x="0" y="182879"/>
                </a:lnTo>
                <a:lnTo>
                  <a:pt x="382524" y="182879"/>
                </a:lnTo>
                <a:lnTo>
                  <a:pt x="382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97671" y="287248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17,6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3078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15208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29308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10762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906062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01362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96662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392343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87643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82943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78243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73797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287511" y="3381755"/>
            <a:ext cx="382905" cy="182880"/>
          </a:xfrm>
          <a:custGeom>
            <a:avLst/>
            <a:gdLst/>
            <a:ahLst/>
            <a:cxnLst/>
            <a:rect l="l" t="t" r="r" b="b"/>
            <a:pathLst>
              <a:path w="382904" h="182879">
                <a:moveTo>
                  <a:pt x="382524" y="0"/>
                </a:moveTo>
                <a:lnTo>
                  <a:pt x="0" y="0"/>
                </a:lnTo>
                <a:lnTo>
                  <a:pt x="0" y="182879"/>
                </a:lnTo>
                <a:lnTo>
                  <a:pt x="382524" y="182879"/>
                </a:lnTo>
                <a:lnTo>
                  <a:pt x="382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97671" y="3367481"/>
            <a:ext cx="365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15</a:t>
            </a:r>
            <a:r>
              <a:rPr sz="1200" b="1" spc="-5" dirty="0">
                <a:solidFill>
                  <a:srgbClr val="FFC000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297671" y="2535682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18,5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33222" y="2427732"/>
            <a:ext cx="5395595" cy="3028315"/>
            <a:chOff x="633222" y="2427732"/>
            <a:chExt cx="5395595" cy="3028315"/>
          </a:xfrm>
        </p:grpSpPr>
        <p:sp>
          <p:nvSpPr>
            <p:cNvPr id="40" name="object 40"/>
            <p:cNvSpPr/>
            <p:nvPr/>
          </p:nvSpPr>
          <p:spPr>
            <a:xfrm>
              <a:off x="633222" y="3077718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633222" y="284454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633222" y="261137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5990081" y="2440686"/>
              <a:ext cx="25400" cy="3002280"/>
            </a:xfrm>
            <a:custGeom>
              <a:avLst/>
              <a:gdLst/>
              <a:ahLst/>
              <a:cxnLst/>
              <a:rect l="l" t="t" r="r" b="b"/>
              <a:pathLst>
                <a:path w="25400" h="3002279">
                  <a:moveTo>
                    <a:pt x="25400" y="0"/>
                  </a:moveTo>
                  <a:lnTo>
                    <a:pt x="0" y="3001899"/>
                  </a:lnTo>
                </a:path>
              </a:pathLst>
            </a:custGeom>
            <a:ln w="259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865428" y="2461260"/>
            <a:ext cx="944244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76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Ay Sonu  Cari Yıl Sonu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8739" y="6438012"/>
            <a:ext cx="445452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254362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99921"/>
            <a:ext cx="6276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Büyüme beklentileri </a:t>
            </a:r>
            <a:r>
              <a:rPr dirty="0"/>
              <a:t>mevcut düzeylerini</a:t>
            </a:r>
            <a:r>
              <a:rPr spc="10" dirty="0"/>
              <a:t> </a:t>
            </a:r>
            <a:r>
              <a:rPr spc="-5" dirty="0"/>
              <a:t>korumaktadır.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Mayıs ayında 2022 </a:t>
            </a:r>
            <a:r>
              <a:rPr b="0" spc="-5" dirty="0">
                <a:latin typeface="Tahoma"/>
                <a:cs typeface="Tahoma"/>
              </a:rPr>
              <a:t>yılı için </a:t>
            </a:r>
            <a:r>
              <a:rPr b="0" dirty="0">
                <a:latin typeface="Tahoma"/>
                <a:cs typeface="Tahoma"/>
              </a:rPr>
              <a:t>büyüme </a:t>
            </a:r>
            <a:r>
              <a:rPr b="0" spc="-5" dirty="0">
                <a:latin typeface="Tahoma"/>
                <a:cs typeface="Tahoma"/>
              </a:rPr>
              <a:t>beklentisi</a:t>
            </a:r>
            <a:r>
              <a:rPr b="0" spc="1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%3,3’tür.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69468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58898" y="1727149"/>
            <a:ext cx="4430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Büyüme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beklentileri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2021 -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9144" y="2361438"/>
            <a:ext cx="32296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 GSYİH Büyüme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r>
              <a:rPr sz="14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9516" y="2362581"/>
            <a:ext cx="32296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2023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 GSYİH Büyüme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r>
              <a:rPr sz="14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72990" y="2564129"/>
            <a:ext cx="0" cy="3308350"/>
          </a:xfrm>
          <a:custGeom>
            <a:avLst/>
            <a:gdLst/>
            <a:ahLst/>
            <a:cxnLst/>
            <a:rect l="l" t="t" r="r" b="b"/>
            <a:pathLst>
              <a:path h="3308350">
                <a:moveTo>
                  <a:pt x="0" y="0"/>
                </a:moveTo>
                <a:lnTo>
                  <a:pt x="0" y="3307918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262371" y="2753867"/>
            <a:ext cx="3368040" cy="2499360"/>
            <a:chOff x="5262371" y="2753867"/>
            <a:chExt cx="3368040" cy="2499360"/>
          </a:xfrm>
        </p:grpSpPr>
        <p:sp>
          <p:nvSpPr>
            <p:cNvPr id="9" name="object 9"/>
            <p:cNvSpPr/>
            <p:nvPr/>
          </p:nvSpPr>
          <p:spPr>
            <a:xfrm>
              <a:off x="5375148" y="3142487"/>
              <a:ext cx="1259205" cy="2106295"/>
            </a:xfrm>
            <a:custGeom>
              <a:avLst/>
              <a:gdLst/>
              <a:ahLst/>
              <a:cxnLst/>
              <a:rect l="l" t="t" r="r" b="b"/>
              <a:pathLst>
                <a:path w="1259204" h="2106295">
                  <a:moveTo>
                    <a:pt x="152400" y="0"/>
                  </a:moveTo>
                  <a:lnTo>
                    <a:pt x="0" y="0"/>
                  </a:lnTo>
                  <a:lnTo>
                    <a:pt x="0" y="2106168"/>
                  </a:lnTo>
                  <a:lnTo>
                    <a:pt x="152400" y="2106168"/>
                  </a:lnTo>
                  <a:lnTo>
                    <a:pt x="152400" y="0"/>
                  </a:lnTo>
                  <a:close/>
                </a:path>
                <a:path w="1259204" h="2106295">
                  <a:moveTo>
                    <a:pt x="429768" y="9144"/>
                  </a:moveTo>
                  <a:lnTo>
                    <a:pt x="275844" y="9144"/>
                  </a:lnTo>
                  <a:lnTo>
                    <a:pt x="275844" y="2106168"/>
                  </a:lnTo>
                  <a:lnTo>
                    <a:pt x="429768" y="2106168"/>
                  </a:lnTo>
                  <a:lnTo>
                    <a:pt x="429768" y="9144"/>
                  </a:lnTo>
                  <a:close/>
                </a:path>
                <a:path w="1259204" h="2106295">
                  <a:moveTo>
                    <a:pt x="705612" y="35052"/>
                  </a:moveTo>
                  <a:lnTo>
                    <a:pt x="551688" y="35052"/>
                  </a:lnTo>
                  <a:lnTo>
                    <a:pt x="551688" y="2106168"/>
                  </a:lnTo>
                  <a:lnTo>
                    <a:pt x="705612" y="2106168"/>
                  </a:lnTo>
                  <a:lnTo>
                    <a:pt x="705612" y="35052"/>
                  </a:lnTo>
                  <a:close/>
                </a:path>
                <a:path w="1259204" h="2106295">
                  <a:moveTo>
                    <a:pt x="982980" y="114300"/>
                  </a:moveTo>
                  <a:lnTo>
                    <a:pt x="829056" y="114300"/>
                  </a:lnTo>
                  <a:lnTo>
                    <a:pt x="829056" y="2106168"/>
                  </a:lnTo>
                  <a:lnTo>
                    <a:pt x="982980" y="2106168"/>
                  </a:lnTo>
                  <a:lnTo>
                    <a:pt x="982980" y="114300"/>
                  </a:lnTo>
                  <a:close/>
                </a:path>
                <a:path w="1259204" h="2106295">
                  <a:moveTo>
                    <a:pt x="1258824" y="134112"/>
                  </a:moveTo>
                  <a:lnTo>
                    <a:pt x="1104900" y="134112"/>
                  </a:lnTo>
                  <a:lnTo>
                    <a:pt x="1104900" y="2106168"/>
                  </a:lnTo>
                  <a:lnTo>
                    <a:pt x="1258824" y="2106168"/>
                  </a:lnTo>
                  <a:lnTo>
                    <a:pt x="1258824" y="13411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262371" y="2758439"/>
              <a:ext cx="3368040" cy="2490470"/>
            </a:xfrm>
            <a:custGeom>
              <a:avLst/>
              <a:gdLst/>
              <a:ahLst/>
              <a:cxnLst/>
              <a:rect l="l" t="t" r="r" b="b"/>
              <a:pathLst>
                <a:path w="3368040" h="2490470">
                  <a:moveTo>
                    <a:pt x="50291" y="2490216"/>
                  </a:moveTo>
                  <a:lnTo>
                    <a:pt x="50291" y="0"/>
                  </a:lnTo>
                </a:path>
                <a:path w="3368040" h="2490470">
                  <a:moveTo>
                    <a:pt x="0" y="2490216"/>
                  </a:moveTo>
                  <a:lnTo>
                    <a:pt x="50291" y="2490216"/>
                  </a:lnTo>
                </a:path>
                <a:path w="3368040" h="2490470">
                  <a:moveTo>
                    <a:pt x="0" y="1991868"/>
                  </a:moveTo>
                  <a:lnTo>
                    <a:pt x="50291" y="1991868"/>
                  </a:lnTo>
                </a:path>
                <a:path w="3368040" h="2490470">
                  <a:moveTo>
                    <a:pt x="0" y="1493520"/>
                  </a:moveTo>
                  <a:lnTo>
                    <a:pt x="50291" y="1493520"/>
                  </a:lnTo>
                </a:path>
                <a:path w="3368040" h="2490470">
                  <a:moveTo>
                    <a:pt x="0" y="996696"/>
                  </a:moveTo>
                  <a:lnTo>
                    <a:pt x="50291" y="996696"/>
                  </a:lnTo>
                </a:path>
                <a:path w="3368040" h="2490470">
                  <a:moveTo>
                    <a:pt x="0" y="498348"/>
                  </a:moveTo>
                  <a:lnTo>
                    <a:pt x="50291" y="498348"/>
                  </a:lnTo>
                </a:path>
                <a:path w="3368040" h="2490470">
                  <a:moveTo>
                    <a:pt x="0" y="0"/>
                  </a:moveTo>
                  <a:lnTo>
                    <a:pt x="50291" y="0"/>
                  </a:lnTo>
                </a:path>
                <a:path w="3368040" h="2490470">
                  <a:moveTo>
                    <a:pt x="50291" y="2490216"/>
                  </a:moveTo>
                  <a:lnTo>
                    <a:pt x="3368039" y="24902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411467" y="4172711"/>
              <a:ext cx="287020" cy="181610"/>
            </a:xfrm>
            <a:custGeom>
              <a:avLst/>
              <a:gdLst/>
              <a:ahLst/>
              <a:cxnLst/>
              <a:rect l="l" t="t" r="r" b="b"/>
              <a:pathLst>
                <a:path w="287020" h="181610">
                  <a:moveTo>
                    <a:pt x="286512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286512" y="181356"/>
                  </a:lnTo>
                  <a:lnTo>
                    <a:pt x="2865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075682" y="5136896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5682" y="463880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5682" y="4141089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75682" y="3643121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75682" y="3145028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75682" y="2647315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45863" y="5288407"/>
            <a:ext cx="324993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22516" y="4158488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4,0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63295" y="2665476"/>
            <a:ext cx="4122420" cy="2588260"/>
            <a:chOff x="463295" y="2665476"/>
            <a:chExt cx="4122420" cy="2588260"/>
          </a:xfrm>
        </p:grpSpPr>
        <p:sp>
          <p:nvSpPr>
            <p:cNvPr id="21" name="object 21"/>
            <p:cNvSpPr/>
            <p:nvPr/>
          </p:nvSpPr>
          <p:spPr>
            <a:xfrm>
              <a:off x="566928" y="3046475"/>
              <a:ext cx="3942715" cy="2202180"/>
            </a:xfrm>
            <a:custGeom>
              <a:avLst/>
              <a:gdLst/>
              <a:ahLst/>
              <a:cxnLst/>
              <a:rect l="l" t="t" r="r" b="b"/>
              <a:pathLst>
                <a:path w="3942715" h="2202179">
                  <a:moveTo>
                    <a:pt x="132588" y="0"/>
                  </a:moveTo>
                  <a:lnTo>
                    <a:pt x="0" y="0"/>
                  </a:lnTo>
                  <a:lnTo>
                    <a:pt x="0" y="2202180"/>
                  </a:lnTo>
                  <a:lnTo>
                    <a:pt x="132588" y="2202180"/>
                  </a:lnTo>
                  <a:lnTo>
                    <a:pt x="132588" y="0"/>
                  </a:lnTo>
                  <a:close/>
                </a:path>
                <a:path w="3942715" h="2202179">
                  <a:moveTo>
                    <a:pt x="370332" y="4572"/>
                  </a:moveTo>
                  <a:lnTo>
                    <a:pt x="237744" y="4572"/>
                  </a:lnTo>
                  <a:lnTo>
                    <a:pt x="237744" y="2202180"/>
                  </a:lnTo>
                  <a:lnTo>
                    <a:pt x="370332" y="2202180"/>
                  </a:lnTo>
                  <a:lnTo>
                    <a:pt x="370332" y="4572"/>
                  </a:lnTo>
                  <a:close/>
                </a:path>
                <a:path w="3942715" h="2202179">
                  <a:moveTo>
                    <a:pt x="609600" y="15240"/>
                  </a:moveTo>
                  <a:lnTo>
                    <a:pt x="477012" y="15240"/>
                  </a:lnTo>
                  <a:lnTo>
                    <a:pt x="477012" y="2202180"/>
                  </a:lnTo>
                  <a:lnTo>
                    <a:pt x="609600" y="2202180"/>
                  </a:lnTo>
                  <a:lnTo>
                    <a:pt x="609600" y="15240"/>
                  </a:lnTo>
                  <a:close/>
                </a:path>
                <a:path w="3942715" h="2202179">
                  <a:moveTo>
                    <a:pt x="847344" y="41148"/>
                  </a:moveTo>
                  <a:lnTo>
                    <a:pt x="714756" y="41148"/>
                  </a:lnTo>
                  <a:lnTo>
                    <a:pt x="714756" y="2202180"/>
                  </a:lnTo>
                  <a:lnTo>
                    <a:pt x="847344" y="2202180"/>
                  </a:lnTo>
                  <a:lnTo>
                    <a:pt x="847344" y="41148"/>
                  </a:lnTo>
                  <a:close/>
                </a:path>
                <a:path w="3942715" h="2202179">
                  <a:moveTo>
                    <a:pt x="1085088" y="92964"/>
                  </a:moveTo>
                  <a:lnTo>
                    <a:pt x="952500" y="92964"/>
                  </a:lnTo>
                  <a:lnTo>
                    <a:pt x="952500" y="2202180"/>
                  </a:lnTo>
                  <a:lnTo>
                    <a:pt x="1085088" y="2202180"/>
                  </a:lnTo>
                  <a:lnTo>
                    <a:pt x="1085088" y="92964"/>
                  </a:lnTo>
                  <a:close/>
                </a:path>
                <a:path w="3942715" h="2202179">
                  <a:moveTo>
                    <a:pt x="1322832" y="123444"/>
                  </a:moveTo>
                  <a:lnTo>
                    <a:pt x="1190244" y="123444"/>
                  </a:lnTo>
                  <a:lnTo>
                    <a:pt x="1190244" y="2202180"/>
                  </a:lnTo>
                  <a:lnTo>
                    <a:pt x="1322832" y="2202180"/>
                  </a:lnTo>
                  <a:lnTo>
                    <a:pt x="1322832" y="123444"/>
                  </a:lnTo>
                  <a:close/>
                </a:path>
                <a:path w="3942715" h="2202179">
                  <a:moveTo>
                    <a:pt x="1562100" y="149352"/>
                  </a:moveTo>
                  <a:lnTo>
                    <a:pt x="1429512" y="149352"/>
                  </a:lnTo>
                  <a:lnTo>
                    <a:pt x="1429512" y="2202180"/>
                  </a:lnTo>
                  <a:lnTo>
                    <a:pt x="1562100" y="2202180"/>
                  </a:lnTo>
                  <a:lnTo>
                    <a:pt x="1562100" y="149352"/>
                  </a:lnTo>
                  <a:close/>
                </a:path>
                <a:path w="3942715" h="2202179">
                  <a:moveTo>
                    <a:pt x="1799844" y="134112"/>
                  </a:moveTo>
                  <a:lnTo>
                    <a:pt x="1667256" y="134112"/>
                  </a:lnTo>
                  <a:lnTo>
                    <a:pt x="1667256" y="2202180"/>
                  </a:lnTo>
                  <a:lnTo>
                    <a:pt x="1799844" y="2202180"/>
                  </a:lnTo>
                  <a:lnTo>
                    <a:pt x="1799844" y="134112"/>
                  </a:lnTo>
                  <a:close/>
                </a:path>
                <a:path w="3942715" h="2202179">
                  <a:moveTo>
                    <a:pt x="2037588" y="36576"/>
                  </a:moveTo>
                  <a:lnTo>
                    <a:pt x="1905000" y="36576"/>
                  </a:lnTo>
                  <a:lnTo>
                    <a:pt x="1905000" y="2202180"/>
                  </a:lnTo>
                  <a:lnTo>
                    <a:pt x="2037588" y="2202180"/>
                  </a:lnTo>
                  <a:lnTo>
                    <a:pt x="2037588" y="36576"/>
                  </a:lnTo>
                  <a:close/>
                </a:path>
                <a:path w="3942715" h="2202179">
                  <a:moveTo>
                    <a:pt x="2275332" y="62484"/>
                  </a:moveTo>
                  <a:lnTo>
                    <a:pt x="2142744" y="62484"/>
                  </a:lnTo>
                  <a:lnTo>
                    <a:pt x="2142744" y="2202180"/>
                  </a:lnTo>
                  <a:lnTo>
                    <a:pt x="2275332" y="2202180"/>
                  </a:lnTo>
                  <a:lnTo>
                    <a:pt x="2275332" y="62484"/>
                  </a:lnTo>
                  <a:close/>
                </a:path>
                <a:path w="3942715" h="2202179">
                  <a:moveTo>
                    <a:pt x="2514600" y="62484"/>
                  </a:moveTo>
                  <a:lnTo>
                    <a:pt x="2382012" y="62484"/>
                  </a:lnTo>
                  <a:lnTo>
                    <a:pt x="2382012" y="2202180"/>
                  </a:lnTo>
                  <a:lnTo>
                    <a:pt x="2514600" y="2202180"/>
                  </a:lnTo>
                  <a:lnTo>
                    <a:pt x="2514600" y="62484"/>
                  </a:lnTo>
                  <a:close/>
                </a:path>
                <a:path w="3942715" h="2202179">
                  <a:moveTo>
                    <a:pt x="2752344" y="114300"/>
                  </a:moveTo>
                  <a:lnTo>
                    <a:pt x="2619756" y="114300"/>
                  </a:lnTo>
                  <a:lnTo>
                    <a:pt x="2619756" y="2202180"/>
                  </a:lnTo>
                  <a:lnTo>
                    <a:pt x="2752344" y="2202180"/>
                  </a:lnTo>
                  <a:lnTo>
                    <a:pt x="2752344" y="114300"/>
                  </a:lnTo>
                  <a:close/>
                </a:path>
                <a:path w="3942715" h="2202179">
                  <a:moveTo>
                    <a:pt x="2990088" y="298704"/>
                  </a:moveTo>
                  <a:lnTo>
                    <a:pt x="2857500" y="298704"/>
                  </a:lnTo>
                  <a:lnTo>
                    <a:pt x="2857500" y="2202180"/>
                  </a:lnTo>
                  <a:lnTo>
                    <a:pt x="2990088" y="2202180"/>
                  </a:lnTo>
                  <a:lnTo>
                    <a:pt x="2990088" y="298704"/>
                  </a:lnTo>
                  <a:close/>
                </a:path>
                <a:path w="3942715" h="2202179">
                  <a:moveTo>
                    <a:pt x="3227832" y="289560"/>
                  </a:moveTo>
                  <a:lnTo>
                    <a:pt x="3095244" y="289560"/>
                  </a:lnTo>
                  <a:lnTo>
                    <a:pt x="3095244" y="2202180"/>
                  </a:lnTo>
                  <a:lnTo>
                    <a:pt x="3227832" y="2202180"/>
                  </a:lnTo>
                  <a:lnTo>
                    <a:pt x="3227832" y="289560"/>
                  </a:lnTo>
                  <a:close/>
                </a:path>
                <a:path w="3942715" h="2202179">
                  <a:moveTo>
                    <a:pt x="3467100" y="458724"/>
                  </a:moveTo>
                  <a:lnTo>
                    <a:pt x="3334512" y="458724"/>
                  </a:lnTo>
                  <a:lnTo>
                    <a:pt x="3334512" y="2202180"/>
                  </a:lnTo>
                  <a:lnTo>
                    <a:pt x="3467100" y="2202180"/>
                  </a:lnTo>
                  <a:lnTo>
                    <a:pt x="3467100" y="458724"/>
                  </a:lnTo>
                  <a:close/>
                </a:path>
                <a:path w="3942715" h="2202179">
                  <a:moveTo>
                    <a:pt x="3704844" y="551688"/>
                  </a:moveTo>
                  <a:lnTo>
                    <a:pt x="3572256" y="551688"/>
                  </a:lnTo>
                  <a:lnTo>
                    <a:pt x="3572256" y="2202180"/>
                  </a:lnTo>
                  <a:lnTo>
                    <a:pt x="3704844" y="2202180"/>
                  </a:lnTo>
                  <a:lnTo>
                    <a:pt x="3704844" y="551688"/>
                  </a:lnTo>
                  <a:close/>
                </a:path>
                <a:path w="3942715" h="2202179">
                  <a:moveTo>
                    <a:pt x="3942588" y="484644"/>
                  </a:moveTo>
                  <a:lnTo>
                    <a:pt x="3810000" y="484644"/>
                  </a:lnTo>
                  <a:lnTo>
                    <a:pt x="3810000" y="2202180"/>
                  </a:lnTo>
                  <a:lnTo>
                    <a:pt x="3942588" y="2202180"/>
                  </a:lnTo>
                  <a:lnTo>
                    <a:pt x="3942588" y="484644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463295" y="2670048"/>
              <a:ext cx="4099560" cy="2578735"/>
            </a:xfrm>
            <a:custGeom>
              <a:avLst/>
              <a:gdLst/>
              <a:ahLst/>
              <a:cxnLst/>
              <a:rect l="l" t="t" r="r" b="b"/>
              <a:pathLst>
                <a:path w="4099560" h="2578735">
                  <a:moveTo>
                    <a:pt x="51816" y="2578608"/>
                  </a:moveTo>
                  <a:lnTo>
                    <a:pt x="51816" y="0"/>
                  </a:lnTo>
                </a:path>
                <a:path w="4099560" h="2578735">
                  <a:moveTo>
                    <a:pt x="0" y="2578608"/>
                  </a:moveTo>
                  <a:lnTo>
                    <a:pt x="51816" y="2578608"/>
                  </a:lnTo>
                </a:path>
                <a:path w="4099560" h="2578735">
                  <a:moveTo>
                    <a:pt x="0" y="2061971"/>
                  </a:moveTo>
                  <a:lnTo>
                    <a:pt x="51816" y="2061971"/>
                  </a:lnTo>
                </a:path>
                <a:path w="4099560" h="2578735">
                  <a:moveTo>
                    <a:pt x="0" y="1546859"/>
                  </a:moveTo>
                  <a:lnTo>
                    <a:pt x="51816" y="1546859"/>
                  </a:lnTo>
                </a:path>
                <a:path w="4099560" h="2578735">
                  <a:moveTo>
                    <a:pt x="0" y="1031747"/>
                  </a:moveTo>
                  <a:lnTo>
                    <a:pt x="51816" y="1031747"/>
                  </a:lnTo>
                </a:path>
                <a:path w="4099560" h="2578735">
                  <a:moveTo>
                    <a:pt x="0" y="515112"/>
                  </a:moveTo>
                  <a:lnTo>
                    <a:pt x="51816" y="515112"/>
                  </a:lnTo>
                </a:path>
                <a:path w="4099560" h="2578735">
                  <a:moveTo>
                    <a:pt x="0" y="0"/>
                  </a:moveTo>
                  <a:lnTo>
                    <a:pt x="51816" y="0"/>
                  </a:lnTo>
                </a:path>
                <a:path w="4099560" h="2578735">
                  <a:moveTo>
                    <a:pt x="51816" y="2578608"/>
                  </a:moveTo>
                  <a:lnTo>
                    <a:pt x="4099559" y="25786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300728" y="4299204"/>
              <a:ext cx="285115" cy="182880"/>
            </a:xfrm>
            <a:custGeom>
              <a:avLst/>
              <a:gdLst/>
              <a:ahLst/>
              <a:cxnLst/>
              <a:rect l="l" t="t" r="r" b="b"/>
              <a:pathLst>
                <a:path w="285114" h="182879">
                  <a:moveTo>
                    <a:pt x="284988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284988" y="182880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75640" y="5136896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852" y="6635828"/>
            <a:ext cx="445389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5640" y="4621148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5640" y="410540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5640" y="358978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5640" y="3074034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5640" y="2558288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8550" y="5288407"/>
            <a:ext cx="402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310888" y="4285615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3,3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98790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895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Genel </a:t>
            </a:r>
            <a:r>
              <a:rPr sz="3200" spc="-5" dirty="0"/>
              <a:t>Değerlendirme</a:t>
            </a:r>
            <a:r>
              <a:rPr sz="3200" spc="-80" dirty="0"/>
              <a:t> </a:t>
            </a:r>
            <a:r>
              <a:rPr sz="3200" spc="-5" dirty="0"/>
              <a:t>-1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845690"/>
            <a:ext cx="8303895" cy="4248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97840" indent="-342900">
              <a:spcBef>
                <a:spcPts val="100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yılına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ait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büyüme öngörüleri tarihsel ortalamaların altında bir düzeye 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işaret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etmektedir. Rusya-Ukrayna krizi sonrası tahminler aşağı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yönlü 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güncellenmiştir.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474345" indent="-342900">
              <a:spcBef>
                <a:spcPts val="600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Yılın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ilk çeyreğine ilişkin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üretim ve iç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talebe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yönelik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öncü göstergeler güçlü  değildir. İkinci çeyreğe ilişkin göstergeler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ise henüz net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bir görünüm  içermemektedir.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304165" indent="-342900">
              <a:spcBef>
                <a:spcPts val="600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işlemler açığı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artış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eğilimindedir. Dış ticaret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hadleri ihracat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aleyhinde ve  tarihi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düşük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seviyelerdedir.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Rusya’dan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gelen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ziyaretçi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sayısı önemli oranda azalmıştır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ancak,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turizm</a:t>
            </a:r>
            <a:r>
              <a:rPr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gelirleri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>
              <a:spcBef>
                <a:spcPts val="5"/>
              </a:spcBef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pandemi öncesi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seviyelerinin üzerinde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seyretmektedir.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200660" indent="-342900">
              <a:spcBef>
                <a:spcPts val="600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Portföy yatırımları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kaynaklı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sermaye çıkışları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devam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etmekte, Merkez Bankası  rezervleri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gerilemektedir.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İstihdam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işsizlik oranları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mevcut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seviyelerini korumaktadır. Geniş tanımlı</a:t>
            </a:r>
            <a:r>
              <a:rPr spc="10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/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genç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işsizlik oranları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genel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tanımlı işsizlik oranının yaklaşık iki</a:t>
            </a:r>
            <a:r>
              <a:rPr spc="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katıdır.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597562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895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Genel </a:t>
            </a:r>
            <a:r>
              <a:rPr sz="3200" spc="-5" dirty="0"/>
              <a:t>Değerlendirme</a:t>
            </a:r>
            <a:r>
              <a:rPr sz="3200" spc="-80" dirty="0"/>
              <a:t> </a:t>
            </a:r>
            <a:r>
              <a:rPr sz="3200" spc="-5" dirty="0"/>
              <a:t>-2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845690"/>
            <a:ext cx="8298180" cy="452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95275" indent="-342900">
              <a:spcBef>
                <a:spcPts val="100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Nisan ayı itibarıyla Merkezi Yönetim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borç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stoku 3,1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tilyon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TL’nin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üzerindedir.  Borçlanmaların yaklaşık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2/3’ü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döviz</a:t>
            </a:r>
            <a:r>
              <a:rPr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cinsindendir.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158115" indent="-342900">
              <a:spcBef>
                <a:spcPts val="600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Kur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Korumalı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uygulamasının katkısıyla TL mevduatlar önemli oranda 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artmıştır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ancak, yabancı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para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mevduatlardaki gerileme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Mart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ayı itibarıyla 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durmuştur.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400685" indent="-342900">
              <a:spcBef>
                <a:spcPts val="600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Kredi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kullanımları ticari krediler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kaynaklı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olarak yüksek oranda artmaktadır. 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Kredi ve mevduat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faiz oranları arasındaki fark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ise</a:t>
            </a:r>
            <a:r>
              <a:rPr spc="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açılmaktadır.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646430" indent="-342900">
              <a:spcBef>
                <a:spcPts val="600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Merkez Bankası politika faiz oranı Aralık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2021’den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bu yana %14’te sabit  tutulmakta,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devlet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borçlanma faiz oranları ile kredi-mevduat faiz oranları  politika faiz oranının üzerinde</a:t>
            </a:r>
            <a:r>
              <a:rPr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seyretmektedir.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822325" indent="-342900">
              <a:spcBef>
                <a:spcPts val="605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enflasyonu son 20,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üretici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enflasyonu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ise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27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yılın zirvesine  çıkmıştır. Enflasyon beklentileri önemli oranda</a:t>
            </a:r>
            <a:r>
              <a:rPr spc="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bozulmuştur.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5080" indent="-342900">
              <a:spcBef>
                <a:spcPts val="600"/>
              </a:spcBef>
              <a:buClr>
                <a:srgbClr val="C00000"/>
              </a:buClr>
              <a:buSzPct val="83333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Türkiye’nin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risklilik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göstergesi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 küresel finansal krizden bu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yana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 yüksek  seviyelerdedir.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Türk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lirasının yabancı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paralar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karşısındaki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değer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kaybı Mayıs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ayı 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itibarıyla</a:t>
            </a:r>
            <a:r>
              <a:rPr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hızlanmıştır.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358756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4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526959"/>
            <a:ext cx="6896366" cy="11474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>
              <a:defRPr/>
            </a:pPr>
            <a:r>
              <a:rPr lang="tr-TR" sz="4000" kern="0" dirty="0" smtClean="0"/>
              <a:t>Sosyal ve ekonomik yapı</a:t>
            </a:r>
            <a:endParaRPr lang="tr-TR" sz="4000" kern="0" dirty="0"/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3700" y="2674455"/>
            <a:ext cx="7715499" cy="256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tr-TR" sz="2800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tr-TR" sz="2400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sz="2400" kern="0" dirty="0">
              <a:solidFill>
                <a:srgbClr val="000000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21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12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Nüfus ve göç 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Büyüme</a:t>
            </a:r>
          </a:p>
          <a:p>
            <a:pPr>
              <a:defRPr/>
            </a:pPr>
            <a:r>
              <a:rPr lang="tr-TR" kern="0" dirty="0">
                <a:solidFill>
                  <a:srgbClr val="000000"/>
                </a:solidFill>
              </a:rPr>
              <a:t>Dış </a:t>
            </a:r>
            <a:r>
              <a:rPr lang="tr-TR" kern="0" dirty="0" smtClean="0">
                <a:solidFill>
                  <a:srgbClr val="000000"/>
                </a:solidFill>
              </a:rPr>
              <a:t>ticaret</a:t>
            </a:r>
            <a:endParaRPr lang="tr-TR" kern="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İstihdam</a:t>
            </a:r>
            <a:endParaRPr lang="tr-TR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93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0" name="think-cell Slide" r:id="rId43" imgW="444" imgH="446" progId="TCLayout.ActiveDocument.1">
                  <p:embed/>
                </p:oleObj>
              </mc:Choice>
              <mc:Fallback>
                <p:oleObj name="think-cell Slide" r:id="rId43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" name="Dikdörtgen 279"/>
          <p:cNvSpPr/>
          <p:nvPr/>
        </p:nvSpPr>
        <p:spPr bwMode="auto">
          <a:xfrm>
            <a:off x="6194421" y="2894013"/>
            <a:ext cx="2699762" cy="1492250"/>
          </a:xfrm>
          <a:prstGeom prst="rect">
            <a:avLst/>
          </a:prstGeom>
          <a:solidFill>
            <a:srgbClr val="A50404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6571" y="963250"/>
            <a:ext cx="8597612" cy="592508"/>
          </a:xfrm>
        </p:spPr>
        <p:txBody>
          <a:bodyPr vert="horz"/>
          <a:lstStyle/>
          <a:p>
            <a:r>
              <a:rPr lang="tr-TR" sz="2400" dirty="0" smtClean="0"/>
              <a:t>Gaziantep ili toplam nüfus sayısı 2020 yılında 2,1 milyon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r-TR" sz="2000" b="0" dirty="0" smtClean="0"/>
              <a:t>Toplam nüfus 10 yılda Türkiye ortalamasının üzerinde arttı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fld id="{4671AB6C-D4B8-4F11-8867-B5C2B23781FF}" type="slidenum">
              <a:rPr lang="tr-TR" smtClean="0"/>
              <a:pPr algn="ctr">
                <a:defRPr/>
              </a:pPr>
              <a:t>63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63646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Nüfus, milyon, 2007-2020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Nüfus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265" name="Chart 3"/>
          <p:cNvGraphicFramePr/>
          <p:nvPr>
            <p:custDataLst>
              <p:tags r:id="rId3"/>
            </p:custDataLst>
            <p:extLst/>
          </p:nvPr>
        </p:nvGraphicFramePr>
        <p:xfrm>
          <a:off x="7192169" y="3448051"/>
          <a:ext cx="1798635" cy="766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  <p:cxnSp>
        <p:nvCxnSpPr>
          <p:cNvPr id="216" name="Düz Bağlayıcı 215"/>
          <p:cNvCxnSpPr/>
          <p:nvPr>
            <p:custDataLst>
              <p:tags r:id="rId4"/>
            </p:custDataLst>
          </p:nvPr>
        </p:nvCxnSpPr>
        <p:spPr bwMode="auto">
          <a:xfrm>
            <a:off x="8404944" y="3227387"/>
            <a:ext cx="0" cy="180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Düz Bağlayıcı 213"/>
          <p:cNvCxnSpPr/>
          <p:nvPr>
            <p:custDataLst>
              <p:tags r:id="rId5"/>
            </p:custDataLst>
          </p:nvPr>
        </p:nvCxnSpPr>
        <p:spPr bwMode="auto">
          <a:xfrm flipV="1">
            <a:off x="7726363" y="3250358"/>
            <a:ext cx="0" cy="216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Düz Bağlayıcı 214"/>
          <p:cNvCxnSpPr/>
          <p:nvPr>
            <p:custDataLst>
              <p:tags r:id="rId6"/>
            </p:custDataLst>
          </p:nvPr>
        </p:nvCxnSpPr>
        <p:spPr bwMode="auto">
          <a:xfrm>
            <a:off x="7726363" y="3227387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755491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E629E19C-DBF1-429E-AB44-74ED3D21BF31}" type="datetime'''''''''2''''''''''00''''''''''''''''''''''''7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5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232775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3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7696732" y="3086101"/>
            <a:ext cx="694794" cy="282574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+35%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62" name="Dikdörtgen 16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6194421" y="3490117"/>
            <a:ext cx="1166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0000"/>
                </a:solidFill>
              </a:rPr>
              <a:t>Gaziantep</a:t>
            </a:r>
          </a:p>
        </p:txBody>
      </p:sp>
      <p:graphicFrame>
        <p:nvGraphicFramePr>
          <p:cNvPr id="266" name="Chart 3"/>
          <p:cNvGraphicFramePr/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605163439"/>
              </p:ext>
            </p:extLst>
          </p:nvPr>
        </p:nvGraphicFramePr>
        <p:xfrm>
          <a:off x="4102100" y="3384550"/>
          <a:ext cx="2206625" cy="74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6"/>
          </a:graphicData>
        </a:graphic>
      </p:graphicFrame>
      <p:cxnSp>
        <p:nvCxnSpPr>
          <p:cNvPr id="210" name="Düz Bağlayıcı 209"/>
          <p:cNvCxnSpPr/>
          <p:nvPr>
            <p:custDataLst>
              <p:tags r:id="rId11"/>
            </p:custDataLst>
          </p:nvPr>
        </p:nvCxnSpPr>
        <p:spPr bwMode="auto">
          <a:xfrm>
            <a:off x="5543550" y="3086100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Düz Bağlayıcı 207"/>
          <p:cNvCxnSpPr/>
          <p:nvPr>
            <p:custDataLst>
              <p:tags r:id="rId12"/>
            </p:custDataLst>
          </p:nvPr>
        </p:nvCxnSpPr>
        <p:spPr bwMode="auto">
          <a:xfrm flipV="1">
            <a:off x="4865688" y="3086100"/>
            <a:ext cx="0" cy="36195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Düz Bağlayıcı 208"/>
          <p:cNvCxnSpPr/>
          <p:nvPr>
            <p:custDataLst>
              <p:tags r:id="rId13"/>
            </p:custDataLst>
          </p:nvPr>
        </p:nvCxnSpPr>
        <p:spPr bwMode="auto">
          <a:xfrm>
            <a:off x="4865688" y="3086100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4694238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2FA6963D-EA52-4DDC-973D-49BF0BE693C0}" type="datetime'''''''''2''''''''''''''''''0''0''7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1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53721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07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4849814" y="295751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9A41E6BD-1940-4A9D-9068-CE7FFB39B0E4}" type="datetime'''+''''2''3''''''''''''''%'''''''''''''''''''''''''''''">
              <a:rPr lang="tr-TR" altLang="en-US" sz="1200" b="1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+23%</a:t>
            </a:fld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73" name="Metin kutusu 72"/>
          <p:cNvSpPr txBox="1"/>
          <p:nvPr/>
        </p:nvSpPr>
        <p:spPr>
          <a:xfrm>
            <a:off x="3265488" y="3517900"/>
            <a:ext cx="1287459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İstanbul</a:t>
            </a:r>
          </a:p>
        </p:txBody>
      </p:sp>
      <p:graphicFrame>
        <p:nvGraphicFramePr>
          <p:cNvPr id="267" name="Chart 3"/>
          <p:cNvGraphicFramePr/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939123922"/>
              </p:ext>
            </p:extLst>
          </p:nvPr>
        </p:nvGraphicFramePr>
        <p:xfrm>
          <a:off x="1058863" y="2909888"/>
          <a:ext cx="2206625" cy="121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7"/>
          </a:graphicData>
        </a:graphic>
      </p:graphicFrame>
      <p:cxnSp>
        <p:nvCxnSpPr>
          <p:cNvPr id="201" name="Düz Bağlayıcı 200"/>
          <p:cNvCxnSpPr/>
          <p:nvPr>
            <p:custDataLst>
              <p:tags r:id="rId18"/>
            </p:custDataLst>
          </p:nvPr>
        </p:nvCxnSpPr>
        <p:spPr bwMode="auto">
          <a:xfrm flipV="1">
            <a:off x="1822450" y="2611438"/>
            <a:ext cx="0" cy="422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Düz Bağlayıcı 202"/>
          <p:cNvCxnSpPr/>
          <p:nvPr>
            <p:custDataLst>
              <p:tags r:id="rId19"/>
            </p:custDataLst>
          </p:nvPr>
        </p:nvCxnSpPr>
        <p:spPr bwMode="auto">
          <a:xfrm>
            <a:off x="1822450" y="2611438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Düz Bağlayıcı 203"/>
          <p:cNvCxnSpPr/>
          <p:nvPr>
            <p:custDataLst>
              <p:tags r:id="rId20"/>
            </p:custDataLst>
          </p:nvPr>
        </p:nvCxnSpPr>
        <p:spPr bwMode="auto">
          <a:xfrm>
            <a:off x="2500313" y="2611438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232886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1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16510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7DEB7F90-58EF-4DD4-9DEE-F8414B96079E}" type="datetime'''''''''''''''''''''200''''''''''''''''7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02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1806576" y="2482850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461AC0FA-3272-452A-BABD-F143C167D51A}" type="datetime'''+''''1''''''8''''''''''''%'''''''''''''''''''''''''">
              <a:rPr lang="tr-TR" altLang="en-US" sz="1200" b="1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+18%</a:t>
            </a:fld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44" name="Metin kutusu 143"/>
          <p:cNvSpPr txBox="1"/>
          <p:nvPr/>
        </p:nvSpPr>
        <p:spPr>
          <a:xfrm>
            <a:off x="200023" y="3459163"/>
            <a:ext cx="1287463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Türkiye</a:t>
            </a:r>
          </a:p>
        </p:txBody>
      </p:sp>
      <p:sp>
        <p:nvSpPr>
          <p:cNvPr id="163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755491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940B797-C549-4165-9257-E87ABB9E8768}" type="datetime'''''''2''''''''''''''''''''''0''''''''''0''7''''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8232775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5" name="Metin kutusu 164"/>
          <p:cNvSpPr txBox="1"/>
          <p:nvPr/>
        </p:nvSpPr>
        <p:spPr>
          <a:xfrm>
            <a:off x="6194421" y="5262563"/>
            <a:ext cx="130810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Şanlıurfa</a:t>
            </a:r>
          </a:p>
        </p:txBody>
      </p:sp>
      <p:graphicFrame>
        <p:nvGraphicFramePr>
          <p:cNvPr id="269" name="Chart 3"/>
          <p:cNvGraphicFramePr/>
          <p:nvPr>
            <p:custDataLst>
              <p:tags r:id="rId26"/>
            </p:custDataLst>
            <p:extLst/>
          </p:nvPr>
        </p:nvGraphicFramePr>
        <p:xfrm>
          <a:off x="4308475" y="5414963"/>
          <a:ext cx="1793875" cy="51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8"/>
          </a:graphicData>
        </a:graphic>
      </p:graphicFrame>
      <p:cxnSp>
        <p:nvCxnSpPr>
          <p:cNvPr id="227" name="Düz Bağlayıcı 226"/>
          <p:cNvCxnSpPr/>
          <p:nvPr>
            <p:custDataLst>
              <p:tags r:id="rId27"/>
            </p:custDataLst>
          </p:nvPr>
        </p:nvCxnSpPr>
        <p:spPr bwMode="auto">
          <a:xfrm>
            <a:off x="4865688" y="5230813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Düz Bağlayıcı 225"/>
          <p:cNvCxnSpPr/>
          <p:nvPr>
            <p:custDataLst>
              <p:tags r:id="rId28"/>
            </p:custDataLst>
          </p:nvPr>
        </p:nvCxnSpPr>
        <p:spPr bwMode="auto">
          <a:xfrm flipV="1">
            <a:off x="4865688" y="5230813"/>
            <a:ext cx="0" cy="1857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8" name="Düz Bağlayıcı 227"/>
          <p:cNvCxnSpPr/>
          <p:nvPr>
            <p:custDataLst>
              <p:tags r:id="rId29"/>
            </p:custDataLst>
          </p:nvPr>
        </p:nvCxnSpPr>
        <p:spPr bwMode="auto">
          <a:xfrm>
            <a:off x="5543550" y="5230813"/>
            <a:ext cx="0" cy="168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4694238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DDF73EAE-8C6B-447B-9933-3237C6D442EA}" type="datetime'''2''''0''''''''''0''''''''''7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8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53721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2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4918075" y="5102225"/>
            <a:ext cx="573088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+16%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69" name="Metin kutusu 168"/>
          <p:cNvSpPr txBox="1"/>
          <p:nvPr/>
        </p:nvSpPr>
        <p:spPr>
          <a:xfrm>
            <a:off x="3300403" y="5260975"/>
            <a:ext cx="145732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Adana</a:t>
            </a:r>
          </a:p>
        </p:txBody>
      </p:sp>
      <p:graphicFrame>
        <p:nvGraphicFramePr>
          <p:cNvPr id="270" name="Chart 3"/>
          <p:cNvGraphicFramePr/>
          <p:nvPr>
            <p:custDataLst>
              <p:tags r:id="rId33"/>
            </p:custDataLst>
            <p:extLst/>
          </p:nvPr>
        </p:nvGraphicFramePr>
        <p:xfrm>
          <a:off x="1265238" y="5400675"/>
          <a:ext cx="1793875" cy="52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9"/>
          </a:graphicData>
        </a:graphic>
      </p:graphicFrame>
      <p:cxnSp>
        <p:nvCxnSpPr>
          <p:cNvPr id="221" name="Düz Bağlayıcı 220"/>
          <p:cNvCxnSpPr/>
          <p:nvPr>
            <p:custDataLst>
              <p:tags r:id="rId34"/>
            </p:custDataLst>
          </p:nvPr>
        </p:nvCxnSpPr>
        <p:spPr bwMode="auto">
          <a:xfrm>
            <a:off x="1822450" y="5102225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Düz Bağlayıcı 219"/>
          <p:cNvCxnSpPr/>
          <p:nvPr>
            <p:custDataLst>
              <p:tags r:id="rId35"/>
            </p:custDataLst>
          </p:nvPr>
        </p:nvCxnSpPr>
        <p:spPr bwMode="auto">
          <a:xfrm flipV="1">
            <a:off x="1822450" y="5102225"/>
            <a:ext cx="0" cy="34766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Düz Bağlayıcı 221"/>
          <p:cNvCxnSpPr/>
          <p:nvPr>
            <p:custDataLst>
              <p:tags r:id="rId36"/>
            </p:custDataLst>
          </p:nvPr>
        </p:nvCxnSpPr>
        <p:spPr bwMode="auto">
          <a:xfrm>
            <a:off x="2500313" y="5102225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16510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D632356-59A8-4275-BD7B-492D824550C5}" type="datetime'2''''''''''00''''7''''''''''''''''''''''''''''''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232886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9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1806576" y="4973638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altLang="en-US" sz="1200" b="1" dirty="0" smtClean="0">
                <a:solidFill>
                  <a:srgbClr val="000000"/>
                </a:solidFill>
              </a:rPr>
              <a:t> +16%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73" name="Metin kutusu 172"/>
          <p:cNvSpPr txBox="1"/>
          <p:nvPr/>
        </p:nvSpPr>
        <p:spPr>
          <a:xfrm>
            <a:off x="108768" y="5260975"/>
            <a:ext cx="13152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err="1">
                <a:solidFill>
                  <a:srgbClr val="000000"/>
                </a:solidFill>
              </a:rPr>
              <a:t>Kahramamaraş</a:t>
            </a:r>
            <a:endParaRPr lang="tr-TR" sz="1100" b="1" dirty="0">
              <a:solidFill>
                <a:srgbClr val="000000"/>
              </a:solidFill>
            </a:endParaRPr>
          </a:p>
        </p:txBody>
      </p:sp>
      <p:cxnSp>
        <p:nvCxnSpPr>
          <p:cNvPr id="275" name="Düz Bağlayıcı 274"/>
          <p:cNvCxnSpPr/>
          <p:nvPr/>
        </p:nvCxnSpPr>
        <p:spPr bwMode="auto">
          <a:xfrm>
            <a:off x="305911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6" name="Düz Bağlayıcı 275"/>
          <p:cNvCxnSpPr/>
          <p:nvPr/>
        </p:nvCxnSpPr>
        <p:spPr bwMode="auto">
          <a:xfrm>
            <a:off x="611346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Düz Bağlayıcı 276"/>
          <p:cNvCxnSpPr/>
          <p:nvPr/>
        </p:nvCxnSpPr>
        <p:spPr bwMode="auto">
          <a:xfrm flipH="1" flipV="1">
            <a:off x="315914" y="4559536"/>
            <a:ext cx="840898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Dikdörtgen 8"/>
          <p:cNvSpPr/>
          <p:nvPr/>
        </p:nvSpPr>
        <p:spPr>
          <a:xfrm>
            <a:off x="7678801" y="4876482"/>
            <a:ext cx="762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1200" b="1" dirty="0">
                <a:solidFill>
                  <a:srgbClr val="000000"/>
                </a:solidFill>
              </a:rPr>
              <a:t> +39%</a:t>
            </a:r>
            <a:endParaRPr lang="tr-TR" dirty="0">
              <a:solidFill>
                <a:srgbClr val="000000"/>
              </a:solidFill>
            </a:endParaRPr>
          </a:p>
        </p:txBody>
      </p:sp>
      <p:graphicFrame>
        <p:nvGraphicFramePr>
          <p:cNvPr id="64" name="Chart 3"/>
          <p:cNvGraphicFramePr/>
          <p:nvPr>
            <p:custDataLst>
              <p:tags r:id="rId40"/>
            </p:custDataLst>
            <p:extLst/>
          </p:nvPr>
        </p:nvGraphicFramePr>
        <p:xfrm>
          <a:off x="7144678" y="5153481"/>
          <a:ext cx="1798635" cy="82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0"/>
          </a:graphicData>
        </a:graphic>
      </p:graphicFrame>
    </p:spTree>
    <p:extLst>
      <p:ext uri="{BB962C8B-B14F-4D97-AF65-F5344CB8AC3E}">
        <p14:creationId xmlns:p14="http://schemas.microsoft.com/office/powerpoint/2010/main" val="13467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2" name="think-cell Slide" r:id="rId5" imgW="444" imgH="446" progId="TCLayout.ActiveDocument.1">
                  <p:embed/>
                </p:oleObj>
              </mc:Choice>
              <mc:Fallback>
                <p:oleObj name="think-cell Slide" r:id="rId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0859" y="1006112"/>
            <a:ext cx="8597612" cy="737573"/>
          </a:xfrm>
        </p:spPr>
        <p:txBody>
          <a:bodyPr vert="horz"/>
          <a:lstStyle/>
          <a:p>
            <a:r>
              <a:rPr lang="tr-TR" sz="2000" dirty="0" smtClean="0"/>
              <a:t>Gaziantep ili en fazla göçü Şanlıurfa’dan alırken  en fazla göçü  İstanbul’a verdi.</a:t>
            </a:r>
            <a:br>
              <a:rPr lang="tr-TR" sz="2000" dirty="0" smtClean="0"/>
            </a:br>
            <a:r>
              <a:rPr lang="tr-TR" sz="1800" b="0" dirty="0" smtClean="0"/>
              <a:t>2020 yılında Gaziantep’in verdiği toplam göç 41179 kişi</a:t>
            </a:r>
            <a:br>
              <a:rPr lang="tr-TR" sz="1800" b="0" dirty="0" smtClean="0"/>
            </a:br>
            <a:r>
              <a:rPr lang="tr-TR" sz="1800" b="0" dirty="0" smtClean="0"/>
              <a:t>2020 yılında Gaziantep’in aldığı toplam göç 42040 kişi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fld id="{4671AB6C-D4B8-4F11-8867-B5C2B23781FF}" type="slidenum">
              <a:rPr lang="tr-TR" smtClean="0"/>
              <a:pPr algn="ctr">
                <a:defRPr/>
              </a:pPr>
              <a:t>64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77935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ilinin diğer illere verdiği-aldığı göç, kişi,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Göç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14" name="Tablo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961896"/>
              </p:ext>
            </p:extLst>
          </p:nvPr>
        </p:nvGraphicFramePr>
        <p:xfrm>
          <a:off x="1203875" y="2988198"/>
          <a:ext cx="3347843" cy="3080530"/>
        </p:xfrm>
        <a:graphic>
          <a:graphicData uri="http://schemas.openxmlformats.org/drawingml/2006/table">
            <a:tbl>
              <a:tblPr/>
              <a:tblGrid>
                <a:gridCol w="19464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014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5918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4257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Kilis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2318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2355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1492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1668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1801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1567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2012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1580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24" name="Dikdörtgen 23"/>
          <p:cNvSpPr/>
          <p:nvPr/>
        </p:nvSpPr>
        <p:spPr>
          <a:xfrm>
            <a:off x="1152249" y="2472422"/>
            <a:ext cx="40986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>
                <a:solidFill>
                  <a:srgbClr val="14316C"/>
                </a:solidFill>
              </a:rPr>
              <a:t>Gaziantep’in diğer illerden aldığı göç, kişi</a:t>
            </a:r>
          </a:p>
        </p:txBody>
      </p:sp>
      <p:sp>
        <p:nvSpPr>
          <p:cNvPr id="25" name="Dikdörtgen 24"/>
          <p:cNvSpPr/>
          <p:nvPr/>
        </p:nvSpPr>
        <p:spPr>
          <a:xfrm>
            <a:off x="5297694" y="2473717"/>
            <a:ext cx="41505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tr-TR" altLang="en-US" sz="1400" b="1" dirty="0">
                <a:solidFill>
                  <a:srgbClr val="C00000"/>
                </a:solidFill>
              </a:rPr>
              <a:t>Gaziantep‘in diğer illere verdiği göç, kişi</a:t>
            </a:r>
          </a:p>
        </p:txBody>
      </p:sp>
      <p:graphicFrame>
        <p:nvGraphicFramePr>
          <p:cNvPr id="19" name="Tablo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629206"/>
              </p:ext>
            </p:extLst>
          </p:nvPr>
        </p:nvGraphicFramePr>
        <p:xfrm>
          <a:off x="5297694" y="2988198"/>
          <a:ext cx="3561716" cy="3080530"/>
        </p:xfrm>
        <a:graphic>
          <a:graphicData uri="http://schemas.openxmlformats.org/drawingml/2006/table">
            <a:tbl>
              <a:tblPr/>
              <a:tblGrid>
                <a:gridCol w="18605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011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4492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3984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2435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2052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2143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2195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2210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İzmir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1545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1922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1469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20" name="Düz Bağlayıcı 19"/>
          <p:cNvCxnSpPr/>
          <p:nvPr/>
        </p:nvCxnSpPr>
        <p:spPr bwMode="auto">
          <a:xfrm>
            <a:off x="4934301" y="2988198"/>
            <a:ext cx="0" cy="306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1" name="Tablo 20"/>
          <p:cNvGraphicFramePr>
            <a:graphicFrameLocks noGrp="1"/>
          </p:cNvGraphicFramePr>
          <p:nvPr>
            <p:extLst/>
          </p:nvPr>
        </p:nvGraphicFramePr>
        <p:xfrm>
          <a:off x="716350" y="2977933"/>
          <a:ext cx="324465" cy="3080530"/>
        </p:xfrm>
        <a:graphic>
          <a:graphicData uri="http://schemas.openxmlformats.org/drawingml/2006/table">
            <a:tbl>
              <a:tblPr/>
              <a:tblGrid>
                <a:gridCol w="3244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3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6" name="think-cell Slide" r:id="rId32" imgW="444" imgH="446" progId="TCLayout.ActiveDocument.1">
                  <p:embed/>
                </p:oleObj>
              </mc:Choice>
              <mc:Fallback>
                <p:oleObj name="think-cell Slide" r:id="rId32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65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65530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ve seçili illerin yıllık GSYH ve kişi başı GSYH değerleri,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2004-2020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9" name="Dikdörtgen 1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71" name="Dikdörtgen 27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3" name="Dikdörtgen 8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5" name="Dikdörtgen 8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64" name="Dikdörtgen 16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20" name="Dikdörtgen 31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65" name="Dikdörtgen 36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1803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1288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660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944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8239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149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63988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476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965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1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12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2292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455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619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7813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08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06" name="Dikdörtgen 10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78" name="Dikdörtgen 17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298" name="Dikdörtgen 29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28" name="Dikdörtgen 4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" name="Dikdörtgen 1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28" name="Dikdörtgen 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4" name="Dikdörtgen 3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95" name="Unvan 1"/>
          <p:cNvSpPr txBox="1">
            <a:spLocks/>
          </p:cNvSpPr>
          <p:nvPr/>
        </p:nvSpPr>
        <p:spPr bwMode="auto">
          <a:xfrm>
            <a:off x="352424" y="1041056"/>
            <a:ext cx="8597612" cy="35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000" kern="0" dirty="0" smtClean="0"/>
              <a:t>2004 yılında Gaziantep’in GSYH’si </a:t>
            </a:r>
            <a:r>
              <a:rPr lang="tr-TR" sz="2000" kern="0" dirty="0"/>
              <a:t>8</a:t>
            </a:r>
            <a:r>
              <a:rPr lang="tr-TR" sz="2000" kern="0" dirty="0" smtClean="0"/>
              <a:t> milyon TL iken bu rakam 2020 yılında 99 milyar 273 milyon TL</a:t>
            </a:r>
            <a:r>
              <a:rPr lang="en-US" sz="2800" kern="0" dirty="0" smtClean="0"/>
              <a:t/>
            </a:r>
            <a:br>
              <a:rPr lang="en-US" sz="2800" kern="0" dirty="0" smtClean="0"/>
            </a:br>
            <a:r>
              <a:rPr lang="tr-TR" sz="1800" b="0" kern="0" dirty="0"/>
              <a:t>K</a:t>
            </a:r>
            <a:r>
              <a:rPr lang="tr-TR" sz="1800" b="0" kern="0" dirty="0" smtClean="0"/>
              <a:t>işi başı milli gelirde Gaziantep, Şanlıurfa, Kahramanmaraş’tan daha iyi konumda</a:t>
            </a:r>
            <a:endParaRPr lang="tr-TR" sz="1800" b="0" kern="0" dirty="0"/>
          </a:p>
        </p:txBody>
      </p:sp>
      <p:sp>
        <p:nvSpPr>
          <p:cNvPr id="196" name="Metin kutusu 195"/>
          <p:cNvSpPr txBox="1"/>
          <p:nvPr/>
        </p:nvSpPr>
        <p:spPr>
          <a:xfrm>
            <a:off x="181070" y="645380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Bölgesel Hesaplar,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21" name="Dikdörtgen 2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90600" y="2503017"/>
            <a:ext cx="2844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rgbClr val="808080">
                    <a:lumMod val="75000"/>
                  </a:srgbClr>
                </a:solidFill>
              </a:rPr>
              <a:t>GSYH, milyar TL</a:t>
            </a: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52276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57181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65357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53911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55546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62087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60452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63722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66992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68627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516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7680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89" name="Metin kutusu 88"/>
          <p:cNvSpPr txBox="1"/>
          <p:nvPr/>
        </p:nvSpPr>
        <p:spPr>
          <a:xfrm>
            <a:off x="5338763" y="2503488"/>
            <a:ext cx="2844800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rgbClr val="808080">
                    <a:lumMod val="75000"/>
                  </a:srgbClr>
                </a:solidFill>
              </a:rPr>
              <a:t>Kişi başı GSYH, bin TL</a:t>
            </a:r>
          </a:p>
        </p:txBody>
      </p:sp>
      <p:cxnSp>
        <p:nvCxnSpPr>
          <p:cNvPr id="95" name="Düz Bağlayıcı 94"/>
          <p:cNvCxnSpPr/>
          <p:nvPr/>
        </p:nvCxnSpPr>
        <p:spPr bwMode="auto">
          <a:xfrm>
            <a:off x="4543771" y="2745302"/>
            <a:ext cx="0" cy="360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80" name="Grafik 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7365203"/>
              </p:ext>
            </p:extLst>
          </p:nvPr>
        </p:nvGraphicFramePr>
        <p:xfrm>
          <a:off x="-76200" y="2839448"/>
          <a:ext cx="4800600" cy="2976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84" name="Grafik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904939"/>
              </p:ext>
            </p:extLst>
          </p:nvPr>
        </p:nvGraphicFramePr>
        <p:xfrm>
          <a:off x="4648200" y="2839448"/>
          <a:ext cx="4419600" cy="2807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</p:spTree>
    <p:extLst>
      <p:ext uri="{BB962C8B-B14F-4D97-AF65-F5344CB8AC3E}">
        <p14:creationId xmlns:p14="http://schemas.microsoft.com/office/powerpoint/2010/main" val="413936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3" name="think-cell Slide" r:id="rId18" imgW="444" imgH="446" progId="TCLayout.ActiveDocument.1">
                  <p:embed/>
                </p:oleObj>
              </mc:Choice>
              <mc:Fallback>
                <p:oleObj name="think-cell Slide" r:id="rId18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66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12333" y="1187843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İhracat-İthalat, milyon dolar, aylık, 2018-2021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774"/>
            <a:ext cx="789863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TEPAV hesaplamaları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786282"/>
            <a:ext cx="8597612" cy="305759"/>
          </a:xfrm>
        </p:spPr>
        <p:txBody>
          <a:bodyPr vert="horz"/>
          <a:lstStyle/>
          <a:p>
            <a:r>
              <a:rPr lang="tr-TR" sz="2000" dirty="0" smtClean="0"/>
              <a:t>Gaziantep, dış ticarette rekabet gücünü artırabilir</a:t>
            </a:r>
            <a:endParaRPr lang="tr-TR" sz="1800" b="0" dirty="0"/>
          </a:p>
        </p:txBody>
      </p:sp>
      <p:sp>
        <p:nvSpPr>
          <p:cNvPr id="230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3559175" y="2193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3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3559175" y="19907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53047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8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552825" y="52800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81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3552825" y="4878388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29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4296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6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337502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4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68751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graphicFrame>
        <p:nvGraphicFramePr>
          <p:cNvPr id="512" name="Chart 3"/>
          <p:cNvGraphicFramePr/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829118524"/>
              </p:ext>
            </p:extLst>
          </p:nvPr>
        </p:nvGraphicFramePr>
        <p:xfrm>
          <a:off x="4470400" y="2360613"/>
          <a:ext cx="3222625" cy="136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39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712075" y="2828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A1C616D0-CD74-4142-BA60-E5A7E292A1F4}" type="datetime'''''İ''t''''''''''h''a''l''''''a''''t'''''''''''''''">
              <a:rPr lang="tr-TR" altLang="en-US" sz="10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İthalat</a:t>
            </a:fld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9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7712074" y="30321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DE5B7E0C-10B6-42F2-B519-8302950DD2E0}" type="datetime'''''''''''''''İh''''''r''''ac''''''''''''''''a''t'">
              <a:rPr lang="tr-TR" altLang="en-US" sz="10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İhracat</a:t>
            </a:fld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92" name="Metin kutusu 391"/>
          <p:cNvSpPr txBox="1"/>
          <p:nvPr/>
        </p:nvSpPr>
        <p:spPr>
          <a:xfrm>
            <a:off x="5072063" y="3340100"/>
            <a:ext cx="180022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rgbClr val="808080">
                    <a:lumMod val="75000"/>
                  </a:srgbClr>
                </a:solidFill>
              </a:rPr>
              <a:t>İstanbul</a:t>
            </a:r>
          </a:p>
        </p:txBody>
      </p:sp>
      <p:sp>
        <p:nvSpPr>
          <p:cNvPr id="395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712074" y="4722813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47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7534275" y="52419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cxnSp>
        <p:nvCxnSpPr>
          <p:cNvPr id="514" name="Düz Bağlayıcı 513"/>
          <p:cNvCxnSpPr/>
          <p:nvPr/>
        </p:nvCxnSpPr>
        <p:spPr bwMode="auto">
          <a:xfrm>
            <a:off x="4286599" y="1720100"/>
            <a:ext cx="0" cy="4716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44" name="Grafik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376185"/>
              </p:ext>
            </p:extLst>
          </p:nvPr>
        </p:nvGraphicFramePr>
        <p:xfrm>
          <a:off x="478203" y="3184525"/>
          <a:ext cx="3504971" cy="1846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45" name="Grafik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2861844"/>
              </p:ext>
            </p:extLst>
          </p:nvPr>
        </p:nvGraphicFramePr>
        <p:xfrm>
          <a:off x="609600" y="4884191"/>
          <a:ext cx="3511320" cy="167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35" name="Grafik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828929"/>
              </p:ext>
            </p:extLst>
          </p:nvPr>
        </p:nvGraphicFramePr>
        <p:xfrm>
          <a:off x="4590026" y="4119895"/>
          <a:ext cx="3875430" cy="208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37" name="Grafik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187172"/>
              </p:ext>
            </p:extLst>
          </p:nvPr>
        </p:nvGraphicFramePr>
        <p:xfrm>
          <a:off x="217873" y="1187843"/>
          <a:ext cx="4068726" cy="2088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5760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Nesne 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5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838200"/>
          </a:xfrm>
        </p:spPr>
        <p:txBody>
          <a:bodyPr vert="horz"/>
          <a:lstStyle/>
          <a:p>
            <a:r>
              <a:rPr lang="tr-TR" sz="2000" dirty="0" err="1" smtClean="0"/>
              <a:t>Gaziantep’de</a:t>
            </a:r>
            <a:r>
              <a:rPr lang="tr-TR" sz="2000" dirty="0" smtClean="0"/>
              <a:t> </a:t>
            </a:r>
            <a:r>
              <a:rPr lang="tr-TR" sz="2000" dirty="0" err="1" smtClean="0"/>
              <a:t>sektörel</a:t>
            </a:r>
            <a:r>
              <a:rPr lang="tr-TR" sz="2000" dirty="0" smtClean="0"/>
              <a:t> krediler içerisinde en büyük payı tekstil sektörü aldı</a:t>
            </a:r>
            <a:r>
              <a:rPr lang="tr-TR" sz="2000" dirty="0"/>
              <a:t/>
            </a:r>
            <a:br>
              <a:rPr lang="tr-TR" sz="2000" dirty="0"/>
            </a:br>
            <a:r>
              <a:rPr lang="tr-TR" sz="1800" b="0" dirty="0" smtClean="0"/>
              <a:t>Kredi </a:t>
            </a:r>
            <a:r>
              <a:rPr lang="tr-TR" sz="1800" b="0" dirty="0"/>
              <a:t>performans oranı en yüksek olan </a:t>
            </a:r>
            <a:r>
              <a:rPr lang="tr-TR" sz="1800" b="0" dirty="0" smtClean="0"/>
              <a:t>sektörler: İnşaat ve Toptan Ticaret ve Komisyonculuk alanlarıdır.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102587"/>
              </p:ext>
            </p:extLst>
          </p:nvPr>
        </p:nvGraphicFramePr>
        <p:xfrm>
          <a:off x="304800" y="2304320"/>
          <a:ext cx="8382000" cy="3949134"/>
        </p:xfrm>
        <a:graphic>
          <a:graphicData uri="http://schemas.openxmlformats.org/drawingml/2006/table">
            <a:tbl>
              <a:tblPr/>
              <a:tblGrid>
                <a:gridCol w="28090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62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60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706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4034">
                <a:tc>
                  <a:txBody>
                    <a:bodyPr/>
                    <a:lstStyle/>
                    <a:p>
                      <a:pPr algn="l" fontAlgn="ctr"/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Tutarı,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Takipteki kredi tutarı,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 Performans </a:t>
                      </a:r>
                    </a:p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Oranı, %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Gıda Meşrubat ve Tütün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12.100.943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443.471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4,65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İnşaat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2.244.198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759.616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12,01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Metal ve İşlenmiş Maden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531.060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13.852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Finansal Kuruluşlar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291.765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2.151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Tekstil ve Tekstil Ürünleri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51.603.606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921.578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Toptan Ticaret ve Komisyonculuk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8.982.071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629.124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Turizm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370.523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25.280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3,03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Ziraat ve Balıkçılık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4.083.916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139.399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Enerji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14.284.225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27.155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0,27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Denizcilik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7.651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67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396335"/>
            <a:ext cx="8940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BDDK </a:t>
            </a:r>
            <a:r>
              <a:rPr lang="tr-TR" sz="1200" dirty="0" err="1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Fintürk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  <a:p>
            <a:pPr>
              <a:defRPr/>
            </a:pPr>
            <a:r>
              <a:rPr lang="tr-TR" altLang="tr-TR" sz="1200" dirty="0">
                <a:solidFill>
                  <a:srgbClr val="000000"/>
                </a:solidFill>
              </a:rPr>
              <a:t>Not: Performans oranı (Takibe dönüşüm oranı): Takipteki alacakların toplam nakdi krediler içerisindeki payını göstermektedir.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-33867" y="1761210"/>
            <a:ext cx="9163454" cy="36317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600" b="1" dirty="0" err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Gaziantep’de</a:t>
            </a: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1600" b="1" dirty="0" err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sektörel</a:t>
            </a: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kredi dağılımı,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2022-03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38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1" name="think-cell Slide" r:id="rId29" imgW="444" imgH="446" progId="TCLayout.ActiveDocument.1">
                  <p:embed/>
                </p:oleObj>
              </mc:Choice>
              <mc:Fallback>
                <p:oleObj name="think-cell Slide" r:id="rId29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862011"/>
            <a:ext cx="8534400" cy="838200"/>
          </a:xfrm>
        </p:spPr>
        <p:txBody>
          <a:bodyPr vert="horz"/>
          <a:lstStyle/>
          <a:p>
            <a:r>
              <a:rPr lang="en-US" dirty="0"/>
              <a:t>Ücretli çalışan istihdamında pandeminin olumsuz etkisi telafi edildi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68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9718" y="1922672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Gaziantep, bin kişi, aylık, Ocak 2018 –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Kasım 2021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3" name="Metin kutusu 302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SGK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gray">
          <a:xfrm>
            <a:off x="255270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gray">
          <a:xfrm>
            <a:off x="2039938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4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gray">
          <a:xfrm>
            <a:off x="766763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gray">
          <a:xfrm>
            <a:off x="178752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gray">
          <a:xfrm>
            <a:off x="10191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gray">
          <a:xfrm>
            <a:off x="1273175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gray">
          <a:xfrm>
            <a:off x="15303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8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gray">
          <a:xfrm>
            <a:off x="2293938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gray">
          <a:xfrm>
            <a:off x="28098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gray">
          <a:xfrm>
            <a:off x="30638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2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3319463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4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gray">
          <a:xfrm>
            <a:off x="3576638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7762875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52101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6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6737350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1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623093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4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54625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3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5716588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597376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699611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9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483350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gray">
          <a:xfrm>
            <a:off x="80200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725328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75072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cxnSp>
        <p:nvCxnSpPr>
          <p:cNvPr id="168" name="Düz Bağlayıcı 167"/>
          <p:cNvCxnSpPr/>
          <p:nvPr/>
        </p:nvCxnSpPr>
        <p:spPr bwMode="auto">
          <a:xfrm>
            <a:off x="4600923" y="3045350"/>
            <a:ext cx="0" cy="324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286097" y="2474170"/>
            <a:ext cx="1609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rgbClr val="002060"/>
                </a:solidFill>
              </a:rPr>
              <a:t>Sigortalı ücretli çalışan sayısı</a:t>
            </a:r>
          </a:p>
        </p:txBody>
      </p:sp>
      <p:sp>
        <p:nvSpPr>
          <p:cNvPr id="170" name="Metin kutusu 169"/>
          <p:cNvSpPr txBox="1"/>
          <p:nvPr/>
        </p:nvSpPr>
        <p:spPr>
          <a:xfrm>
            <a:off x="3078163" y="2466327"/>
            <a:ext cx="131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>
                <a:solidFill>
                  <a:srgbClr val="C00000"/>
                </a:solidFill>
              </a:rPr>
              <a:t>Kamu çalışan sayısı</a:t>
            </a:r>
          </a:p>
        </p:txBody>
      </p:sp>
      <p:sp>
        <p:nvSpPr>
          <p:cNvPr id="171" name="Metin kutusu 170"/>
          <p:cNvSpPr txBox="1"/>
          <p:nvPr/>
        </p:nvSpPr>
        <p:spPr>
          <a:xfrm>
            <a:off x="4954588" y="2466327"/>
            <a:ext cx="882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rgbClr val="0070C0"/>
                </a:solidFill>
              </a:rPr>
              <a:t>Çiftçi Sayısı </a:t>
            </a:r>
            <a:endParaRPr lang="tr-TR" sz="1200" b="1" dirty="0">
              <a:solidFill>
                <a:srgbClr val="0070C0"/>
              </a:solidFill>
            </a:endParaRPr>
          </a:p>
        </p:txBody>
      </p:sp>
      <p:sp>
        <p:nvSpPr>
          <p:cNvPr id="172" name="Metin kutusu 171"/>
          <p:cNvSpPr txBox="1"/>
          <p:nvPr/>
        </p:nvSpPr>
        <p:spPr>
          <a:xfrm>
            <a:off x="7877968" y="2462535"/>
            <a:ext cx="85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 smtClean="0">
                <a:solidFill>
                  <a:srgbClr val="C00000"/>
                </a:solidFill>
              </a:rPr>
              <a:t>Esnaf  </a:t>
            </a:r>
            <a:r>
              <a:rPr lang="tr-TR" sz="1200" b="1" dirty="0">
                <a:solidFill>
                  <a:srgbClr val="C00000"/>
                </a:solidFill>
              </a:rPr>
              <a:t>sayısı</a:t>
            </a:r>
          </a:p>
        </p:txBody>
      </p:sp>
      <p:graphicFrame>
        <p:nvGraphicFramePr>
          <p:cNvPr id="38" name="Grafik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4114982"/>
              </p:ext>
            </p:extLst>
          </p:nvPr>
        </p:nvGraphicFramePr>
        <p:xfrm>
          <a:off x="381000" y="2935835"/>
          <a:ext cx="3886548" cy="3464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39" name="Grafik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4953184"/>
              </p:ext>
            </p:extLst>
          </p:nvPr>
        </p:nvGraphicFramePr>
        <p:xfrm>
          <a:off x="4954589" y="2935835"/>
          <a:ext cx="3884612" cy="316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</p:spTree>
    <p:extLst>
      <p:ext uri="{BB962C8B-B14F-4D97-AF65-F5344CB8AC3E}">
        <p14:creationId xmlns:p14="http://schemas.microsoft.com/office/powerpoint/2010/main" val="381393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7" name="think-cell Slide" r:id="rId41" imgW="444" imgH="446" progId="TCLayout.ActiveDocument.1">
                  <p:embed/>
                </p:oleObj>
              </mc:Choice>
              <mc:Fallback>
                <p:oleObj name="think-cell Slide" r:id="rId41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5371" y="960444"/>
            <a:ext cx="8534400" cy="838200"/>
          </a:xfrm>
        </p:spPr>
        <p:txBody>
          <a:bodyPr vert="horz"/>
          <a:lstStyle/>
          <a:p>
            <a:r>
              <a:rPr lang="tr-TR" sz="2400" dirty="0" smtClean="0">
                <a:solidFill>
                  <a:srgbClr val="FF0000"/>
                </a:solidFill>
              </a:rPr>
              <a:t>İşsizlik ödeneğine başvurular COVID-19 etkisiyle Nisan’da en yüksek seviyesini görse de Şubat 2022 itibarıyla 3842 seviyesinde gerçekleşti.</a:t>
            </a:r>
            <a:endParaRPr lang="tr-TR" sz="1800" b="0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69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-1" y="2052385"/>
            <a:ext cx="9144001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Gaziantep, bin kişi, aylık,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Mart 2020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Şubat  2022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Metin kutusu 41"/>
          <p:cNvSpPr txBox="1"/>
          <p:nvPr/>
        </p:nvSpPr>
        <p:spPr>
          <a:xfrm>
            <a:off x="0" y="6520064"/>
            <a:ext cx="90298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1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İŞKUR</a:t>
            </a:r>
            <a:endParaRPr lang="tr-TR" altLang="tr-TR" sz="11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2287588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068513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947988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8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7273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84943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6683375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5364163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9963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6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9538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561263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409700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1628775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5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3167063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6902450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386138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606800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8258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4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4046538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4265613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7342188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44862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584825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4705350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77819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145088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1231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5803900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8440738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022975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6243638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8221663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64627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8001000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2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4924425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2740025" y="6251575"/>
            <a:ext cx="2062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6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5205413" y="6251575"/>
            <a:ext cx="1781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graphicFrame>
        <p:nvGraphicFramePr>
          <p:cNvPr id="81" name="Grafik 8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1744561"/>
              </p:ext>
            </p:extLst>
          </p:nvPr>
        </p:nvGraphicFramePr>
        <p:xfrm>
          <a:off x="76200" y="2451307"/>
          <a:ext cx="9067800" cy="4330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</p:spTree>
    <p:extLst>
      <p:ext uri="{BB962C8B-B14F-4D97-AF65-F5344CB8AC3E}">
        <p14:creationId xmlns:p14="http://schemas.microsoft.com/office/powerpoint/2010/main" val="114675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5" name="think-cell Slide" r:id="rId16" imgW="444" imgH="446" progId="TCLayout.ActiveDocument.1">
                  <p:embed/>
                </p:oleObj>
              </mc:Choice>
              <mc:Fallback>
                <p:oleObj name="think-cell Slide" r:id="rId16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70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12333" y="2038757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01.01.2001 - 31.01.2021 tarihleri arasında düzenlenen yatırım teşvik belgeleri, sabit yatırım tutarı, 2001- 2021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Teşvik Uygulama ve Yabancı Sermaye Genel Müdürlüğü,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cxnSp>
        <p:nvCxnSpPr>
          <p:cNvPr id="188" name="Düz Bağlayıcı 187"/>
          <p:cNvCxnSpPr/>
          <p:nvPr>
            <p:custDataLst>
              <p:tags r:id="rId3"/>
            </p:custDataLst>
          </p:nvPr>
        </p:nvCxnSpPr>
        <p:spPr bwMode="auto">
          <a:xfrm>
            <a:off x="2170922" y="3642192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Düz Bağlayıcı 186"/>
          <p:cNvCxnSpPr/>
          <p:nvPr>
            <p:custDataLst>
              <p:tags r:id="rId4"/>
            </p:custDataLst>
          </p:nvPr>
        </p:nvCxnSpPr>
        <p:spPr bwMode="auto">
          <a:xfrm flipV="1">
            <a:off x="1590362" y="3408363"/>
            <a:ext cx="0" cy="4738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Düz Bağlayıcı 188"/>
          <p:cNvCxnSpPr/>
          <p:nvPr>
            <p:custDataLst>
              <p:tags r:id="rId5"/>
            </p:custDataLst>
          </p:nvPr>
        </p:nvCxnSpPr>
        <p:spPr bwMode="auto">
          <a:xfrm>
            <a:off x="2456563" y="3642192"/>
            <a:ext cx="0" cy="7572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6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585139" y="3241579"/>
            <a:ext cx="1036637" cy="40061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400" b="1" dirty="0" smtClean="0">
                <a:solidFill>
                  <a:srgbClr val="000000"/>
                </a:solidFill>
              </a:rPr>
              <a:t>-57%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957738"/>
            <a:ext cx="8597612" cy="737573"/>
          </a:xfrm>
        </p:spPr>
        <p:txBody>
          <a:bodyPr vert="horz"/>
          <a:lstStyle/>
          <a:p>
            <a:r>
              <a:rPr lang="tr-TR" sz="2800" dirty="0" smtClean="0"/>
              <a:t>Gaziantep, yatırım ve teşviklerden 2020’de daha çok yararlandı</a:t>
            </a:r>
            <a:endParaRPr lang="tr-TR" sz="2400" b="0" dirty="0"/>
          </a:p>
        </p:txBody>
      </p:sp>
      <p:sp>
        <p:nvSpPr>
          <p:cNvPr id="44" name="Metin kutusu 43"/>
          <p:cNvSpPr txBox="1"/>
          <p:nvPr/>
        </p:nvSpPr>
        <p:spPr>
          <a:xfrm>
            <a:off x="429025" y="2613446"/>
            <a:ext cx="2049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Sabit yatırım tutarı, milyon TL</a:t>
            </a:r>
          </a:p>
        </p:txBody>
      </p:sp>
      <p:cxnSp>
        <p:nvCxnSpPr>
          <p:cNvPr id="48" name="Düz Bağlayıcı 47"/>
          <p:cNvCxnSpPr/>
          <p:nvPr>
            <p:custDataLst>
              <p:tags r:id="rId7"/>
            </p:custDataLst>
          </p:nvPr>
        </p:nvCxnSpPr>
        <p:spPr bwMode="auto">
          <a:xfrm flipV="1">
            <a:off x="4832350" y="3673535"/>
            <a:ext cx="0" cy="65048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Düz Bağlayıcı 48"/>
          <p:cNvCxnSpPr/>
          <p:nvPr>
            <p:custDataLst>
              <p:tags r:id="rId8"/>
            </p:custDataLst>
          </p:nvPr>
        </p:nvCxnSpPr>
        <p:spPr bwMode="auto">
          <a:xfrm>
            <a:off x="5102225" y="3792663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Düz Bağlayıcı 49"/>
          <p:cNvCxnSpPr/>
          <p:nvPr>
            <p:custDataLst>
              <p:tags r:id="rId9"/>
            </p:custDataLst>
          </p:nvPr>
        </p:nvCxnSpPr>
        <p:spPr bwMode="auto">
          <a:xfrm>
            <a:off x="5257800" y="3792663"/>
            <a:ext cx="0" cy="77933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4732019" y="3491038"/>
            <a:ext cx="82708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400" b="1" dirty="0" smtClean="0">
                <a:solidFill>
                  <a:srgbClr val="000000"/>
                </a:solidFill>
              </a:rPr>
              <a:t>-32%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68" name="Metin kutusu 67"/>
          <p:cNvSpPr txBox="1"/>
          <p:nvPr/>
        </p:nvSpPr>
        <p:spPr>
          <a:xfrm>
            <a:off x="3149603" y="2651314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Yatırım teşvik belgeleri, belge adedi</a:t>
            </a:r>
          </a:p>
        </p:txBody>
      </p:sp>
      <p:cxnSp>
        <p:nvCxnSpPr>
          <p:cNvPr id="72" name="Düz Bağlayıcı 71"/>
          <p:cNvCxnSpPr/>
          <p:nvPr>
            <p:custDataLst>
              <p:tags r:id="rId11"/>
            </p:custDataLst>
          </p:nvPr>
        </p:nvCxnSpPr>
        <p:spPr bwMode="auto">
          <a:xfrm flipV="1">
            <a:off x="7524750" y="3429000"/>
            <a:ext cx="0" cy="12573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Düz Bağlayıcı 72"/>
          <p:cNvCxnSpPr/>
          <p:nvPr>
            <p:custDataLst>
              <p:tags r:id="rId12"/>
            </p:custDataLst>
          </p:nvPr>
        </p:nvCxnSpPr>
        <p:spPr bwMode="auto">
          <a:xfrm>
            <a:off x="7524750" y="3429000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Düz Bağlayıcı 73"/>
          <p:cNvCxnSpPr/>
          <p:nvPr>
            <p:custDataLst>
              <p:tags r:id="rId13"/>
            </p:custDataLst>
          </p:nvPr>
        </p:nvCxnSpPr>
        <p:spPr bwMode="auto">
          <a:xfrm>
            <a:off x="7835900" y="3429000"/>
            <a:ext cx="0" cy="3032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19327" y="3223641"/>
            <a:ext cx="98583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altLang="en-US" sz="1400" b="1" dirty="0" smtClean="0">
                <a:solidFill>
                  <a:srgbClr val="000000"/>
                </a:solidFill>
              </a:rPr>
              <a:t>-34%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04" name="Metin kutusu 103"/>
          <p:cNvSpPr txBox="1"/>
          <p:nvPr/>
        </p:nvSpPr>
        <p:spPr>
          <a:xfrm>
            <a:off x="6045994" y="2685428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Yatırım teşvik belgeleri, istihdam</a:t>
            </a:r>
          </a:p>
        </p:txBody>
      </p:sp>
      <p:graphicFrame>
        <p:nvGraphicFramePr>
          <p:cNvPr id="58" name="Grafik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148888"/>
              </p:ext>
            </p:extLst>
          </p:nvPr>
        </p:nvGraphicFramePr>
        <p:xfrm>
          <a:off x="429025" y="3408363"/>
          <a:ext cx="2260216" cy="2113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59" name="Grafik 58"/>
          <p:cNvGraphicFramePr>
            <a:graphicFrameLocks/>
          </p:cNvGraphicFramePr>
          <p:nvPr>
            <p:extLst/>
          </p:nvPr>
        </p:nvGraphicFramePr>
        <p:xfrm>
          <a:off x="3172209" y="3876133"/>
          <a:ext cx="2220911" cy="1871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60" name="Grafik 59"/>
          <p:cNvGraphicFramePr>
            <a:graphicFrameLocks/>
          </p:cNvGraphicFramePr>
          <p:nvPr>
            <p:extLst/>
          </p:nvPr>
        </p:nvGraphicFramePr>
        <p:xfrm>
          <a:off x="5958327" y="3349221"/>
          <a:ext cx="2507370" cy="2056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</p:spTree>
    <p:extLst>
      <p:ext uri="{BB962C8B-B14F-4D97-AF65-F5344CB8AC3E}">
        <p14:creationId xmlns:p14="http://schemas.microsoft.com/office/powerpoint/2010/main" val="4155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0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093191" y="1707097"/>
            <a:ext cx="6193434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>
              <a:defRPr/>
            </a:pPr>
            <a:r>
              <a:rPr lang="tr-TR" sz="4000" kern="0" dirty="0" smtClean="0"/>
              <a:t>Sektör bazlı analizler</a:t>
            </a:r>
            <a:endParaRPr lang="tr-TR" sz="4000" kern="0" dirty="0"/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093192" y="2504692"/>
            <a:ext cx="7786568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tr-TR" sz="2800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tr-TR" sz="2400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sz="2400" kern="0" dirty="0">
              <a:solidFill>
                <a:srgbClr val="000000"/>
              </a:solidFill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8" name="Resim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1" name="Dikdörtgen 20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Sektörel dağılım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Tarım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Turizm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Eğitim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Sağlık</a:t>
            </a:r>
            <a:endParaRPr lang="tr-TR" kern="0" dirty="0">
              <a:solidFill>
                <a:srgbClr val="000000"/>
              </a:solidFill>
            </a:endParaRPr>
          </a:p>
          <a:p>
            <a:pPr>
              <a:defRPr/>
            </a:pPr>
            <a:endParaRPr lang="tr-TR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</a:pPr>
            <a:endParaRPr lang="tr-TR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72</a:t>
            </a:fld>
            <a:endParaRPr lang="en-GB" dirty="0"/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304800" y="990602"/>
            <a:ext cx="8534400" cy="1175549"/>
          </a:xfrm>
        </p:spPr>
        <p:txBody>
          <a:bodyPr vert="horz"/>
          <a:lstStyle/>
          <a:p>
            <a:r>
              <a:rPr lang="tr-TR" sz="2400" b="0" dirty="0" smtClean="0"/>
              <a:t>Çevre illerine kıyasla Gaziantep’te </a:t>
            </a:r>
            <a:r>
              <a:rPr lang="tr-TR" sz="2400" dirty="0"/>
              <a:t>Sanayi ve İmalat sektörleriyle </a:t>
            </a:r>
            <a:r>
              <a:rPr lang="tr-TR" sz="2400" b="0" dirty="0"/>
              <a:t>ön plana </a:t>
            </a:r>
            <a:r>
              <a:rPr lang="tr-TR" sz="2400" b="0" dirty="0" smtClean="0"/>
              <a:t>çıkıyor.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1800" b="0" dirty="0" smtClean="0"/>
              <a:t>Gaziantep </a:t>
            </a:r>
            <a:r>
              <a:rPr lang="tr-TR" sz="1800" b="0" dirty="0"/>
              <a:t>İnşaat ve Gayrimenkul sektörlerinin GSYH’deki payı daha </a:t>
            </a:r>
            <a:r>
              <a:rPr lang="tr-TR" sz="1800" b="0" dirty="0" smtClean="0"/>
              <a:t>düşük.</a:t>
            </a:r>
            <a:endParaRPr lang="tr-TR" sz="1800" b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GSYH’nin sektörlere göre dağılımı, %, Türkiye ve Gaziantep, 2004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ve2020</a:t>
            </a:r>
          </a:p>
          <a:p>
            <a:pPr algn="ctr">
              <a:defRPr/>
            </a:pP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Grafik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5977207"/>
              </p:ext>
            </p:extLst>
          </p:nvPr>
        </p:nvGraphicFramePr>
        <p:xfrm>
          <a:off x="152401" y="3048000"/>
          <a:ext cx="4424458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782971"/>
              </p:ext>
            </p:extLst>
          </p:nvPr>
        </p:nvGraphicFramePr>
        <p:xfrm>
          <a:off x="4495800" y="3632236"/>
          <a:ext cx="4343400" cy="17017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76288"/>
                <a:gridCol w="263525"/>
                <a:gridCol w="457088"/>
                <a:gridCol w="500295"/>
                <a:gridCol w="500295"/>
                <a:gridCol w="457088"/>
                <a:gridCol w="457088"/>
                <a:gridCol w="398333"/>
                <a:gridCol w="533400"/>
              </a:tblGrid>
              <a:tr h="32175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Yıl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Tarım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Sanayi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İmalat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İnşaat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Hizmetler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Bilgi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ve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iletişim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Finans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ve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sigortacılık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Gaziantep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736843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3631908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3394099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1395579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2907357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110132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157132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1667553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11750957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11035629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4070626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7282585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133290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864331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Şanlıurfa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2225944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410939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280643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1308903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1367364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83862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52524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3395675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1455124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870632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1911728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2911312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68177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295617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Adana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2248488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2664399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2097162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2161616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4866855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248406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372823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3049804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7626805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5876041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4188894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9485637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520755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1405085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356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Kahramanmaraş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1199617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2227219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1398289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1129155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1039131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51896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66962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1561971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4553801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3407819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2668156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2225325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85602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315653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2919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Nesne 3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7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790576"/>
            <a:ext cx="8534400" cy="850898"/>
          </a:xfrm>
        </p:spPr>
        <p:txBody>
          <a:bodyPr vert="horz"/>
          <a:lstStyle/>
          <a:p>
            <a:r>
              <a:rPr lang="tr-TR" sz="1800" dirty="0" smtClean="0"/>
              <a:t>Tarım alanı bakımından Şanlıurfa Gaziantep’in önünde</a:t>
            </a:r>
            <a:br>
              <a:rPr lang="tr-TR" sz="1800" dirty="0" smtClean="0"/>
            </a:br>
            <a:r>
              <a:rPr lang="tr-TR" sz="1800" b="0" dirty="0"/>
              <a:t>Meyveler</a:t>
            </a:r>
            <a:r>
              <a:rPr lang="tr-TR" sz="1800" b="0" dirty="0" smtClean="0"/>
              <a:t>, içecek </a:t>
            </a:r>
            <a:r>
              <a:rPr lang="tr-TR" sz="1800" b="0" dirty="0"/>
              <a:t>ve baharat </a:t>
            </a:r>
            <a:r>
              <a:rPr lang="tr-TR" sz="1800" b="0" dirty="0" smtClean="0"/>
              <a:t>üretimine ayrılan tarım alanları ile sebze bahçeleri alanı oranlarında, Gaziantep’te </a:t>
            </a:r>
            <a:r>
              <a:rPr lang="tr-TR" sz="1800" b="0" dirty="0" err="1" smtClean="0"/>
              <a:t>Şanlıurafa’dan</a:t>
            </a:r>
            <a:r>
              <a:rPr lang="tr-TR" sz="1800" b="0" dirty="0" smtClean="0"/>
              <a:t> daha yüksek</a:t>
            </a: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73</a:t>
            </a:fld>
            <a:endParaRPr lang="en-GB" dirty="0"/>
          </a:p>
        </p:txBody>
      </p:sp>
      <p:sp>
        <p:nvSpPr>
          <p:cNvPr id="23" name="Metin kutusu 22"/>
          <p:cNvSpPr txBox="1"/>
          <p:nvPr/>
        </p:nvSpPr>
        <p:spPr>
          <a:xfrm>
            <a:off x="-14376" y="6592892"/>
            <a:ext cx="9029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0" y="1670050"/>
            <a:ext cx="9166136" cy="3079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İşlenen tarım alanı istatistikleri, Gaziantep ve emsal iller, 2004-2020</a:t>
            </a:r>
          </a:p>
        </p:txBody>
      </p:sp>
      <p:cxnSp>
        <p:nvCxnSpPr>
          <p:cNvPr id="25" name="Düz Bağlayıcı 24"/>
          <p:cNvCxnSpPr/>
          <p:nvPr/>
        </p:nvCxnSpPr>
        <p:spPr bwMode="auto">
          <a:xfrm>
            <a:off x="4737098" y="2879725"/>
            <a:ext cx="0" cy="3060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446086" y="2665413"/>
            <a:ext cx="4291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>
                <a:solidFill>
                  <a:srgbClr val="808080">
                    <a:lumMod val="75000"/>
                  </a:srgbClr>
                </a:solidFill>
              </a:rPr>
              <a:t>İşlenen tarım alanı</a:t>
            </a:r>
          </a:p>
        </p:txBody>
      </p:sp>
      <p:sp>
        <p:nvSpPr>
          <p:cNvPr id="28" name="Metin kutusu 27"/>
          <p:cNvSpPr txBox="1"/>
          <p:nvPr/>
        </p:nvSpPr>
        <p:spPr>
          <a:xfrm>
            <a:off x="4843463" y="2342356"/>
            <a:ext cx="4172039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>
                <a:solidFill>
                  <a:srgbClr val="808080">
                    <a:lumMod val="75000"/>
                  </a:srgbClr>
                </a:solidFill>
              </a:rPr>
              <a:t>Bitkisel üretim faaliyetine göre işlenen tarım alanı, ilin kendi içerisindeki  toplam tarım alanlarından alınan pay, %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/>
          </p:nvPr>
        </p:nvGraphicFramePr>
        <p:xfrm>
          <a:off x="4794249" y="3314700"/>
          <a:ext cx="4221254" cy="230028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98894"/>
                <a:gridCol w="780590"/>
                <a:gridCol w="780590"/>
                <a:gridCol w="780590"/>
                <a:gridCol w="780590"/>
              </a:tblGrid>
              <a:tr h="12695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Tahıllar ve diğer bitkisel ürünlerin alanı  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Sebze bahçeleri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Meyveler,içecek ve baharat bitkileri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Süs bitkileri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Gaziantep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34,319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62,051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Şanlıurfa 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68,963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15,749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Kahramanmaraş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71,110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2,641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17,406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3054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Adana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73,746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6,839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17,509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0,029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graphicFrame>
        <p:nvGraphicFramePr>
          <p:cNvPr id="33" name="Grafik 32"/>
          <p:cNvGraphicFramePr>
            <a:graphicFrameLocks/>
          </p:cNvGraphicFramePr>
          <p:nvPr>
            <p:extLst/>
          </p:nvPr>
        </p:nvGraphicFramePr>
        <p:xfrm>
          <a:off x="362744" y="3038475"/>
          <a:ext cx="4267990" cy="290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813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74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Bölgesel Hesaplar,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 bwMode="auto">
          <a:xfrm>
            <a:off x="304800" y="990603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lisanslı elektrik üretim sektörünün payı düşük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Lisanslı ve lisanssız Elektrik üretim dağılımı, %</a:t>
            </a:r>
          </a:p>
        </p:txBody>
      </p:sp>
      <p:graphicFrame>
        <p:nvGraphicFramePr>
          <p:cNvPr id="10" name="İçerik Yer Tutucus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06311"/>
              </p:ext>
            </p:extLst>
          </p:nvPr>
        </p:nvGraphicFramePr>
        <p:xfrm>
          <a:off x="8305800" y="6324600"/>
          <a:ext cx="533400" cy="22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k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020399"/>
              </p:ext>
            </p:extLst>
          </p:nvPr>
        </p:nvGraphicFramePr>
        <p:xfrm>
          <a:off x="533400" y="3021234"/>
          <a:ext cx="3505200" cy="307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k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5258222"/>
              </p:ext>
            </p:extLst>
          </p:nvPr>
        </p:nvGraphicFramePr>
        <p:xfrm>
          <a:off x="4876800" y="3043144"/>
          <a:ext cx="3318164" cy="3281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0569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75</a:t>
            </a:fld>
            <a:endParaRPr lang="en-GB" dirty="0"/>
          </a:p>
        </p:txBody>
      </p:sp>
      <p:sp>
        <p:nvSpPr>
          <p:cNvPr id="6" name="Unvan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elektrik tüketimi sanayide odaklanmıştır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9" name="Metin kutusu 8"/>
          <p:cNvSpPr txBox="1"/>
          <p:nvPr/>
        </p:nvSpPr>
        <p:spPr>
          <a:xfrm>
            <a:off x="0" y="1946715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Elektrik tüketim dağılımı, %</a:t>
            </a:r>
          </a:p>
        </p:txBody>
      </p:sp>
      <p:graphicFrame>
        <p:nvGraphicFramePr>
          <p:cNvPr id="7" name="Grafi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966014"/>
              </p:ext>
            </p:extLst>
          </p:nvPr>
        </p:nvGraphicFramePr>
        <p:xfrm>
          <a:off x="609600" y="2612099"/>
          <a:ext cx="7543800" cy="3179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47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Nesne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8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890590"/>
            <a:ext cx="8534400" cy="838200"/>
          </a:xfrm>
        </p:spPr>
        <p:txBody>
          <a:bodyPr vert="horz"/>
          <a:lstStyle/>
          <a:p>
            <a:r>
              <a:rPr lang="tr-TR" sz="2000" dirty="0" smtClean="0"/>
              <a:t>2020 yılında Gaziantep’te bulunan turizm belgeli konaklama tesislerine geliş sayısı 430 bin oldu</a:t>
            </a:r>
            <a:r>
              <a:rPr lang="tr-TR" sz="2000" dirty="0"/>
              <a:t/>
            </a:r>
            <a:br>
              <a:rPr lang="tr-TR" sz="2000" dirty="0"/>
            </a:b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76</a:t>
            </a:fld>
            <a:endParaRPr lang="en-GB" dirty="0"/>
          </a:p>
        </p:txBody>
      </p:sp>
      <p:sp>
        <p:nvSpPr>
          <p:cNvPr id="67" name="Dikdörtgen 66"/>
          <p:cNvSpPr/>
          <p:nvPr/>
        </p:nvSpPr>
        <p:spPr>
          <a:xfrm>
            <a:off x="9717" y="1932664"/>
            <a:ext cx="9119870" cy="5439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İlçelere göre turizm işletme belgeli  konaklama tesislerinde tesislere geliş, geceleme, ortalama kalış süresi ve doluluk oranlarının dağılımı, 2020</a:t>
            </a:r>
          </a:p>
        </p:txBody>
      </p:sp>
      <p:sp>
        <p:nvSpPr>
          <p:cNvPr id="159" name="Metin kutusu 158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Kültür ve Turizm Bakanlığı,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96" name="Dikdörtgen 19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2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/>
          </p:nvPr>
        </p:nvGraphicFramePr>
        <p:xfrm>
          <a:off x="304794" y="2680469"/>
          <a:ext cx="8602467" cy="3552056"/>
        </p:xfrm>
        <a:graphic>
          <a:graphicData uri="http://schemas.openxmlformats.org/drawingml/2006/table">
            <a:tbl>
              <a:tblPr/>
              <a:tblGrid>
                <a:gridCol w="811179">
                  <a:extLst>
                    <a:ext uri="{9D8B030D-6E8A-4147-A177-3AD203B41FA5}">
                      <a16:colId xmlns:a16="http://schemas.microsoft.com/office/drawing/2014/main" xmlns="" val="2723156662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295355930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232723176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004903650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101837225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2560386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261311053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669731596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01377960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281582061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921852341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05664606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190651171"/>
                    </a:ext>
                  </a:extLst>
                </a:gridCol>
              </a:tblGrid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Tesise Geliş Sayısı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Geceleme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Ortalama Kalış Süresi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Doluluk Oranı(%)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02125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8430244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Nizip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4465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A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7310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1A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A3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F8A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2921523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Şahinbey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20907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163140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184047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A0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255167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291946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F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7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5E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59787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Şehitkamil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38034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204266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242300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63013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304712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367725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B9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586928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030694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0170950"/>
                  </a:ext>
                </a:extLst>
              </a:tr>
              <a:tr h="4207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080415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65510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2393053"/>
                  </a:ext>
                </a:extLst>
              </a:tr>
              <a:tr h="244248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289247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854678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2010262"/>
                  </a:ext>
                </a:extLst>
              </a:tr>
            </a:tbl>
          </a:graphicData>
        </a:graphic>
      </p:graphicFrame>
      <p:sp>
        <p:nvSpPr>
          <p:cNvPr id="13" name="Metin kutusu 12"/>
          <p:cNvSpPr txBox="1"/>
          <p:nvPr/>
        </p:nvSpPr>
        <p:spPr>
          <a:xfrm>
            <a:off x="3929064" y="6232527"/>
            <a:ext cx="5006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100" b="1" i="1" dirty="0">
                <a:solidFill>
                  <a:srgbClr val="C00000"/>
                </a:solidFill>
              </a:rPr>
              <a:t>*Renkler koyulaştıkça ilgili veri değer olarak artış göstermektedir</a:t>
            </a:r>
          </a:p>
        </p:txBody>
      </p:sp>
    </p:spTree>
    <p:extLst>
      <p:ext uri="{BB962C8B-B14F-4D97-AF65-F5344CB8AC3E}">
        <p14:creationId xmlns:p14="http://schemas.microsoft.com/office/powerpoint/2010/main" val="111302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85" name="think-cell Slide" r:id="rId40" imgW="444" imgH="446" progId="TCLayout.ActiveDocument.1">
                  <p:embed/>
                </p:oleObj>
              </mc:Choice>
              <mc:Fallback>
                <p:oleObj name="think-cell Slide" r:id="rId40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77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Bitirilen eğitim durumu, 15 ve daha yukarı yaştaki nüfus,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2008-2020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Eğitim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83" name="Chart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91935249"/>
              </p:ext>
            </p:extLst>
          </p:nvPr>
        </p:nvGraphicFramePr>
        <p:xfrm>
          <a:off x="503238" y="4421188"/>
          <a:ext cx="8493125" cy="90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sp>
        <p:nvSpPr>
          <p:cNvPr id="105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5B46CB72-2259-4E25-A7D0-84D20A0B22E4}" type="datetime'Li''se ''ve'''''''''' ''deng''''i mesle''''k o''k''ul''''''u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Lise ve dengi meslek okulu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8A1C10ED-6456-485D-98EC-8F88D966FE84}" type="datetime'B''''ili''''''''''n''''m''''''e''''''''''''''yen '' '''' 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Bilinmeyen   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CF59DCA3-3AB6-448E-8347-8252B46EE421}" type="datetime'''Oku''''''ma ''y''az''''m''a'' b''''''''''''i''l''meyen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Okuma yazma bilmeyen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628EB81B-AC6E-4288-B604-6B8059569E81}" type="datetime'''''O''rtao''''''kul ''v''e den''g''''i mes''lek o''''''kulu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Ortaokul ve dengi meslek okulu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69036F40-5A51-461A-A13B-DF6EB2C97DE6}" type="datetime'''Okuma yazm''a bilen faka''t b''ir ok''u''l'' ''bitirmeyen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Okuma yazma bilen fakat bir okul bitirmeyen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12492DF2-B2B5-4B71-A085-F9082FE2EC02}" type="datetime'''''İ''l''''''''k''''''o''''k''''u''''l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İlkokul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42AD269C-E00C-4CBA-B362-1A5EC9FCFA1E}" type="datetime'İ''''l''''kö''''''''''''''ğ''r''''''''''''e''''''''tim'' 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İlköğretim 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87B8B93A-14BA-4708-BD2C-63BC41DC256F}" type="datetime'Yük''''''se''''ko''ku''''l'''' v''''''''ey''''a fak''ü''lte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Yüksekokul veya fakülte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3C05DA5-AB71-4AA4-B3BE-AE98BEC199D1}" type="datetime'Yüksek lisa''ns (5 ve''''y''a 6 yıll''ı''k fakülteler dahil)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Yüksek lisans (5 veya 6 yıllık fakülteler dahil)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750888" y="49657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52.775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F044B2E2-1434-48D2-8FD2-73A4BDFA216F}" type="datetime'''''''''''Dokt''''''''''''o''''''''''''r''''''''''a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Doktora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1584325" y="4962525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63.675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3998914" y="4500563"/>
            <a:ext cx="62706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172.631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2438399" y="4683126"/>
            <a:ext cx="565151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258.308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3208338" y="4746625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178.585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0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8245475" y="50038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14.709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1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7454900" y="502920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2669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6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4830764" y="4664887"/>
            <a:ext cx="628649" cy="264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289.272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9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5739125" y="4595814"/>
            <a:ext cx="553726" cy="33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182.514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8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580188" y="499586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16.275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718922" cy="737573"/>
          </a:xfrm>
        </p:spPr>
        <p:txBody>
          <a:bodyPr vert="horz"/>
          <a:lstStyle/>
          <a:p>
            <a:r>
              <a:rPr lang="tr-TR" sz="1800" dirty="0"/>
              <a:t>2008 yılı ile kıyaslandığında </a:t>
            </a:r>
            <a:r>
              <a:rPr lang="tr-TR" sz="1800" dirty="0" smtClean="0"/>
              <a:t>Gaziantep’in </a:t>
            </a:r>
            <a:r>
              <a:rPr lang="tr-TR" sz="1800" dirty="0"/>
              <a:t>nüfusun eğitim seviyesi yükselmiş</a:t>
            </a:r>
            <a:br>
              <a:rPr lang="tr-TR" sz="1800" dirty="0"/>
            </a:br>
            <a:r>
              <a:rPr lang="tr-TR" sz="1800" b="0" dirty="0" smtClean="0"/>
              <a:t>2019 </a:t>
            </a:r>
            <a:r>
              <a:rPr lang="tr-TR" sz="1800" b="0" dirty="0"/>
              <a:t>yılında </a:t>
            </a:r>
            <a:r>
              <a:rPr lang="tr-TR" sz="1800" b="0" dirty="0" smtClean="0"/>
              <a:t>bitirilen </a:t>
            </a:r>
            <a:r>
              <a:rPr lang="tr-TR" sz="1800" b="0" dirty="0"/>
              <a:t>eğitim durumu açısından lise ve dengi meslek okulu ön plana </a:t>
            </a:r>
            <a:r>
              <a:rPr lang="tr-TR" sz="1800" b="0" dirty="0" smtClean="0"/>
              <a:t>çıkıyor</a:t>
            </a:r>
            <a:endParaRPr lang="tr-TR" sz="1800" dirty="0"/>
          </a:p>
        </p:txBody>
      </p:sp>
      <p:graphicFrame>
        <p:nvGraphicFramePr>
          <p:cNvPr id="81" name="Chart 3"/>
          <p:cNvGraphicFramePr/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3016290193"/>
              </p:ext>
            </p:extLst>
          </p:nvPr>
        </p:nvGraphicFramePr>
        <p:xfrm>
          <a:off x="503238" y="2347913"/>
          <a:ext cx="8493125" cy="124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sp>
        <p:nvSpPr>
          <p:cNvPr id="65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5707063" y="310356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41.735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2374900" y="222250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346.182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gray">
          <a:xfrm>
            <a:off x="709613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130.056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gray">
          <a:xfrm>
            <a:off x="1584325" y="316071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100.987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gray">
          <a:xfrm>
            <a:off x="3208338" y="300355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142.439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gray">
          <a:xfrm>
            <a:off x="4040188" y="30940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43.674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gray">
          <a:xfrm>
            <a:off x="4873625" y="27257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140.400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gray">
          <a:xfrm>
            <a:off x="6626225" y="3287713"/>
            <a:ext cx="4095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2.143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gray">
          <a:xfrm>
            <a:off x="7454900" y="329565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644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gray">
          <a:xfrm>
            <a:off x="8204200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94.507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0" name="Dikdörtgen 69"/>
          <p:cNvSpPr/>
          <p:nvPr>
            <p:custDataLst>
              <p:tags r:id="rId35"/>
            </p:custDataLst>
          </p:nvPr>
        </p:nvSpPr>
        <p:spPr bwMode="auto">
          <a:xfrm>
            <a:off x="7767638" y="2300288"/>
            <a:ext cx="214313" cy="160338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9" name="Dikdörtgen 68"/>
          <p:cNvSpPr/>
          <p:nvPr>
            <p:custDataLst>
              <p:tags r:id="rId36"/>
            </p:custDataLst>
          </p:nvPr>
        </p:nvSpPr>
        <p:spPr bwMode="auto">
          <a:xfrm>
            <a:off x="7027863" y="2300288"/>
            <a:ext cx="214313" cy="160338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32750" y="2295525"/>
            <a:ext cx="3698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656C25F7-F013-4DF3-94A6-1484FCB50033}" type="datetime'''K''''''''a''''d''''ı''''''''''n'''''''''''''">
              <a:rPr lang="tr-TR" altLang="en-US" sz="12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Kadın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7292975" y="2295525"/>
            <a:ext cx="3730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0D75B774-AB5C-416E-BBD3-CF1FB52B2F5D}" type="datetime'''''''''''''''''Er''''''''k''''''''''e''k'''''''''">
              <a:rPr lang="tr-TR" altLang="en-US" sz="12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Erkek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" name="Metin kutusu 20"/>
          <p:cNvSpPr txBox="1"/>
          <p:nvPr/>
        </p:nvSpPr>
        <p:spPr>
          <a:xfrm>
            <a:off x="280616" y="2274888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808080">
                    <a:lumMod val="75000"/>
                  </a:srgbClr>
                </a:solidFill>
              </a:rPr>
              <a:t>2008</a:t>
            </a:r>
          </a:p>
        </p:txBody>
      </p:sp>
      <p:sp>
        <p:nvSpPr>
          <p:cNvPr id="103" name="Metin kutusu 102"/>
          <p:cNvSpPr txBox="1"/>
          <p:nvPr/>
        </p:nvSpPr>
        <p:spPr>
          <a:xfrm>
            <a:off x="223526" y="4075669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808080">
                    <a:lumMod val="75000"/>
                  </a:srgbClr>
                </a:solidFill>
              </a:rPr>
              <a:t>2020</a:t>
            </a:r>
            <a:endParaRPr lang="tr-TR" b="1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5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7" name="think-cell Slide" r:id="rId15" imgW="444" imgH="446" progId="TCLayout.ActiveDocument.1">
                  <p:embed/>
                </p:oleObj>
              </mc:Choice>
              <mc:Fallback>
                <p:oleObj name="think-cell Slide" r:id="rId1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78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Bitirilen eğitim durumu, 15 ve daha yukarı yaştaki nüfus, </a:t>
            </a:r>
            <a:r>
              <a:rPr lang="tr-TR" sz="1400" b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%, </a:t>
            </a:r>
            <a:r>
              <a:rPr lang="tr-TR" sz="1400" b="1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2008-2020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Eğitim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75" name="Chart 3"/>
          <p:cNvGraphicFramePr/>
          <p:nvPr>
            <p:custDataLst>
              <p:tags r:id="rId3"/>
            </p:custDataLst>
            <p:extLst/>
          </p:nvPr>
        </p:nvGraphicFramePr>
        <p:xfrm>
          <a:off x="503238" y="4273550"/>
          <a:ext cx="8493125" cy="105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42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870200" cy="737573"/>
          </a:xfrm>
        </p:spPr>
        <p:txBody>
          <a:bodyPr vert="horz"/>
          <a:lstStyle/>
          <a:p>
            <a:r>
              <a:rPr lang="tr-TR" sz="1800" dirty="0" smtClean="0"/>
              <a:t>2008 </a:t>
            </a:r>
            <a:r>
              <a:rPr lang="tr-TR" sz="1800" dirty="0"/>
              <a:t>yılı ile kıyaslandığında </a:t>
            </a:r>
            <a:r>
              <a:rPr lang="tr-TR" sz="1800" dirty="0" smtClean="0"/>
              <a:t>Gaziantep’te nüfusun eğitim seviyesi yükselmiş</a:t>
            </a:r>
            <a:br>
              <a:rPr lang="tr-TR" sz="1800" dirty="0" smtClean="0"/>
            </a:br>
            <a:r>
              <a:rPr lang="tr-TR" sz="1800" b="0" dirty="0" smtClean="0"/>
              <a:t>2008’de nüfusun yüzde 7’si yüksekokul veya fakülte seviyesinde eğitime sahipken 2019’da bu oran yüzde 16’ya çıktı</a:t>
            </a:r>
            <a:endParaRPr lang="tr-TR" sz="1800" dirty="0"/>
          </a:p>
        </p:txBody>
      </p:sp>
      <p:graphicFrame>
        <p:nvGraphicFramePr>
          <p:cNvPr id="28" name="Grafik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3431060"/>
              </p:ext>
            </p:extLst>
          </p:nvPr>
        </p:nvGraphicFramePr>
        <p:xfrm>
          <a:off x="308613" y="2248848"/>
          <a:ext cx="8634725" cy="3897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</p:spTree>
    <p:extLst>
      <p:ext uri="{BB962C8B-B14F-4D97-AF65-F5344CB8AC3E}">
        <p14:creationId xmlns:p14="http://schemas.microsoft.com/office/powerpoint/2010/main" val="392212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0" name="think-cell Slide" r:id="rId42" imgW="444" imgH="446" progId="TCLayout.ActiveDocument.1">
                  <p:embed/>
                </p:oleObj>
              </mc:Choice>
              <mc:Fallback>
                <p:oleObj name="think-cell Slide" r:id="rId42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79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305865" y="2020558"/>
            <a:ext cx="7847535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Hastane yatak sayısı,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2002-2019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Sağlık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cxnSp>
        <p:nvCxnSpPr>
          <p:cNvPr id="14" name="Düz Bağlayıcı 13"/>
          <p:cNvCxnSpPr/>
          <p:nvPr>
            <p:custDataLst>
              <p:tags r:id="rId3"/>
            </p:custDataLst>
          </p:nvPr>
        </p:nvCxnSpPr>
        <p:spPr bwMode="auto">
          <a:xfrm>
            <a:off x="4170363" y="2815409"/>
            <a:ext cx="0" cy="24211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>
            <p:custDataLst>
              <p:tags r:id="rId4"/>
            </p:custDataLst>
          </p:nvPr>
        </p:nvCxnSpPr>
        <p:spPr bwMode="auto">
          <a:xfrm flipH="1" flipV="1">
            <a:off x="1461294" y="2795180"/>
            <a:ext cx="26592" cy="111397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>
            <p:custDataLst>
              <p:tags r:id="rId5"/>
            </p:custDataLst>
          </p:nvPr>
        </p:nvCxnSpPr>
        <p:spPr bwMode="auto">
          <a:xfrm flipV="1">
            <a:off x="1487886" y="2774951"/>
            <a:ext cx="2682477" cy="2022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5716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4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23764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3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1748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7732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67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684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700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97326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2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5781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7797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9813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829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38455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7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5845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8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37861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39878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30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41894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37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2316163" y="264636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+290%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34" name="Unvan 1"/>
          <p:cNvSpPr>
            <a:spLocks noGrp="1"/>
          </p:cNvSpPr>
          <p:nvPr>
            <p:ph type="title"/>
          </p:nvPr>
        </p:nvSpPr>
        <p:spPr>
          <a:xfrm>
            <a:off x="223526" y="908142"/>
            <a:ext cx="8772837" cy="737573"/>
          </a:xfrm>
        </p:spPr>
        <p:txBody>
          <a:bodyPr vert="horz"/>
          <a:lstStyle/>
          <a:p>
            <a:r>
              <a:rPr lang="tr-TR" sz="2000" dirty="0" smtClean="0"/>
              <a:t>Hastane yatak sayısı artış eğilimde</a:t>
            </a:r>
            <a:br>
              <a:rPr lang="tr-TR" sz="2000" dirty="0" smtClean="0"/>
            </a:br>
            <a:r>
              <a:rPr lang="tr-TR" sz="1800" b="0" dirty="0" smtClean="0"/>
              <a:t>2002’den bu yana yatak sayılarında yüzde 64’lik bir artış var</a:t>
            </a:r>
            <a:br>
              <a:rPr lang="tr-TR" sz="1800" b="0" dirty="0" smtClean="0"/>
            </a:br>
            <a:endParaRPr lang="tr-TR" sz="1800" b="0" dirty="0"/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3530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57705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556101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9785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61864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68119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63944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6040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70199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72278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74374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76454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78533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613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827087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84788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40"/>
            </p:custDataLst>
          </p:nvPr>
        </p:nvSpPr>
        <p:spPr bwMode="auto">
          <a:xfrm>
            <a:off x="86868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59" name="Grafik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768906"/>
              </p:ext>
            </p:extLst>
          </p:nvPr>
        </p:nvGraphicFramePr>
        <p:xfrm>
          <a:off x="1058069" y="3121607"/>
          <a:ext cx="3222625" cy="3132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</p:spTree>
    <p:extLst>
      <p:ext uri="{BB962C8B-B14F-4D97-AF65-F5344CB8AC3E}">
        <p14:creationId xmlns:p14="http://schemas.microsoft.com/office/powerpoint/2010/main" val="427099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cD4DcQjiFcC6VRlZ74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Ifj2sqRkyIejVLmXL3q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GXZ49DgHgFvbpYIDcOs_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foucX5XmOyOXJzUHVk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HnQ6K.vk.OaSJ.ky3y7n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iX8PIFuETxq8Rp8QOT4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whb5WSua3CcAZoEYdxH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JYHxGZOgKa.Z85UZIYS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0D7FMBi7CAlhaKOQIse5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tQiQuGT_SdagNT5tpzz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Y.uVraybF2g3dx24_42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cpW6HTCnv3TFN4wPLIq_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1KV5_wR3GLeNGKX0JS9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8Pa8T6JH9_3f7JnUwVZ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6vXvRJkLSsAv2AIEBOIx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BJ2UaFiMUvCZenTB96o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IFnEhejYKILk2N9WL38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6FlcJx7l62QGnOW4_a4P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Vb2JOk2RqJ.Qg9ZvB1F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TA2ZqThnMVC3WSN6DYz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PJd4GzuvxOrAQ8GvM.H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kQMmoUBUqUafpuzU6UL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cqobYF3bhSEPFVQfUEq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76XcS7U3bf5pMl9djqqt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dfBzCmgMBSwp6qzaJHd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Rm.FABzahuEZPShHc1P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Swv5EJnwyGZikUfZm_2Y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0fpBJS5RG_RGY4WvcKj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1FlScz3Nqiioj_GIKP5D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vWBW1bq2Cenl0Rr5rca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uHyOPrFjjbYv6KokPky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bhGmh9JbBBC8OlLbz.uh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maMf.Nz8d1yLm0vJYfh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yTNrtHF_rA4yllXns6IQ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arfx.YVItfVb40ih7__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W5I7951bqAyHubgRhgK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i7QW7jS3wc5620F952ZD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Y4p.KhGABK0JdHYM3ROl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bZdVm6SqVYCnhDlaO2x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9aZhQBhMWqfkJmpUGikg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qVZozm3dZBK.sMEEILE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kdyb6oT7wIBVgNyCxBT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4pr1Hw5Cm7OY53DakZ7I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AtKrG0C5.ThZKx3p72u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_.7B9UHI4qvlOaF9pUrB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jwZs6p9SJcwIsiK6F5G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2Z1C.nmo8FSNJIbo3Ei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Rfr4zkbM2E8QXnWrBhL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SaQZC2Usfwq1PXrQ0zU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NvXXNiNFOIF6361EqHz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sYd9FMRmGjvZaBiIz8KA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lJtnkWISSMgsPrVa2ys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2U6nPYR7xbs6l8FIyX.I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RnHliL4TvjUW7Sy5mYV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VbQLhfmaRCREAU3To_8Y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zUcfJtqyMQhBU6APoez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KojHHtNdI_a9RHXLAPIb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D5qqFVHTN4rir7Fw5Ur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0BCdeVze_Hg_zcfMhy8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uAW_R_d_n6hR9yLvDVZ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b6tLJHJpsf0591id6QWL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i4yLQ5GYmwxxil3sWHx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L0kSeWQ0o.xydWigFZ6i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waCWAt27NXBPs35drxA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DYKe0aTpuc8ruejJ4uk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Z_PkqrlkJfTMl.bif3L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YgJ_q5UftFf5mBmsoEb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AgAOnHs9JkzEHEfmbFL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dRlD34QKvSLvCPOTfdi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EsyM3LfLHUeR6lGNzea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8H6h7LtkIBSIn19WgNlM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TnOahXZIVxDwCiwlh3P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UVj5YfuOLw9ZL.hIOtm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IpqL2NjTsoDF6GQJGUJ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nwKRB.ubevnEVWTQJur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Z3RG0Kthr9yeEPZGOql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eh8QdVaJu2uTub7DnOU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McqjFaeho1siArn9T6lX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dDK62wxP6p6ZAA9J0Qi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MJGn7Tr0tS5E6a6sDJxT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bB0rduThAMtH8_0TfjR5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Fn.QeY9Zqce11Y8RT.h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sCwQEbVI8N6qsr.fVBO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bJXL57UHYDEZCVMR20n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BfiiqP0Nl5b6ECHkPjJM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VDAtyiDErWvqR_lr3aY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h66L4c9rSlbF4TjS5X2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RtyGQPgMmL6SHWnw3SbB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AAI_ajcCI8eGxstCeYh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2jj3hMJjq4tPzo5emeR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7nQyO1kneypSrUP96es8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660Qc_vmq.7QfhHnTU5l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G..Ho0_YWHlmtpm2.Cn5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wOZc9aioCo1w.b1onSb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mrERtOfjSASOgfMnctC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2RHtIMeyGzZ2NeJP4Mh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i9Rk6f2JdLVTsIiyCB_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.h_.syk_0dbOu6FNcOr6Q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dQAw4yqCoSWwb7Bd5Qj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_zi5_BvkM.nA3toVrztf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iOx08wWZMve5TDGuOqU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x14.LlXegH922juSArt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sO4yJcYJpl9G7XpyAd3Z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Lm5TwbPijrCz52OZF2F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6DHdeuX39AboFl0cwzJf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TIY47D.CrwUrwvJ62h8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U3LH8jPV6kt8vrgA9jx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ve2aXsq6rlRtqt5d0Nm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jzx0oLeAqz3.N2CBVzet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4VtpredvHmARuHGxfxJ0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QAJ_FpHzqfc6MBjbLjuu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3_VAgSx8jH36Tti4yuqq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zFkwLEq3mkfXwpc3qCn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mOjSZJLio5uilushZPH5g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GSdX0f1aX_GsTTMP3hY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Eyj5x4cWwUf_0jOaxy.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jFa8kEEE5js2U7pbJ.E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zXGQxyYL4fj.JoRMfGMr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9SEcwAI0lp_oTKs7xgaX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I0K686ipnmRLyEvKtmG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6Hl2Cq_YIhg1DAUYUZ_2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aPYeIa7iskmUbD4HvuGg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HPsp4CxHc6vQwW1xdMe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1o2EBT7ccEmwT7kH4x2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KGruNswxHIhFgKPzcTs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n95hgOTTFGnGkExq_2Db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Wf_5J._nAl12uaNfEDt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JQX2KkIikxH7IsCIcsnwA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.88ePgb9dDMG9Msv2__m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_c3pXO1M4QbMNM9XFdPj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DhdgsDkPKqrBoDSOR06p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y6PXJ.lj3aPFOM5wzSE8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kJfKnA.tRjn.WWDAO_y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3LQ0E3tBxySvfNNWQ4WF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4HCOB6Hsp7xjamAR3Wg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UDylWr.eT841Z1ghoBH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ZUrQmGcsly0Dg4KnMNPg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17Uk_lIlH2uvAysQVnHw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HXm5WwM.cNhSVMyi7k9Q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5hT1FrTiMFNqsKbvfwii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OQRavG1vVc6uOfwV7XqX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K6y6GoaWo93mKu2CO.C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bnXX_htuQq6Tr25GgR6Q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IPaV91MxzRpG8Kj6qpX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QHcKLkf1hPad8BWH3oH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7xzkXvumkBYrW4KQPTrB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xa3l6T5.FGFJWXVM7Uk1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qaivIj1WKoc1OBv8FDJ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4opcHIsNApLBOnYEUK2Q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LvFa6Uq8dL3ITwJCpB1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0rpBBlOZKa9_nBwYnHDp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FhQ0zay_Uo3woSDa5hz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9DdNydymPFx_dSimXG3NQ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4_n2Ru1s36q5eBWzH72Ww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fNcuWXC1WpZ11RHa6b4v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L1E6ZeGSTanD7yAThRd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MtpK.6kLdOuqdvsCWoBg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ZDcFwLdFFBMYe2lD3q9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75EZz6N2.no9ZF5xRpsg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.CEg2YiWnov9e1BYrelQ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_8IzY9I9n.NkVWKrE7Qa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2HsiNka6cZAPRnQcDkrd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TvDcrEA6eRQOswBxXOT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zba78Z85Pf9Ew3YY38B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ey2G0MCY3rjQsb8ybBH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XM2mGPzcOQLV9iPOoPj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O4k2hhJu5Wwkh5.PsMr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lO7kvRvFd5rdET0N9Rww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JSmEIOGZbGDK8W0Ri5k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yvXtdlJGYnog9qFifG2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RlcvdGYiOzHgOKID3eH1Q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EYX8MXDEmBb2ykqPUpfw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VaX8bck_KJfFfSR3msj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NEycYcNbQueyk6z81.Mw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gkz.lhda3K_8fdFqzBEQ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08KQLhWqwa4TIb6MvOnsg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jVHG7EUVLJGVv0.LbOtE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P2734fN.d0y8yl3oJnQ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kdUVa6mzOg_K3i2SflJw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._ifWQ4HCqLmEw7tVmr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SPQbnMStnlRBdGTjsa.M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FBiyL0w_rcqa9Jrbiqc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ckB5eoAV9rqIPIYrrfNww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Stiincs48_Bk1lI.Fxng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2JthOhUrSoddz.d3xzQ.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SoDYafToV0DHsG8hfOiVg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gyI9tRjL7ynBRKTcRJdw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7C63L8r6n3Nck7D6_Yla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fYjKbP3o3EFGLDsYD_PjA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TcTcMxtSRLQEaoZ_QuY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FMm_2rmTEuMC0asGngPlg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6K_gPWu6sIyC9CvSGztJQ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4BRdopuTWxxwqH4yHiqA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g.fSYiwQbbnPXiUtLTV4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utXsXQ1fzFU1xM2mIM2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lkGhXI2vhkhUQGP6DIb_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P9goQJHjQMA1OIFngk.g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bl5iTYbkw1hZXunW_wTQ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8U.Yy.cAUibvBtp49SSEg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6C9hPItNj01THr9y3YM0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bhcWRR6zjTKzWPSL5ap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4LwrjiqywM2YNW2HbsoYw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bOOC_9ZF03qMhqEVm_G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4ufRJ0Hw15l4eiKFzznQ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j3L0b2HeQlYS1lfj27U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.inhkH8awwND7JMxFzq3Q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C_YKOGQ0kZ3ueaksjfbA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vqi3ii1K9w1vQoj3P9bGw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z8xJFn.hJf5_DKj1ot6lg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D38.P7L4_ic3CyVrP8o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wmbqHFsn3GUQMntvb3bQ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FG2k04L5Z4NqNIf3jn3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18LvLZZaNm.YxRuqH5Vw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5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5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5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5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6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2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3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3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3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3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3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3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3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3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3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3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4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4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4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4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4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4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4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4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4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5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5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9.xml><?xml version="1.0" encoding="utf-8"?>
<a:theme xmlns:a="http://schemas.openxmlformats.org/drawingml/2006/main" name="5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0.xml><?xml version="1.0" encoding="utf-8"?>
<a:theme xmlns:a="http://schemas.openxmlformats.org/drawingml/2006/main" name="5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1819</TotalTime>
  <Words>6951</Words>
  <Application>Microsoft Office PowerPoint</Application>
  <PresentationFormat>Ekran Gösterisi (4:3)</PresentationFormat>
  <Paragraphs>2781</Paragraphs>
  <Slides>79</Slides>
  <Notes>6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60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79</vt:i4>
      </vt:variant>
    </vt:vector>
  </HeadingPairs>
  <TitlesOfParts>
    <vt:vector size="145" baseType="lpstr">
      <vt:lpstr>Arial</vt:lpstr>
      <vt:lpstr>Calibri</vt:lpstr>
      <vt:lpstr>Tahoma</vt:lpstr>
      <vt:lpstr>Times New Roman</vt:lpstr>
      <vt:lpstr>Wingdings</vt:lpstr>
      <vt:lpstr>Default Design</vt:lpstr>
      <vt:lpstr>1_Office Theme</vt:lpstr>
      <vt:lpstr>2_Office Theme</vt:lpstr>
      <vt:lpstr>44_Office Theme</vt:lpstr>
      <vt:lpstr>3_Office Theme</vt:lpstr>
      <vt:lpstr>4_Office Theme</vt:lpstr>
      <vt:lpstr>25_Office Theme</vt:lpstr>
      <vt:lpstr>52_Office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54_Office Theme</vt:lpstr>
      <vt:lpstr>12_Office Theme</vt:lpstr>
      <vt:lpstr>55_Office Theme</vt:lpstr>
      <vt:lpstr>56_Office Theme</vt:lpstr>
      <vt:lpstr>13_Office Theme</vt:lpstr>
      <vt:lpstr>57_Office Theme</vt:lpstr>
      <vt:lpstr>14_Office Theme</vt:lpstr>
      <vt:lpstr>15_Office Theme</vt:lpstr>
      <vt:lpstr>16_Office Theme</vt:lpstr>
      <vt:lpstr>17_Office Theme</vt:lpstr>
      <vt:lpstr>60_Office Theme</vt:lpstr>
      <vt:lpstr>18_Office Theme</vt:lpstr>
      <vt:lpstr>19_Office Theme</vt:lpstr>
      <vt:lpstr>20_Office Theme</vt:lpstr>
      <vt:lpstr>21_Office Theme</vt:lpstr>
      <vt:lpstr>22_Office Theme</vt:lpstr>
      <vt:lpstr>23_Office Theme</vt:lpstr>
      <vt:lpstr>24_Office Theme</vt:lpstr>
      <vt:lpstr>26_Office Theme</vt:lpstr>
      <vt:lpstr>27_Office Theme</vt:lpstr>
      <vt:lpstr>29_Office Theme</vt:lpstr>
      <vt:lpstr>28_Office Theme</vt:lpstr>
      <vt:lpstr>30_Office Theme</vt:lpstr>
      <vt:lpstr>31_Office Theme</vt:lpstr>
      <vt:lpstr>32_Office Theme</vt:lpstr>
      <vt:lpstr>33_Office Theme</vt:lpstr>
      <vt:lpstr>34_Office Theme</vt:lpstr>
      <vt:lpstr>35_Office Theme</vt:lpstr>
      <vt:lpstr>36_Office Theme</vt:lpstr>
      <vt:lpstr>37_Office Theme</vt:lpstr>
      <vt:lpstr>38_Office Theme</vt:lpstr>
      <vt:lpstr>39_Office Theme</vt:lpstr>
      <vt:lpstr>40_Office Theme</vt:lpstr>
      <vt:lpstr>41_Office Theme</vt:lpstr>
      <vt:lpstr>42_Office Theme</vt:lpstr>
      <vt:lpstr>43_Office Theme</vt:lpstr>
      <vt:lpstr>45_Office Theme</vt:lpstr>
      <vt:lpstr>46_Office Theme</vt:lpstr>
      <vt:lpstr>47_Office Theme</vt:lpstr>
      <vt:lpstr>48_Office Theme</vt:lpstr>
      <vt:lpstr>49_Office Theme</vt:lpstr>
      <vt:lpstr>50_Office Theme</vt:lpstr>
      <vt:lpstr>51_Office Theme</vt:lpstr>
      <vt:lpstr>53_Office Theme</vt:lpstr>
      <vt:lpstr>58_Office Theme</vt:lpstr>
      <vt:lpstr>think-cell Slide</vt:lpstr>
      <vt:lpstr>PowerPoint Sunusu</vt:lpstr>
      <vt:lpstr>İçerik</vt:lpstr>
      <vt:lpstr>Büyüme, Üretim ve Satışlar</vt:lpstr>
      <vt:lpstr>2021 yılında GSYİH %11 oranında artmıştır. Son çeyrekteki büyüme ise %9,1’dir.</vt:lpstr>
      <vt:lpstr>Hizmetler ve sanayi büyümeyi sürükleyen ana sektörlerdir. Tarım sınırlı oranda artarken, inşaat sektöründe daralma devam etmektedir.</vt:lpstr>
      <vt:lpstr>İhracat ve özel tüketim büyümeyi destekleyen temel harcama gruplarıdır. Yatırım ve devletin tüketim harcamaları daralmış, net ihracatın katkısı ise azalmıştır.</vt:lpstr>
      <vt:lpstr>2022 yılına ait büyüme tahminleri tarihsel ortalamanın altında bir seyiyeye işaret etmektedir.</vt:lpstr>
      <vt:lpstr>Sanayi üretimi Mart ayında 2,7 puan düşmüştür. Ancak, Ocak-Mart dönemindeki seviyesi 2021 yılı son çeyreğinin üzerindedir.</vt:lpstr>
      <vt:lpstr>İmalat sanayinde kapasite kullanım oranı (KKO) sabit seyretmektedir. KKO Nisan ve Mayıs aylarında %78,1 düzeyinde gerçekleşmiştir.</vt:lpstr>
      <vt:lpstr>Mart ayında perakende satışların artışı sınırlıdır. 2021 yılı Aralık ayından itibaren perakende satışlarda ivme kaybı yaşanmaktadır.</vt:lpstr>
      <vt:lpstr>Mart ayında gıda-içecek ve elektrikli eşya-mobilya dışında satışlar aylık olarak  gerilemiştir. İnternet üzerinden satışlar yüksek yıllık artışlarını sürdürmektedir.</vt:lpstr>
      <vt:lpstr>Öncü göstergeler aşağı yönlüdür. Elektrik tüketiminin yıllık artışı ve Bileşik Öncü Göstergeler Endeksi gerilemektedir.</vt:lpstr>
      <vt:lpstr>Yüksek frekanslı veriler büyümede ilk çeyrekte yavaşlama ima etmektedir.  OECD Haftalık Büyüme Göstergesi Ocak-Mart döneminde gerilemiş, Nisan-Mayıs aylarında ise,  Ramazan Bayramı haftasında belirgin olmak üzere, kısmi artışlar göstermiştir.</vt:lpstr>
      <vt:lpstr>Ekonomik Güven Endeksi Mayıs ayında yükselmiş ancak, 100 değerinin altındaki karamsar görünüm korunmuştur.</vt:lpstr>
      <vt:lpstr>Dış Ticaret ve Ödemeler Dengesi</vt:lpstr>
      <vt:lpstr>Yılın ilk çeyreğinde dış ticaret açığı bir önceki yılın aynı dönemine göre %136,6 artmıştır.</vt:lpstr>
      <vt:lpstr>Mevsim ve takvim etkilerinden arındırılmış verilerde son iki ayda ithalat  gerilerken, ihracat artmıştır. Ancak, ilk çeyrek verilerine göre dış ticaret açığındaki artış %137,8’dir.</vt:lpstr>
      <vt:lpstr>İhracatın ithalatı karşılama oranı düşük düzeyini korumaktadır. Enerji hariç kalemlerde karşılama oranı 2021 yılı Ekim ayında %118,3 iken, Mart ayında</vt:lpstr>
      <vt:lpstr>İhracat miktar olarak daha hızlı artarken, dış ticaret fiyatları ihracat aleyhine  gelişmektedir. Dış ticaret hadleri 2022 yılında tarihi en düşük seviyelerine gerilemiştir.</vt:lpstr>
      <vt:lpstr>Ocak-Mart döneminde turizm gelirleri son üç yılın üzerinde seyretmektedir. Yabancı ziyaretçi sayıları ise 2019 yılı düzeyindedir.</vt:lpstr>
      <vt:lpstr>Mart ayında Rusya’dan gelen gelen turist sayısı önemli oranda gerilemiştir.  Rusya ve Ukrayna’dan gelen ziyaretçilerin payı yaklaşık %30 iken, 2022 yılı Mart ayı  itibarıyla %8,7’ye düşmüştür.</vt:lpstr>
      <vt:lpstr>Rusya, en fazla ithalat yapılan ülkeler içindeki konumunu korumaktadır. 2022 yılı Ocak-Mart döneminde Rusya ve Ukrayna’nın toplam ihracat içindeki payı %2,7,</vt:lpstr>
      <vt:lpstr>Mart ayında 12 aylık cari açık 24,2 milyar dolara yükselmiştir. Enerji ve altın dışı tanımlı çekirdek göstergeler cari fazlaya işaret etmekte ve sınırlı</vt:lpstr>
      <vt:lpstr>Mart ayında portföy yatırımları kaynaklı sermaye çıkışları devam etmektedir.  Kredi ve mevduat kalemlerinin içerildiği sermaye girişleri (diğer yatırımlar) 33,6 milyar dolarlık  katkısı ile en yüksek finansman kalemini oluşturmaktadır.</vt:lpstr>
      <vt:lpstr>Son iki ayda Merkez Bankası rezervleri 6,3 milyar dolar gerilemiştir. Nisan ayı itibarıyla brüt rezervler 106,9 milyar dolar, swaplar dahil net rezervler ise -47,5</vt:lpstr>
      <vt:lpstr>2022 yılında cari işlemler açığının önemli ölçüde artacağı tahmin edilmektedir.  Uluslararası kuruluşların cari işlemler açığının GSYİH’ye oranına ait Nisan ayında güncellenen  tahminleri %5’in üzerindedir.</vt:lpstr>
      <vt:lpstr>İstihdam ve İşsizlik</vt:lpstr>
      <vt:lpstr>İlk çeyrekte istihdam 30 milyon düzeyinde iken, işsiz sayısı 3,9 milyondur.  Mart ayında istihdam bir önceki aya göre 59 bin daralmış, işsiz sayısı ise 153 bin  artmıştır.</vt:lpstr>
      <vt:lpstr>Mart ayında işsizlik oranı 0,4 puan artmış ve %11,5 seviyesinde  gerçekleşmiştir. İşgücüne katılım oranı ise %52,6 düzeyindedir.</vt:lpstr>
      <vt:lpstr>Kadın ve genç işsizlik oranları da Mart ayında yükselmiştir. Her iki grubun işsizlik oranındaki artışlar 0,5 puandır.</vt:lpstr>
      <vt:lpstr>Ayrıca, geniş tanımlı işsizlik göstergelerinin hepsi Mart ayında yükselmiştir. Atıl işgücü oranı genel tanımlı işsizlik oranının yaklaşık iki katıdır; Mart ayı itibarıyla</vt:lpstr>
      <vt:lpstr>Kamu Maliyesi</vt:lpstr>
      <vt:lpstr>Merkezi Yönetim bütçe dengesi Nisan ayında 50,2 milyar TL açık vermiştir. Faiz dışı denge açığı da 31 milyar TL düzeyindedir.</vt:lpstr>
      <vt:lpstr>Nisan ayı itibarıyla Merkezi Yönetim borç stoku 3,1 tilyon TL’yi aşmıştır. Döviz cinsi borçlanmaların payı %65,6’dır.</vt:lpstr>
      <vt:lpstr>Merkezi Yönetim borç stokunun GSYİH oranı yükselmiştir. 2021 yılının son çeyreğinde 4,1 puan artarak %38,1’e çıkmıştır.</vt:lpstr>
      <vt:lpstr>Enflasyon</vt:lpstr>
      <vt:lpstr>Nisan ayında tüketici enflasyon oranı %70 ile son 20 yılın yüksek seviyesine çıkmıştır.</vt:lpstr>
      <vt:lpstr>Nisan ayında aylık tüketici enflasyon oranı %7,3’tür; gıda-alkolsüz içecekler  fiyatı en fazla artan kalemdir. Ulaştırma ve gıda yıllık olarak en yüksek fiyat artışlarının görüldüğü harcama gruplarıdır.</vt:lpstr>
      <vt:lpstr>Nisan 2022’de üretici enflasyon oranı %121,8 ile Mart 1995’ten bu yana en  yüksek seviyeye çıkmıştır. İmalat sanayi alt endeksindeki yıllık değişim ise %112,1’e ulaşmıştır.</vt:lpstr>
      <vt:lpstr>Nisan ayında aylık üretici enflasyon oranı %7,7’dir; su temini en yüksek aylık  fiyat artışının görüldüğü sanayi sektörüdür. Enerji sektöründe %247,5, elektrik, gaz üretimi ve dağıtımında ise %229,7 oranında  yıllık fiyat artışları gerçekleşmiştir.</vt:lpstr>
      <vt:lpstr>Tahminler enflasyonun 2022 yıl sonunda da yüksek seviyesini koruyacağı yönündedir.</vt:lpstr>
      <vt:lpstr>Kredi ve Mevduat</vt:lpstr>
      <vt:lpstr>Kredi kullanımlarında ticari krediler kaynaklı artışlar devam etmektedir.  Mayıs ayında ticari kredilerdeki yıllık artış oranı %55’i aşarken, tüketici kredilerindeki  artış %20 ile sınırlıdır.</vt:lpstr>
      <vt:lpstr>Tüketici kredilerinde artışlar taşıt kredileri kaynaklıdır, kredi kartı  kullanımlarında ise yüksek seviyeler korunmaktadır. İhtiyaç kredilerinde yıllık artış oranı %22,7’ye, konut kredilerinde ise %16,3’e  yükselmiştir.</vt:lpstr>
      <vt:lpstr>Takipteki alacaklar oranı ticari kredier kaynaklı olarak gerilemektedir. Takipteki alacaklar oranı tüketici kredilerinde %2,4, ticari kredilerde ise %2,8’dir.</vt:lpstr>
      <vt:lpstr>Nisan ayında karşılıksız çeklerin dönüşüm oranı tutar olarak gerilemiştir. Karşılıksız çeklerde dönüşüm oranları tutar ve adet olarak %0,7 seviyesindedir.</vt:lpstr>
      <vt:lpstr>Mayıs ayında yabancı para mevduatların payı %56,8’e gerilemiştir. Yıl başından bu yana toplam mevduatlar 839,9 milyar TL artarken, yabancı para  mevduatların payı 7,7 puan düşmüştür.</vt:lpstr>
      <vt:lpstr>Kur Korumalı Mevduat uygulamasının katkısıyla yıl başından bu yana TL  mevduatlardaki artış %40,9’a ulaşmıştır. Yabancı para mevduatlardaki düşüşler Mart ayı itibarıyla durmuştur.</vt:lpstr>
      <vt:lpstr>Kredi ve mevduat faiz oranları arasındaki fark açılmaktadır. Mayıs ayında mevduat faizleri gerilerken, ticari kredi faiz oranları yükselmektedir.</vt:lpstr>
      <vt:lpstr>Tüketici kredilerinde de faizler artmaktadır. Mayıs ayında taşıt kredileri hariç tüm kredi türlerinde faiz oranları yükselmiştir.</vt:lpstr>
      <vt:lpstr>Finansal Piyasa Göstergeleri</vt:lpstr>
      <vt:lpstr>Merkez Bankası politika faiz oranı Aralık 2021’den bu yana %14’te sabit tutulmaktadır.</vt:lpstr>
      <vt:lpstr>ABD’de para politikası sıkılaşmakta, küresel likidite üzerinde baskı  yaratmaktadır. 10 yıllık devlet iç borçlanma faizi Mayıs ayı itibarıyla %2,8 seviyesine çıkmıştır.</vt:lpstr>
      <vt:lpstr>Mayıs ayında Türkiye’nin risklilik göstergesinde hızlı bir artış gerçekleşmiştir.  Kredi temerrüt takas oranı ile ölçülen risklilik göstergesi 715 düzeyindedir. Söz konusu  seviyeler en son 2008 yılı Ekim ayında görülmüştür.</vt:lpstr>
      <vt:lpstr>Türk lirası yabancı paralar karşısında değer kaybetmektedir. Nisan ayı sonuna göre TL/dolar kurundaki artış %7,7, TL/Euro kurundaki artış da</vt:lpstr>
      <vt:lpstr>TCMB Piyasa Katılımcıları Anketi:  Seçilmiş Göstergeler*</vt:lpstr>
      <vt:lpstr>Mayıs ayında yıl sonu enflasyon beklentisi 11,5 puan yükselmiş ve %57,9’a ulaşmıştır.</vt:lpstr>
      <vt:lpstr>Anket katılımcıları TL/$ kurunun yıl sonunda 17,6 düzeyine çıkmasını  beklemektedir. Cari ay sonu beklentisi ise 15,9’dur.</vt:lpstr>
      <vt:lpstr>Büyüme beklentileri mevcut düzeylerini korumaktadır. Mayıs ayında 2022 yılı için büyüme beklentisi %3,3’tür.</vt:lpstr>
      <vt:lpstr>Genel Değerlendirme -1</vt:lpstr>
      <vt:lpstr>Genel Değerlendirme -2</vt:lpstr>
      <vt:lpstr>PowerPoint Sunusu</vt:lpstr>
      <vt:lpstr>Gaziantep ili toplam nüfus sayısı 2020 yılında 2,1 milyon Toplam nüfus 10 yılda Türkiye ortalamasının üzerinde arttı</vt:lpstr>
      <vt:lpstr>Gaziantep ili en fazla göçü Şanlıurfa’dan alırken  en fazla göçü  İstanbul’a verdi. 2020 yılında Gaziantep’in verdiği toplam göç 41179 kişi 2020 yılında Gaziantep’in aldığı toplam göç 42040 kişi </vt:lpstr>
      <vt:lpstr>PowerPoint Sunusu</vt:lpstr>
      <vt:lpstr>Gaziantep, dış ticarette rekabet gücünü artırabilir</vt:lpstr>
      <vt:lpstr>Gaziantep’de sektörel krediler içerisinde en büyük payı tekstil sektörü aldı Kredi performans oranı en yüksek olan sektörler: İnşaat ve Toptan Ticaret ve Komisyonculuk alanlarıdır.</vt:lpstr>
      <vt:lpstr>Ücretli çalışan istihdamında pandeminin olumsuz etkisi telafi edildi</vt:lpstr>
      <vt:lpstr>İşsizlik ödeneğine başvurular COVID-19 etkisiyle Nisan’da en yüksek seviyesini görse de Şubat 2022 itibarıyla 3842 seviyesinde gerçekleşti.</vt:lpstr>
      <vt:lpstr>Gaziantep, yatırım ve teşviklerden 2020’de daha çok yararlandı</vt:lpstr>
      <vt:lpstr>PowerPoint Sunusu</vt:lpstr>
      <vt:lpstr>Çevre illerine kıyasla Gaziantep’te Sanayi ve İmalat sektörleriyle ön plana çıkıyor. Gaziantep İnşaat ve Gayrimenkul sektörlerinin GSYH’deki payı daha düşük.</vt:lpstr>
      <vt:lpstr>Tarım alanı bakımından Şanlıurfa Gaziantep’in önünde Meyveler, içecek ve baharat üretimine ayrılan tarım alanları ile sebze bahçeleri alanı oranlarında, Gaziantep’te Şanlıurafa’dan daha yüksek</vt:lpstr>
      <vt:lpstr>PowerPoint Sunusu</vt:lpstr>
      <vt:lpstr>Çevre illerine kıyasla Gaziantep’te elektrik tüketimi sanayide odaklanmıştır </vt:lpstr>
      <vt:lpstr>2020 yılında Gaziantep’te bulunan turizm belgeli konaklama tesislerine geliş sayısı 430 bin oldu </vt:lpstr>
      <vt:lpstr>2008 yılı ile kıyaslandığında Gaziantep’in nüfusun eğitim seviyesi yükselmiş 2019 yılında bitirilen eğitim durumu açısından lise ve dengi meslek okulu ön plana çıkıyor</vt:lpstr>
      <vt:lpstr>2008 yılı ile kıyaslandığında Gaziantep’te nüfusun eğitim seviyesi yükselmiş 2008’de nüfusun yüzde 7’si yüksekokul veya fakülte seviyesinde eğitime sahipken 2019’da bu oran yüzde 16’ya çıktı</vt:lpstr>
      <vt:lpstr>Hastane yatak sayısı artış eğilimde 2002’den bu yana yatak sayılarında yüzde 64’lik bir artış var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Volkan ERDEM</dc:creator>
  <cp:lastModifiedBy>NTMYO MÜDÜRLÜK</cp:lastModifiedBy>
  <cp:revision>125</cp:revision>
  <dcterms:created xsi:type="dcterms:W3CDTF">2022-01-27T08:15:23Z</dcterms:created>
  <dcterms:modified xsi:type="dcterms:W3CDTF">2022-06-06T08:17:25Z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2022-01-27T00:00:00Z</vt:filetime>
  </property>
</Properties>
</file>