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b" ContentType="application/vnd.ms-excel.sheet.binary.macroEnabled.12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1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2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22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23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24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26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28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57.xml" ContentType="application/vnd.openxmlformats-officedocument.presentationml.tags+xml"/>
  <Override PartName="/ppt/notesSlides/notesSlide3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charts/chart1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7.xml" ContentType="application/vnd.openxmlformats-officedocument.themeOverride+xml"/>
  <Override PartName="/ppt/charts/chart1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8.xml" ContentType="application/vnd.openxmlformats-officedocument.themeOverride+xml"/>
  <Override PartName="/ppt/tags/tag178.xml" ContentType="application/vnd.openxmlformats-officedocument.presentationml.tags+xml"/>
  <Override PartName="/ppt/charts/chart20.xml" ContentType="application/vnd.openxmlformats-officedocument.drawingml.chart+xml"/>
  <Override PartName="/ppt/theme/themeOverride9.xml" ContentType="application/vnd.openxmlformats-officedocument.themeOverride+xml"/>
  <Override PartName="/ppt/tags/tag179.xml" ContentType="application/vnd.openxmlformats-officedocument.presentationml.tags+xml"/>
  <Override PartName="/ppt/charts/chart21.xml" ContentType="application/vnd.openxmlformats-officedocument.drawingml.chart+xml"/>
  <Override PartName="/ppt/theme/themeOverride10.xml" ContentType="application/vnd.openxmlformats-officedocument.themeOverr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charts/chart2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3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  <p:sldMasterId id="2147483745" r:id="rId3"/>
    <p:sldMasterId id="2147483751" r:id="rId4"/>
    <p:sldMasterId id="2147483757" r:id="rId5"/>
    <p:sldMasterId id="2147483763" r:id="rId6"/>
    <p:sldMasterId id="2147483769" r:id="rId7"/>
    <p:sldMasterId id="2147483775" r:id="rId8"/>
    <p:sldMasterId id="2147483781" r:id="rId9"/>
    <p:sldMasterId id="2147483787" r:id="rId10"/>
    <p:sldMasterId id="2147483793" r:id="rId11"/>
    <p:sldMasterId id="2147483799" r:id="rId12"/>
    <p:sldMasterId id="2147483805" r:id="rId13"/>
    <p:sldMasterId id="2147483811" r:id="rId14"/>
    <p:sldMasterId id="2147483817" r:id="rId15"/>
    <p:sldMasterId id="2147483829" r:id="rId16"/>
    <p:sldMasterId id="2147483835" r:id="rId17"/>
    <p:sldMasterId id="2147483841" r:id="rId18"/>
    <p:sldMasterId id="2147483847" r:id="rId19"/>
    <p:sldMasterId id="2147483853" r:id="rId20"/>
    <p:sldMasterId id="2147483859" r:id="rId21"/>
    <p:sldMasterId id="2147483865" r:id="rId22"/>
    <p:sldMasterId id="2147483871" r:id="rId23"/>
    <p:sldMasterId id="2147483877" r:id="rId24"/>
    <p:sldMasterId id="2147483883" r:id="rId25"/>
    <p:sldMasterId id="2147483889" r:id="rId26"/>
    <p:sldMasterId id="2147483895" r:id="rId27"/>
    <p:sldMasterId id="2147483901" r:id="rId28"/>
    <p:sldMasterId id="2147483907" r:id="rId29"/>
  </p:sldMasterIdLst>
  <p:notesMasterIdLst>
    <p:notesMasterId r:id="rId85"/>
  </p:notesMasterIdLst>
  <p:sldIdLst>
    <p:sldId id="257" r:id="rId30"/>
    <p:sldId id="258" r:id="rId31"/>
    <p:sldId id="431" r:id="rId32"/>
    <p:sldId id="464" r:id="rId33"/>
    <p:sldId id="465" r:id="rId34"/>
    <p:sldId id="492" r:id="rId35"/>
    <p:sldId id="466" r:id="rId36"/>
    <p:sldId id="467" r:id="rId37"/>
    <p:sldId id="432" r:id="rId38"/>
    <p:sldId id="468" r:id="rId39"/>
    <p:sldId id="469" r:id="rId40"/>
    <p:sldId id="470" r:id="rId41"/>
    <p:sldId id="449" r:id="rId42"/>
    <p:sldId id="471" r:id="rId43"/>
    <p:sldId id="472" r:id="rId44"/>
    <p:sldId id="473" r:id="rId45"/>
    <p:sldId id="474" r:id="rId46"/>
    <p:sldId id="437" r:id="rId47"/>
    <p:sldId id="475" r:id="rId48"/>
    <p:sldId id="439" r:id="rId49"/>
    <p:sldId id="476" r:id="rId50"/>
    <p:sldId id="477" r:id="rId51"/>
    <p:sldId id="479" r:id="rId52"/>
    <p:sldId id="480" r:id="rId53"/>
    <p:sldId id="451" r:id="rId54"/>
    <p:sldId id="481" r:id="rId55"/>
    <p:sldId id="482" r:id="rId56"/>
    <p:sldId id="483" r:id="rId57"/>
    <p:sldId id="484" r:id="rId58"/>
    <p:sldId id="485" r:id="rId59"/>
    <p:sldId id="486" r:id="rId60"/>
    <p:sldId id="487" r:id="rId61"/>
    <p:sldId id="488" r:id="rId62"/>
    <p:sldId id="460" r:id="rId63"/>
    <p:sldId id="489" r:id="rId64"/>
    <p:sldId id="490" r:id="rId65"/>
    <p:sldId id="491" r:id="rId66"/>
    <p:sldId id="266" r:id="rId67"/>
    <p:sldId id="405" r:id="rId68"/>
    <p:sldId id="406" r:id="rId69"/>
    <p:sldId id="386" r:id="rId70"/>
    <p:sldId id="418" r:id="rId71"/>
    <p:sldId id="420" r:id="rId72"/>
    <p:sldId id="408" r:id="rId73"/>
    <p:sldId id="409" r:id="rId74"/>
    <p:sldId id="394" r:id="rId75"/>
    <p:sldId id="290" r:id="rId76"/>
    <p:sldId id="446" r:id="rId77"/>
    <p:sldId id="423" r:id="rId78"/>
    <p:sldId id="444" r:id="rId79"/>
    <p:sldId id="445" r:id="rId80"/>
    <p:sldId id="417" r:id="rId81"/>
    <p:sldId id="399" r:id="rId82"/>
    <p:sldId id="421" r:id="rId83"/>
    <p:sldId id="400" r:id="rId84"/>
  </p:sldIdLst>
  <p:sldSz cx="9144000" cy="6858000" type="screen4x3"/>
  <p:notesSz cx="6858000" cy="9144000"/>
  <p:custDataLst>
    <p:tags r:id="rId86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İçerik" id="{5C5D6AE0-E3F1-42AC-BFE7-F3F22D95922D}">
          <p14:sldIdLst>
            <p14:sldId id="257"/>
            <p14:sldId id="258"/>
          </p14:sldIdLst>
        </p14:section>
        <p14:section name="Büyüme, Cari Açık, Enflasyon" id="{F0674ED7-7937-4147-A70E-E5AFE768B8BB}">
          <p14:sldIdLst>
            <p14:sldId id="431"/>
            <p14:sldId id="464"/>
            <p14:sldId id="465"/>
            <p14:sldId id="492"/>
            <p14:sldId id="466"/>
            <p14:sldId id="467"/>
            <p14:sldId id="432"/>
            <p14:sldId id="468"/>
            <p14:sldId id="469"/>
            <p14:sldId id="470"/>
            <p14:sldId id="449"/>
            <p14:sldId id="471"/>
            <p14:sldId id="472"/>
            <p14:sldId id="473"/>
            <p14:sldId id="474"/>
            <p14:sldId id="437"/>
            <p14:sldId id="475"/>
            <p14:sldId id="439"/>
            <p14:sldId id="476"/>
            <p14:sldId id="477"/>
            <p14:sldId id="479"/>
            <p14:sldId id="480"/>
            <p14:sldId id="451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60"/>
            <p14:sldId id="489"/>
            <p14:sldId id="490"/>
            <p14:sldId id="491"/>
          </p14:sldIdLst>
        </p14:section>
        <p14:section name="Sosyal ve ekonomik yapı" id="{9944C4BF-009F-4D6A-83C6-20731962C2A6}">
          <p14:sldIdLst>
            <p14:sldId id="266"/>
            <p14:sldId id="405"/>
            <p14:sldId id="406"/>
            <p14:sldId id="386"/>
            <p14:sldId id="418"/>
            <p14:sldId id="420"/>
            <p14:sldId id="408"/>
            <p14:sldId id="409"/>
            <p14:sldId id="394"/>
          </p14:sldIdLst>
        </p14:section>
        <p14:section name="Gaziantep İli" id="{E0E03A28-48E9-4FFC-B018-F89C2B49B0A9}">
          <p14:sldIdLst>
            <p14:sldId id="290"/>
            <p14:sldId id="446"/>
            <p14:sldId id="423"/>
            <p14:sldId id="444"/>
            <p14:sldId id="445"/>
            <p14:sldId id="417"/>
            <p14:sldId id="399"/>
            <p14:sldId id="421"/>
            <p14:sldId id="4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F"/>
    <a:srgbClr val="14316C"/>
    <a:srgbClr val="4B6A80"/>
    <a:srgbClr val="007434"/>
    <a:srgbClr val="A50404"/>
    <a:srgbClr val="A80000"/>
    <a:srgbClr val="808080"/>
    <a:srgbClr val="A40000"/>
    <a:srgbClr val="FFC0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Orta Stil 1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1423" autoAdjust="0"/>
  </p:normalViewPr>
  <p:slideViewPr>
    <p:cSldViewPr snapToGrid="0">
      <p:cViewPr varScale="1">
        <p:scale>
          <a:sx n="106" d="100"/>
          <a:sy n="106" d="100"/>
        </p:scale>
        <p:origin x="172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84" Type="http://schemas.openxmlformats.org/officeDocument/2006/relationships/slide" Target="slides/slide55.xml"/><Relationship Id="rId89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77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80" Type="http://schemas.openxmlformats.org/officeDocument/2006/relationships/slide" Target="slides/slide51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slide" Target="slides/slide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83" Type="http://schemas.openxmlformats.org/officeDocument/2006/relationships/slide" Target="slides/slide54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81" Type="http://schemas.openxmlformats.org/officeDocument/2006/relationships/slide" Target="slides/slide52.xml"/><Relationship Id="rId86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presProps" Target="presProps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" Type="http://schemas.openxmlformats.org/officeDocument/2006/relationships/slideMaster" Target="slideMasters/slideMaster1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1.xlsb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il%20baz&#305;nda%20analzizler\veerileri%20ald&#305;&#287;&#305;m%20y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I:\il%20baz&#305;nda%20analzizler\veerileri%20ald&#305;&#287;&#305;m%20ye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_al__ma_Sayfas_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_al__ma_Sayfas_11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12.xlsb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13.xlsb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_al__ma_Sayfas_14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_al__ma_Sayfas_15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_al__ma_Sayfas_16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_al__ma_Sayfas_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2.xlsb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Kitap2" TargetMode="External"/><Relationship Id="rId1" Type="http://schemas.openxmlformats.org/officeDocument/2006/relationships/themeOverride" Target="../theme/themeOverride9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18.xlsx"/><Relationship Id="rId1" Type="http://schemas.openxmlformats.org/officeDocument/2006/relationships/themeOverride" Target="../theme/themeOverride10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OBB\mart%202021%20Gaziantep\TEPAV_&#304;l%20Baz&#305;nda%20G&#246;stergeler_v2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OBB\mart%202021%20Gaziantep\TEPAV_&#304;l%20Baz&#305;nda%20G&#246;stergeler_v2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OBB\mart%202021%20Gaziantep\TEPAV_&#304;l%20Baz&#305;nda%20G&#246;stergeler_v2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19.xlsb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20.xlsb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21.xlsb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_al__ma_Sayfas_22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_al__ma_Sayfas_2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3.xlsb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_al__ma_Sayfas_2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4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5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6.xlsb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_al__ma_Sayfas_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al__ma_Sayfas_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9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20061825605132685"/>
          <c:w val="0.73451327433628322"/>
          <c:h val="0.6388898609895984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8271604938271603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1,5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7.0609100790321455E-3"/>
                  <c:y val="-0.51913980848230568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2,1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50-4729-A948-541DDF376B6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7465133281627454"/>
                      <c:h val="0.1395419161544795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2.4398759999999999</c:v>
                </c:pt>
                <c:pt idx="1">
                  <c:v>3.1018330000000001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50-4729-A948-541DDF376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89922368"/>
        <c:axId val="2089920192"/>
      </c:barChart>
      <c:catAx>
        <c:axId val="208992236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2089920192"/>
        <c:crosses val="min"/>
        <c:auto val="0"/>
        <c:lblAlgn val="ctr"/>
        <c:lblOffset val="100"/>
        <c:noMultiLvlLbl val="0"/>
      </c:catAx>
      <c:valAx>
        <c:axId val="2089920192"/>
        <c:scaling>
          <c:orientation val="minMax"/>
          <c:max val="3.101833000000000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8992236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Gaziantep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İthalat!$V$119</c:f>
              <c:strCache>
                <c:ptCount val="1"/>
                <c:pt idx="0">
                  <c:v>ithalat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İthalat!$U$120:$U$180</c:f>
              <c:numCache>
                <c:formatCode>General</c:formatCode>
                <c:ptCount val="61"/>
                <c:pt idx="0">
                  <c:v>2021</c:v>
                </c:pt>
                <c:pt idx="1">
                  <c:v>2020</c:v>
                </c:pt>
                <c:pt idx="13">
                  <c:v>2019</c:v>
                </c:pt>
                <c:pt idx="25">
                  <c:v>2018</c:v>
                </c:pt>
                <c:pt idx="37">
                  <c:v>2017</c:v>
                </c:pt>
                <c:pt idx="49">
                  <c:v>216</c:v>
                </c:pt>
              </c:numCache>
            </c:numRef>
          </c:cat>
          <c:val>
            <c:numRef>
              <c:f>İthalat!$V$120:$V$180</c:f>
              <c:numCache>
                <c:formatCode>General</c:formatCode>
                <c:ptCount val="61"/>
                <c:pt idx="0">
                  <c:v>463943.58799999999</c:v>
                </c:pt>
                <c:pt idx="1">
                  <c:v>421307.21799999999</c:v>
                </c:pt>
                <c:pt idx="2">
                  <c:v>414410.86700000003</c:v>
                </c:pt>
                <c:pt idx="3">
                  <c:v>454263.26299999998</c:v>
                </c:pt>
                <c:pt idx="4">
                  <c:v>476400.19699999999</c:v>
                </c:pt>
                <c:pt idx="5">
                  <c:v>400618.16499999998</c:v>
                </c:pt>
                <c:pt idx="6">
                  <c:v>435937.99200000003</c:v>
                </c:pt>
                <c:pt idx="7">
                  <c:v>423387.54300000001</c:v>
                </c:pt>
                <c:pt idx="8">
                  <c:v>397785.804</c:v>
                </c:pt>
                <c:pt idx="9">
                  <c:v>456918.53200000001</c:v>
                </c:pt>
                <c:pt idx="10">
                  <c:v>374967.712</c:v>
                </c:pt>
                <c:pt idx="11">
                  <c:v>457201.989</c:v>
                </c:pt>
                <c:pt idx="12">
                  <c:v>563606.79099999997</c:v>
                </c:pt>
                <c:pt idx="13">
                  <c:v>378365.71500000003</c:v>
                </c:pt>
                <c:pt idx="14">
                  <c:v>387580.55200000003</c:v>
                </c:pt>
                <c:pt idx="15">
                  <c:v>445192.75199999998</c:v>
                </c:pt>
                <c:pt idx="16">
                  <c:v>458204.88400000002</c:v>
                </c:pt>
                <c:pt idx="17">
                  <c:v>484737.66899999999</c:v>
                </c:pt>
                <c:pt idx="18">
                  <c:v>405154.84100000001</c:v>
                </c:pt>
                <c:pt idx="19">
                  <c:v>458076.96</c:v>
                </c:pt>
                <c:pt idx="20">
                  <c:v>387718.66800000001</c:v>
                </c:pt>
                <c:pt idx="21">
                  <c:v>408985.538</c:v>
                </c:pt>
                <c:pt idx="22">
                  <c:v>397647.93400000001</c:v>
                </c:pt>
                <c:pt idx="23">
                  <c:v>407370.538</c:v>
                </c:pt>
                <c:pt idx="24">
                  <c:v>446596.33899999998</c:v>
                </c:pt>
                <c:pt idx="25">
                  <c:v>449038.14299999998</c:v>
                </c:pt>
                <c:pt idx="26">
                  <c:v>398149.27399999998</c:v>
                </c:pt>
                <c:pt idx="27">
                  <c:v>469912.76699999999</c:v>
                </c:pt>
                <c:pt idx="28">
                  <c:v>466167.86200000002</c:v>
                </c:pt>
                <c:pt idx="29">
                  <c:v>474112.35700000002</c:v>
                </c:pt>
                <c:pt idx="30">
                  <c:v>389094.33899999998</c:v>
                </c:pt>
                <c:pt idx="31">
                  <c:v>438281.973</c:v>
                </c:pt>
                <c:pt idx="32">
                  <c:v>361118.027</c:v>
                </c:pt>
                <c:pt idx="33">
                  <c:v>348878.484</c:v>
                </c:pt>
                <c:pt idx="34">
                  <c:v>399362.82799999998</c:v>
                </c:pt>
                <c:pt idx="35">
                  <c:v>333227.06</c:v>
                </c:pt>
                <c:pt idx="36">
                  <c:v>347132.658</c:v>
                </c:pt>
                <c:pt idx="37">
                  <c:v>390343.522</c:v>
                </c:pt>
                <c:pt idx="38">
                  <c:v>331726.13199999998</c:v>
                </c:pt>
                <c:pt idx="39">
                  <c:v>431250.62199999997</c:v>
                </c:pt>
                <c:pt idx="40">
                  <c:v>450003.73100000003</c:v>
                </c:pt>
                <c:pt idx="41">
                  <c:v>481484.24599999998</c:v>
                </c:pt>
                <c:pt idx="42">
                  <c:v>449135.97100000002</c:v>
                </c:pt>
                <c:pt idx="43">
                  <c:v>428282.90600000002</c:v>
                </c:pt>
                <c:pt idx="44">
                  <c:v>443232.87300000002</c:v>
                </c:pt>
                <c:pt idx="45">
                  <c:v>426534.10399999999</c:v>
                </c:pt>
                <c:pt idx="46">
                  <c:v>398921.41399999999</c:v>
                </c:pt>
                <c:pt idx="47">
                  <c:v>429903.37400000001</c:v>
                </c:pt>
                <c:pt idx="48">
                  <c:v>408004.10499999998</c:v>
                </c:pt>
                <c:pt idx="49">
                  <c:v>361787.61700000003</c:v>
                </c:pt>
                <c:pt idx="50">
                  <c:v>387343.88900000002</c:v>
                </c:pt>
                <c:pt idx="51">
                  <c:v>376893.19500000001</c:v>
                </c:pt>
                <c:pt idx="52">
                  <c:v>388531.36</c:v>
                </c:pt>
                <c:pt idx="53">
                  <c:v>379196.08299999998</c:v>
                </c:pt>
                <c:pt idx="54">
                  <c:v>391559.07900000003</c:v>
                </c:pt>
                <c:pt idx="55">
                  <c:v>352558.32199999999</c:v>
                </c:pt>
                <c:pt idx="56">
                  <c:v>373859.91600000003</c:v>
                </c:pt>
                <c:pt idx="57">
                  <c:v>337224.033</c:v>
                </c:pt>
                <c:pt idx="58">
                  <c:v>331218.80200000003</c:v>
                </c:pt>
                <c:pt idx="59">
                  <c:v>442070.38299999997</c:v>
                </c:pt>
                <c:pt idx="60">
                  <c:v>385115.02799999999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İthalat!$W$119</c:f>
              <c:strCache>
                <c:ptCount val="1"/>
                <c:pt idx="0">
                  <c:v>ihracat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İthalat!$U$120:$U$180</c:f>
              <c:numCache>
                <c:formatCode>General</c:formatCode>
                <c:ptCount val="61"/>
                <c:pt idx="0">
                  <c:v>2021</c:v>
                </c:pt>
                <c:pt idx="1">
                  <c:v>2020</c:v>
                </c:pt>
                <c:pt idx="13">
                  <c:v>2019</c:v>
                </c:pt>
                <c:pt idx="25">
                  <c:v>2018</c:v>
                </c:pt>
                <c:pt idx="37">
                  <c:v>2017</c:v>
                </c:pt>
                <c:pt idx="49">
                  <c:v>216</c:v>
                </c:pt>
              </c:numCache>
            </c:numRef>
          </c:cat>
          <c:val>
            <c:numRef>
              <c:f>İthalat!$W$120:$W$180</c:f>
              <c:numCache>
                <c:formatCode>General</c:formatCode>
                <c:ptCount val="61"/>
                <c:pt idx="0">
                  <c:v>681953.22199999995</c:v>
                </c:pt>
                <c:pt idx="1">
                  <c:v>640123.15</c:v>
                </c:pt>
                <c:pt idx="2">
                  <c:v>650426.80500000005</c:v>
                </c:pt>
                <c:pt idx="3">
                  <c:v>617250.07299999997</c:v>
                </c:pt>
                <c:pt idx="4">
                  <c:v>497969.18900000001</c:v>
                </c:pt>
                <c:pt idx="5">
                  <c:v>500036.44</c:v>
                </c:pt>
                <c:pt idx="6">
                  <c:v>664890.53799999994</c:v>
                </c:pt>
                <c:pt idx="7">
                  <c:v>748679.65500000003</c:v>
                </c:pt>
                <c:pt idx="8">
                  <c:v>620930.20799999998</c:v>
                </c:pt>
                <c:pt idx="9">
                  <c:v>776113.85600000003</c:v>
                </c:pt>
                <c:pt idx="10">
                  <c:v>821099.59499999997</c:v>
                </c:pt>
                <c:pt idx="11">
                  <c:v>724863.821</c:v>
                </c:pt>
                <c:pt idx="12">
                  <c:v>904170.78500000003</c:v>
                </c:pt>
                <c:pt idx="13">
                  <c:v>611151.75399999996</c:v>
                </c:pt>
                <c:pt idx="14">
                  <c:v>624175.41099999996</c:v>
                </c:pt>
                <c:pt idx="15">
                  <c:v>675605.18700000003</c:v>
                </c:pt>
                <c:pt idx="16">
                  <c:v>692662.728</c:v>
                </c:pt>
                <c:pt idx="17">
                  <c:v>709488.83499999996</c:v>
                </c:pt>
                <c:pt idx="18">
                  <c:v>447329.70799999998</c:v>
                </c:pt>
                <c:pt idx="19">
                  <c:v>685612.46499999997</c:v>
                </c:pt>
                <c:pt idx="20">
                  <c:v>582496.772</c:v>
                </c:pt>
                <c:pt idx="21">
                  <c:v>696482.63399999996</c:v>
                </c:pt>
                <c:pt idx="22">
                  <c:v>734835.81400000001</c:v>
                </c:pt>
                <c:pt idx="23">
                  <c:v>692978.38699999999</c:v>
                </c:pt>
                <c:pt idx="24">
                  <c:v>659052.34299999999</c:v>
                </c:pt>
                <c:pt idx="25">
                  <c:v>538155.92099999997</c:v>
                </c:pt>
                <c:pt idx="26">
                  <c:v>572351.80299999996</c:v>
                </c:pt>
                <c:pt idx="27">
                  <c:v>644877.09299999999</c:v>
                </c:pt>
                <c:pt idx="28">
                  <c:v>584131.55099999998</c:v>
                </c:pt>
                <c:pt idx="29">
                  <c:v>639495.05000000005</c:v>
                </c:pt>
                <c:pt idx="30">
                  <c:v>500236.30499999999</c:v>
                </c:pt>
                <c:pt idx="31">
                  <c:v>577572.40700000001</c:v>
                </c:pt>
                <c:pt idx="32">
                  <c:v>522869.28899999999</c:v>
                </c:pt>
                <c:pt idx="33">
                  <c:v>635062.30200000003</c:v>
                </c:pt>
                <c:pt idx="34">
                  <c:v>676632.946</c:v>
                </c:pt>
                <c:pt idx="35">
                  <c:v>689031.473</c:v>
                </c:pt>
                <c:pt idx="36">
                  <c:v>628534.72499999998</c:v>
                </c:pt>
                <c:pt idx="37">
                  <c:v>531557.94400000002</c:v>
                </c:pt>
                <c:pt idx="38">
                  <c:v>558472.81400000001</c:v>
                </c:pt>
                <c:pt idx="39">
                  <c:v>654347.15099999995</c:v>
                </c:pt>
                <c:pt idx="40">
                  <c:v>578896.08400000003</c:v>
                </c:pt>
                <c:pt idx="41">
                  <c:v>611782.38699999999</c:v>
                </c:pt>
                <c:pt idx="42">
                  <c:v>497954.245</c:v>
                </c:pt>
                <c:pt idx="43">
                  <c:v>508328.65500000003</c:v>
                </c:pt>
                <c:pt idx="44">
                  <c:v>628164.35900000005</c:v>
                </c:pt>
                <c:pt idx="45">
                  <c:v>546804.07400000002</c:v>
                </c:pt>
                <c:pt idx="46">
                  <c:v>631018.76399999997</c:v>
                </c:pt>
                <c:pt idx="47">
                  <c:v>612201.80700000003</c:v>
                </c:pt>
                <c:pt idx="48">
                  <c:v>630655.68599999999</c:v>
                </c:pt>
                <c:pt idx="49">
                  <c:v>453440.06300000002</c:v>
                </c:pt>
                <c:pt idx="50">
                  <c:v>591837.63500000001</c:v>
                </c:pt>
                <c:pt idx="51">
                  <c:v>628102.66599999997</c:v>
                </c:pt>
                <c:pt idx="52">
                  <c:v>584030.92099999997</c:v>
                </c:pt>
                <c:pt idx="53">
                  <c:v>453440.06300000002</c:v>
                </c:pt>
                <c:pt idx="54">
                  <c:v>620082.679</c:v>
                </c:pt>
                <c:pt idx="55">
                  <c:v>406493.72200000001</c:v>
                </c:pt>
                <c:pt idx="56">
                  <c:v>646351.01599999995</c:v>
                </c:pt>
                <c:pt idx="57">
                  <c:v>523150.07699999999</c:v>
                </c:pt>
                <c:pt idx="58">
                  <c:v>630193.48400000005</c:v>
                </c:pt>
                <c:pt idx="59">
                  <c:v>609085.76800000004</c:v>
                </c:pt>
                <c:pt idx="60">
                  <c:v>594870.22699999996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55618880"/>
        <c:axId val="2089922912"/>
      </c:lineChart>
      <c:catAx>
        <c:axId val="195561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89922912"/>
        <c:crosses val="autoZero"/>
        <c:auto val="1"/>
        <c:lblAlgn val="ctr"/>
        <c:lblOffset val="100"/>
        <c:noMultiLvlLbl val="0"/>
      </c:catAx>
      <c:valAx>
        <c:axId val="2089922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95561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Adana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13520030675177949"/>
          <c:y val="3.6682119017530219E-2"/>
          <c:w val="0.83483245844269471"/>
          <c:h val="0.61498432487605714"/>
        </c:manualLayout>
      </c:layout>
      <c:lineChart>
        <c:grouping val="stacked"/>
        <c:varyColors val="0"/>
        <c:ser>
          <c:idx val="0"/>
          <c:order val="0"/>
          <c:tx>
            <c:strRef>
              <c:f>İthalat!$AA$119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İthalat!$Z$120:$Z$180</c:f>
              <c:numCache>
                <c:formatCode>General</c:formatCode>
                <c:ptCount val="61"/>
                <c:pt idx="0">
                  <c:v>2021</c:v>
                </c:pt>
                <c:pt idx="1">
                  <c:v>2020</c:v>
                </c:pt>
                <c:pt idx="13">
                  <c:v>2019</c:v>
                </c:pt>
                <c:pt idx="25">
                  <c:v>2018</c:v>
                </c:pt>
                <c:pt idx="37">
                  <c:v>2017</c:v>
                </c:pt>
                <c:pt idx="49">
                  <c:v>2016</c:v>
                </c:pt>
              </c:numCache>
            </c:numRef>
          </c:cat>
          <c:val>
            <c:numRef>
              <c:f>İthalat!$AA$120:$AA$180</c:f>
              <c:numCache>
                <c:formatCode>General</c:formatCode>
                <c:ptCount val="61"/>
                <c:pt idx="0">
                  <c:v>199453.32199999999</c:v>
                </c:pt>
                <c:pt idx="1">
                  <c:v>170318.33900000001</c:v>
                </c:pt>
                <c:pt idx="2">
                  <c:v>166461.05600000001</c:v>
                </c:pt>
                <c:pt idx="3">
                  <c:v>197455.59599999999</c:v>
                </c:pt>
                <c:pt idx="4">
                  <c:v>150402.95300000001</c:v>
                </c:pt>
                <c:pt idx="5">
                  <c:v>179459.94699999999</c:v>
                </c:pt>
                <c:pt idx="6">
                  <c:v>126066.602</c:v>
                </c:pt>
                <c:pt idx="7">
                  <c:v>178303.57500000001</c:v>
                </c:pt>
                <c:pt idx="8">
                  <c:v>160347.85399999999</c:v>
                </c:pt>
                <c:pt idx="9">
                  <c:v>173185.867</c:v>
                </c:pt>
                <c:pt idx="10">
                  <c:v>188685.83600000001</c:v>
                </c:pt>
                <c:pt idx="11">
                  <c:v>193921.61600000001</c:v>
                </c:pt>
                <c:pt idx="12">
                  <c:v>243407.557</c:v>
                </c:pt>
                <c:pt idx="13">
                  <c:v>136627.258</c:v>
                </c:pt>
                <c:pt idx="14">
                  <c:v>143367.79999999999</c:v>
                </c:pt>
                <c:pt idx="15">
                  <c:v>141583.96100000001</c:v>
                </c:pt>
                <c:pt idx="16">
                  <c:v>180716.552</c:v>
                </c:pt>
                <c:pt idx="17">
                  <c:v>211833.18599999999</c:v>
                </c:pt>
                <c:pt idx="18">
                  <c:v>164031.75399999999</c:v>
                </c:pt>
                <c:pt idx="19">
                  <c:v>220716.861</c:v>
                </c:pt>
                <c:pt idx="20">
                  <c:v>196385.693</c:v>
                </c:pt>
                <c:pt idx="21">
                  <c:v>136856.91099999999</c:v>
                </c:pt>
                <c:pt idx="22">
                  <c:v>178132.902</c:v>
                </c:pt>
                <c:pt idx="23">
                  <c:v>200444.51300000001</c:v>
                </c:pt>
                <c:pt idx="24">
                  <c:v>204036.4</c:v>
                </c:pt>
                <c:pt idx="25">
                  <c:v>210684.49900000001</c:v>
                </c:pt>
                <c:pt idx="26">
                  <c:v>178073.65100000001</c:v>
                </c:pt>
                <c:pt idx="27">
                  <c:v>198518.87599999999</c:v>
                </c:pt>
                <c:pt idx="28">
                  <c:v>189894.07800000001</c:v>
                </c:pt>
                <c:pt idx="29">
                  <c:v>183851.36300000001</c:v>
                </c:pt>
                <c:pt idx="30">
                  <c:v>205199.37599999999</c:v>
                </c:pt>
                <c:pt idx="31">
                  <c:v>189365.95199999999</c:v>
                </c:pt>
                <c:pt idx="32">
                  <c:v>135549.32699999999</c:v>
                </c:pt>
                <c:pt idx="33">
                  <c:v>169074.367</c:v>
                </c:pt>
                <c:pt idx="34">
                  <c:v>133573.49</c:v>
                </c:pt>
                <c:pt idx="35">
                  <c:v>144737.37599999999</c:v>
                </c:pt>
                <c:pt idx="36">
                  <c:v>123886.546</c:v>
                </c:pt>
                <c:pt idx="37">
                  <c:v>135230.65599999999</c:v>
                </c:pt>
                <c:pt idx="38">
                  <c:v>124304.018</c:v>
                </c:pt>
                <c:pt idx="39">
                  <c:v>152659.20800000001</c:v>
                </c:pt>
                <c:pt idx="40">
                  <c:v>152117.353</c:v>
                </c:pt>
                <c:pt idx="41">
                  <c:v>167707.10800000001</c:v>
                </c:pt>
                <c:pt idx="42">
                  <c:v>158491.96900000001</c:v>
                </c:pt>
                <c:pt idx="43">
                  <c:v>219653.16899999999</c:v>
                </c:pt>
                <c:pt idx="44">
                  <c:v>175238.44500000001</c:v>
                </c:pt>
                <c:pt idx="45">
                  <c:v>172856.38200000001</c:v>
                </c:pt>
                <c:pt idx="46">
                  <c:v>179381.14</c:v>
                </c:pt>
                <c:pt idx="47">
                  <c:v>154079.323</c:v>
                </c:pt>
                <c:pt idx="48">
                  <c:v>187912.09400000001</c:v>
                </c:pt>
                <c:pt idx="49">
                  <c:v>105624.717</c:v>
                </c:pt>
                <c:pt idx="50">
                  <c:v>146093.342</c:v>
                </c:pt>
                <c:pt idx="51">
                  <c:v>180107.65299999999</c:v>
                </c:pt>
                <c:pt idx="52">
                  <c:v>155035.82699999999</c:v>
                </c:pt>
                <c:pt idx="53">
                  <c:v>139992.74600000001</c:v>
                </c:pt>
                <c:pt idx="54">
                  <c:v>164860.64499999999</c:v>
                </c:pt>
                <c:pt idx="55">
                  <c:v>123193.178</c:v>
                </c:pt>
                <c:pt idx="56">
                  <c:v>165698.58600000001</c:v>
                </c:pt>
                <c:pt idx="57">
                  <c:v>126215.33100000001</c:v>
                </c:pt>
                <c:pt idx="58">
                  <c:v>111780.514</c:v>
                </c:pt>
                <c:pt idx="59">
                  <c:v>144066.16399999999</c:v>
                </c:pt>
                <c:pt idx="60">
                  <c:v>119679.932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İthalat!$AB$119</c:f>
              <c:strCache>
                <c:ptCount val="1"/>
                <c:pt idx="0">
                  <c:v>ihracat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İthalat!$Z$120:$Z$180</c:f>
              <c:numCache>
                <c:formatCode>General</c:formatCode>
                <c:ptCount val="61"/>
                <c:pt idx="0">
                  <c:v>2021</c:v>
                </c:pt>
                <c:pt idx="1">
                  <c:v>2020</c:v>
                </c:pt>
                <c:pt idx="13">
                  <c:v>2019</c:v>
                </c:pt>
                <c:pt idx="25">
                  <c:v>2018</c:v>
                </c:pt>
                <c:pt idx="37">
                  <c:v>2017</c:v>
                </c:pt>
                <c:pt idx="49">
                  <c:v>2016</c:v>
                </c:pt>
              </c:numCache>
            </c:numRef>
          </c:cat>
          <c:val>
            <c:numRef>
              <c:f>İthalat!$AB$120:$AB$180</c:f>
              <c:numCache>
                <c:formatCode>General</c:formatCode>
                <c:ptCount val="61"/>
                <c:pt idx="0">
                  <c:v>169374.242</c:v>
                </c:pt>
                <c:pt idx="1">
                  <c:v>160183.269</c:v>
                </c:pt>
                <c:pt idx="2">
                  <c:v>155306.946</c:v>
                </c:pt>
                <c:pt idx="3">
                  <c:v>153007.405</c:v>
                </c:pt>
                <c:pt idx="4">
                  <c:v>113952.985</c:v>
                </c:pt>
                <c:pt idx="5">
                  <c:v>121858.92</c:v>
                </c:pt>
                <c:pt idx="6">
                  <c:v>170642.66699999999</c:v>
                </c:pt>
                <c:pt idx="7">
                  <c:v>162032.59700000001</c:v>
                </c:pt>
                <c:pt idx="8">
                  <c:v>140841.21599999999</c:v>
                </c:pt>
                <c:pt idx="9">
                  <c:v>156624.57199999999</c:v>
                </c:pt>
                <c:pt idx="10">
                  <c:v>171067.829</c:v>
                </c:pt>
                <c:pt idx="11">
                  <c:v>172427.33600000001</c:v>
                </c:pt>
                <c:pt idx="12">
                  <c:v>191291.693</c:v>
                </c:pt>
                <c:pt idx="13">
                  <c:v>161324.663</c:v>
                </c:pt>
                <c:pt idx="14">
                  <c:v>153507.71400000001</c:v>
                </c:pt>
                <c:pt idx="15">
                  <c:v>171413.08199999999</c:v>
                </c:pt>
                <c:pt idx="16">
                  <c:v>161510.856</c:v>
                </c:pt>
                <c:pt idx="17">
                  <c:v>181496.92800000001</c:v>
                </c:pt>
                <c:pt idx="18">
                  <c:v>120751.791</c:v>
                </c:pt>
                <c:pt idx="19">
                  <c:v>170232.005</c:v>
                </c:pt>
                <c:pt idx="20">
                  <c:v>140733.851</c:v>
                </c:pt>
                <c:pt idx="21">
                  <c:v>152237.01199999999</c:v>
                </c:pt>
                <c:pt idx="22">
                  <c:v>190415.17300000001</c:v>
                </c:pt>
                <c:pt idx="23">
                  <c:v>180019.924</c:v>
                </c:pt>
                <c:pt idx="24">
                  <c:v>164120.78899999999</c:v>
                </c:pt>
                <c:pt idx="25">
                  <c:v>152936.17000000001</c:v>
                </c:pt>
                <c:pt idx="26">
                  <c:v>145319.52299999999</c:v>
                </c:pt>
                <c:pt idx="27">
                  <c:v>181439.06200000001</c:v>
                </c:pt>
                <c:pt idx="28">
                  <c:v>158330.777</c:v>
                </c:pt>
                <c:pt idx="29">
                  <c:v>183246.55499999999</c:v>
                </c:pt>
                <c:pt idx="30">
                  <c:v>143050.42800000001</c:v>
                </c:pt>
                <c:pt idx="31">
                  <c:v>157492.35699999999</c:v>
                </c:pt>
                <c:pt idx="32">
                  <c:v>165794.128</c:v>
                </c:pt>
                <c:pt idx="33">
                  <c:v>155823.54199999999</c:v>
                </c:pt>
                <c:pt idx="34">
                  <c:v>195697.41899999999</c:v>
                </c:pt>
                <c:pt idx="35">
                  <c:v>194861.89600000001</c:v>
                </c:pt>
                <c:pt idx="36">
                  <c:v>183706.41699999999</c:v>
                </c:pt>
                <c:pt idx="37">
                  <c:v>131226.56200000001</c:v>
                </c:pt>
                <c:pt idx="38">
                  <c:v>125138.38800000001</c:v>
                </c:pt>
                <c:pt idx="39">
                  <c:v>150348.019</c:v>
                </c:pt>
                <c:pt idx="40">
                  <c:v>140035.32699999999</c:v>
                </c:pt>
                <c:pt idx="41">
                  <c:v>160413.28099999999</c:v>
                </c:pt>
                <c:pt idx="42">
                  <c:v>148557.92199999999</c:v>
                </c:pt>
                <c:pt idx="43">
                  <c:v>126923.179</c:v>
                </c:pt>
                <c:pt idx="44">
                  <c:v>174895.943</c:v>
                </c:pt>
                <c:pt idx="45">
                  <c:v>140682.60800000001</c:v>
                </c:pt>
                <c:pt idx="46">
                  <c:v>178162.557</c:v>
                </c:pt>
                <c:pt idx="47">
                  <c:v>186892.61199999999</c:v>
                </c:pt>
                <c:pt idx="48">
                  <c:v>173394.65</c:v>
                </c:pt>
                <c:pt idx="49">
                  <c:v>122226.553</c:v>
                </c:pt>
                <c:pt idx="50">
                  <c:v>124451.77499999999</c:v>
                </c:pt>
                <c:pt idx="51">
                  <c:v>138079.15299999999</c:v>
                </c:pt>
                <c:pt idx="52">
                  <c:v>133181.45000000001</c:v>
                </c:pt>
                <c:pt idx="53">
                  <c:v>134374.745</c:v>
                </c:pt>
                <c:pt idx="54">
                  <c:v>137389.546</c:v>
                </c:pt>
                <c:pt idx="55">
                  <c:v>96232.317999999999</c:v>
                </c:pt>
                <c:pt idx="56">
                  <c:v>129513.962</c:v>
                </c:pt>
                <c:pt idx="57">
                  <c:v>120848.158</c:v>
                </c:pt>
                <c:pt idx="58">
                  <c:v>144607.28200000001</c:v>
                </c:pt>
                <c:pt idx="59">
                  <c:v>159783.15299999999</c:v>
                </c:pt>
                <c:pt idx="60">
                  <c:v>157224.64000000001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9925632"/>
        <c:axId val="2089929984"/>
      </c:lineChart>
      <c:catAx>
        <c:axId val="208992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89929984"/>
        <c:crosses val="autoZero"/>
        <c:auto val="1"/>
        <c:lblAlgn val="ctr"/>
        <c:lblOffset val="100"/>
        <c:noMultiLvlLbl val="0"/>
      </c:catAx>
      <c:valAx>
        <c:axId val="2089929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89925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Kahramanmaraş</a:t>
            </a:r>
            <a:r>
              <a:rPr lang="tr-TR" baseline="0"/>
              <a:t> </a:t>
            </a:r>
            <a:endParaRPr lang="tr-T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İthalat!$S$3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İthalat!$R$4:$R$64</c:f>
              <c:numCache>
                <c:formatCode>General</c:formatCode>
                <c:ptCount val="61"/>
                <c:pt idx="0">
                  <c:v>2021</c:v>
                </c:pt>
                <c:pt idx="1">
                  <c:v>2020</c:v>
                </c:pt>
                <c:pt idx="13">
                  <c:v>2019</c:v>
                </c:pt>
                <c:pt idx="25">
                  <c:v>2018</c:v>
                </c:pt>
                <c:pt idx="37">
                  <c:v>2017</c:v>
                </c:pt>
                <c:pt idx="49">
                  <c:v>2016</c:v>
                </c:pt>
              </c:numCache>
            </c:numRef>
          </c:cat>
          <c:val>
            <c:numRef>
              <c:f>İthalat!$S$4:$S$64</c:f>
              <c:numCache>
                <c:formatCode>General</c:formatCode>
                <c:ptCount val="61"/>
                <c:pt idx="0">
                  <c:v>66144.19</c:v>
                </c:pt>
                <c:pt idx="1">
                  <c:v>83467.741999999998</c:v>
                </c:pt>
                <c:pt idx="2">
                  <c:v>79052.432000000001</c:v>
                </c:pt>
                <c:pt idx="3">
                  <c:v>87489.088000000003</c:v>
                </c:pt>
                <c:pt idx="4">
                  <c:v>84672.68</c:v>
                </c:pt>
                <c:pt idx="5">
                  <c:v>97189.607999999993</c:v>
                </c:pt>
                <c:pt idx="6">
                  <c:v>71092.457999999999</c:v>
                </c:pt>
                <c:pt idx="7">
                  <c:v>91749.585000000006</c:v>
                </c:pt>
                <c:pt idx="8">
                  <c:v>108356.844</c:v>
                </c:pt>
                <c:pt idx="9">
                  <c:v>83370.8</c:v>
                </c:pt>
                <c:pt idx="10">
                  <c:v>62419.133999999998</c:v>
                </c:pt>
                <c:pt idx="11">
                  <c:v>62092.614999999998</c:v>
                </c:pt>
                <c:pt idx="12">
                  <c:v>71459.573000000004</c:v>
                </c:pt>
                <c:pt idx="13">
                  <c:v>49272.85</c:v>
                </c:pt>
                <c:pt idx="14">
                  <c:v>58402.773000000001</c:v>
                </c:pt>
                <c:pt idx="15">
                  <c:v>81533.481</c:v>
                </c:pt>
                <c:pt idx="16">
                  <c:v>103611.982</c:v>
                </c:pt>
                <c:pt idx="17">
                  <c:v>132974.103</c:v>
                </c:pt>
                <c:pt idx="18">
                  <c:v>70062.345000000001</c:v>
                </c:pt>
                <c:pt idx="19">
                  <c:v>138256.93299999999</c:v>
                </c:pt>
                <c:pt idx="20">
                  <c:v>112170.63</c:v>
                </c:pt>
                <c:pt idx="21">
                  <c:v>103205.906</c:v>
                </c:pt>
                <c:pt idx="22">
                  <c:v>98011.865000000005</c:v>
                </c:pt>
                <c:pt idx="23">
                  <c:v>85913.754000000001</c:v>
                </c:pt>
                <c:pt idx="24">
                  <c:v>100881.254</c:v>
                </c:pt>
                <c:pt idx="25">
                  <c:v>95780.788</c:v>
                </c:pt>
                <c:pt idx="26">
                  <c:v>89788.892999999996</c:v>
                </c:pt>
                <c:pt idx="27">
                  <c:v>118705.69500000001</c:v>
                </c:pt>
                <c:pt idx="28">
                  <c:v>114679.64</c:v>
                </c:pt>
                <c:pt idx="29">
                  <c:v>156322.166</c:v>
                </c:pt>
                <c:pt idx="30">
                  <c:v>118679.44100000001</c:v>
                </c:pt>
                <c:pt idx="31">
                  <c:v>103435.37</c:v>
                </c:pt>
                <c:pt idx="32">
                  <c:v>78617.520999999993</c:v>
                </c:pt>
                <c:pt idx="33">
                  <c:v>58742.040999999997</c:v>
                </c:pt>
                <c:pt idx="34">
                  <c:v>51996.457000000002</c:v>
                </c:pt>
                <c:pt idx="35">
                  <c:v>73695.519</c:v>
                </c:pt>
                <c:pt idx="36">
                  <c:v>65801.258000000002</c:v>
                </c:pt>
                <c:pt idx="37">
                  <c:v>86344.429000000004</c:v>
                </c:pt>
                <c:pt idx="38">
                  <c:v>101397.289</c:v>
                </c:pt>
                <c:pt idx="39">
                  <c:v>119282.16800000001</c:v>
                </c:pt>
                <c:pt idx="40">
                  <c:v>99289.919999999998</c:v>
                </c:pt>
                <c:pt idx="41">
                  <c:v>158722.617</c:v>
                </c:pt>
                <c:pt idx="42">
                  <c:v>128569.70699999999</c:v>
                </c:pt>
                <c:pt idx="43">
                  <c:v>147257.05600000001</c:v>
                </c:pt>
                <c:pt idx="44">
                  <c:v>109561.852</c:v>
                </c:pt>
                <c:pt idx="45">
                  <c:v>99139.301999999996</c:v>
                </c:pt>
                <c:pt idx="46">
                  <c:v>96302.512000000002</c:v>
                </c:pt>
                <c:pt idx="47">
                  <c:v>98718.713000000003</c:v>
                </c:pt>
                <c:pt idx="48">
                  <c:v>75916.263000000006</c:v>
                </c:pt>
                <c:pt idx="49">
                  <c:v>78910.414000000004</c:v>
                </c:pt>
                <c:pt idx="50">
                  <c:v>93747.320999999996</c:v>
                </c:pt>
                <c:pt idx="51">
                  <c:v>109907.838</c:v>
                </c:pt>
                <c:pt idx="52">
                  <c:v>111695.838</c:v>
                </c:pt>
                <c:pt idx="53">
                  <c:v>114554.26300000001</c:v>
                </c:pt>
                <c:pt idx="54">
                  <c:v>117230.213</c:v>
                </c:pt>
                <c:pt idx="55">
                  <c:v>86682.47</c:v>
                </c:pt>
                <c:pt idx="56">
                  <c:v>86237.751999999993</c:v>
                </c:pt>
                <c:pt idx="57">
                  <c:v>106359.958</c:v>
                </c:pt>
                <c:pt idx="58">
                  <c:v>83904.084000000003</c:v>
                </c:pt>
                <c:pt idx="59">
                  <c:v>97881.468999999997</c:v>
                </c:pt>
                <c:pt idx="60">
                  <c:v>83591.09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İthalat!$T$3</c:f>
              <c:strCache>
                <c:ptCount val="1"/>
                <c:pt idx="0">
                  <c:v>ihracat </c:v>
                </c:pt>
              </c:strCache>
            </c:strRef>
          </c:tx>
          <c:spPr>
            <a:ln w="28575" cap="rnd">
              <a:solidFill>
                <a:srgbClr val="333399"/>
              </a:solidFill>
              <a:round/>
            </a:ln>
            <a:effectLst/>
          </c:spPr>
          <c:marker>
            <c:symbol val="none"/>
          </c:marker>
          <c:cat>
            <c:numRef>
              <c:f>İthalat!$R$4:$R$64</c:f>
              <c:numCache>
                <c:formatCode>General</c:formatCode>
                <c:ptCount val="61"/>
                <c:pt idx="0">
                  <c:v>2021</c:v>
                </c:pt>
                <c:pt idx="1">
                  <c:v>2020</c:v>
                </c:pt>
                <c:pt idx="13">
                  <c:v>2019</c:v>
                </c:pt>
                <c:pt idx="25">
                  <c:v>2018</c:v>
                </c:pt>
                <c:pt idx="37">
                  <c:v>2017</c:v>
                </c:pt>
                <c:pt idx="49">
                  <c:v>2016</c:v>
                </c:pt>
              </c:numCache>
            </c:numRef>
          </c:cat>
          <c:val>
            <c:numRef>
              <c:f>İthalat!$T$4:$T$64</c:f>
              <c:numCache>
                <c:formatCode>General</c:formatCode>
                <c:ptCount val="61"/>
                <c:pt idx="0">
                  <c:v>90085.495999999999</c:v>
                </c:pt>
                <c:pt idx="1">
                  <c:v>75781.183000000005</c:v>
                </c:pt>
                <c:pt idx="2">
                  <c:v>71406.714000000007</c:v>
                </c:pt>
                <c:pt idx="3">
                  <c:v>71653.331000000006</c:v>
                </c:pt>
                <c:pt idx="4">
                  <c:v>42370.017</c:v>
                </c:pt>
                <c:pt idx="5">
                  <c:v>48753.491999999998</c:v>
                </c:pt>
                <c:pt idx="6">
                  <c:v>70609.337</c:v>
                </c:pt>
                <c:pt idx="7">
                  <c:v>79158.356</c:v>
                </c:pt>
                <c:pt idx="8">
                  <c:v>66179.759000000005</c:v>
                </c:pt>
                <c:pt idx="9">
                  <c:v>81993.952000000005</c:v>
                </c:pt>
                <c:pt idx="10">
                  <c:v>84226.717000000004</c:v>
                </c:pt>
                <c:pt idx="11">
                  <c:v>75837.903999999995</c:v>
                </c:pt>
                <c:pt idx="12">
                  <c:v>93377.838000000003</c:v>
                </c:pt>
                <c:pt idx="13">
                  <c:v>77139.512000000002</c:v>
                </c:pt>
                <c:pt idx="14">
                  <c:v>72589.922999999995</c:v>
                </c:pt>
                <c:pt idx="15">
                  <c:v>80129.129000000001</c:v>
                </c:pt>
                <c:pt idx="16">
                  <c:v>88193.668000000005</c:v>
                </c:pt>
                <c:pt idx="17">
                  <c:v>85445.394</c:v>
                </c:pt>
                <c:pt idx="18">
                  <c:v>65227.161999999997</c:v>
                </c:pt>
                <c:pt idx="19">
                  <c:v>76931.873999999996</c:v>
                </c:pt>
                <c:pt idx="20">
                  <c:v>62382.343999999997</c:v>
                </c:pt>
                <c:pt idx="21">
                  <c:v>72812.25</c:v>
                </c:pt>
                <c:pt idx="22">
                  <c:v>76589.024000000005</c:v>
                </c:pt>
                <c:pt idx="23">
                  <c:v>71825.472999999998</c:v>
                </c:pt>
                <c:pt idx="24">
                  <c:v>61483.118000000002</c:v>
                </c:pt>
                <c:pt idx="25">
                  <c:v>86115.75</c:v>
                </c:pt>
                <c:pt idx="26">
                  <c:v>89388.774000000005</c:v>
                </c:pt>
                <c:pt idx="27">
                  <c:v>96980.817999999999</c:v>
                </c:pt>
                <c:pt idx="28">
                  <c:v>84905.233999999997</c:v>
                </c:pt>
                <c:pt idx="29">
                  <c:v>90209.862999999998</c:v>
                </c:pt>
                <c:pt idx="30">
                  <c:v>73820.175000000003</c:v>
                </c:pt>
                <c:pt idx="31">
                  <c:v>78208.441999999995</c:v>
                </c:pt>
                <c:pt idx="32">
                  <c:v>69666.343999999997</c:v>
                </c:pt>
                <c:pt idx="33">
                  <c:v>85110.817999999999</c:v>
                </c:pt>
                <c:pt idx="34">
                  <c:v>82876.595000000001</c:v>
                </c:pt>
                <c:pt idx="35">
                  <c:v>75195.232999999993</c:v>
                </c:pt>
                <c:pt idx="36">
                  <c:v>66120.055999999997</c:v>
                </c:pt>
                <c:pt idx="37">
                  <c:v>79874.137000000002</c:v>
                </c:pt>
                <c:pt idx="38">
                  <c:v>77008.582999999999</c:v>
                </c:pt>
                <c:pt idx="39">
                  <c:v>94913.922999999995</c:v>
                </c:pt>
                <c:pt idx="40">
                  <c:v>77207.391000000003</c:v>
                </c:pt>
                <c:pt idx="41">
                  <c:v>74072.962</c:v>
                </c:pt>
                <c:pt idx="42">
                  <c:v>70995.259000000005</c:v>
                </c:pt>
                <c:pt idx="43">
                  <c:v>70131.92</c:v>
                </c:pt>
                <c:pt idx="44">
                  <c:v>73461.834000000003</c:v>
                </c:pt>
                <c:pt idx="45">
                  <c:v>73003.648000000001</c:v>
                </c:pt>
                <c:pt idx="46">
                  <c:v>81753.395000000004</c:v>
                </c:pt>
                <c:pt idx="47">
                  <c:v>81406.209000000003</c:v>
                </c:pt>
                <c:pt idx="48">
                  <c:v>81856.455000000002</c:v>
                </c:pt>
                <c:pt idx="49">
                  <c:v>70601.301000000007</c:v>
                </c:pt>
                <c:pt idx="50">
                  <c:v>72943.180999999997</c:v>
                </c:pt>
                <c:pt idx="51">
                  <c:v>74926.521999999997</c:v>
                </c:pt>
                <c:pt idx="52">
                  <c:v>70698.236999999994</c:v>
                </c:pt>
                <c:pt idx="53">
                  <c:v>76724.914000000004</c:v>
                </c:pt>
                <c:pt idx="54">
                  <c:v>78160.896999999997</c:v>
                </c:pt>
                <c:pt idx="55">
                  <c:v>60929.195</c:v>
                </c:pt>
                <c:pt idx="56">
                  <c:v>72212.494999999995</c:v>
                </c:pt>
                <c:pt idx="57">
                  <c:v>68451.706999999995</c:v>
                </c:pt>
                <c:pt idx="58">
                  <c:v>77759.986000000004</c:v>
                </c:pt>
                <c:pt idx="59">
                  <c:v>75729.509000000005</c:v>
                </c:pt>
                <c:pt idx="60">
                  <c:v>67518.490000000005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9926176"/>
        <c:axId val="2089923456"/>
      </c:lineChart>
      <c:catAx>
        <c:axId val="208992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89923456"/>
        <c:crosses val="autoZero"/>
        <c:auto val="1"/>
        <c:lblAlgn val="ctr"/>
        <c:lblOffset val="100"/>
        <c:noMultiLvlLbl val="0"/>
      </c:catAx>
      <c:valAx>
        <c:axId val="208992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8992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135087719298245"/>
          <c:y val="0.82144408445959494"/>
          <c:w val="0.46101140350877196"/>
          <c:h val="9.60157584541376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Şanlıurfa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İthalat!$K$5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333399"/>
              </a:solidFill>
              <a:round/>
            </a:ln>
            <a:effectLst/>
          </c:spPr>
          <c:marker>
            <c:symbol val="none"/>
          </c:marker>
          <c:cat>
            <c:numRef>
              <c:f>İthalat!$J$6:$J$66</c:f>
              <c:numCache>
                <c:formatCode>General</c:formatCode>
                <c:ptCount val="61"/>
                <c:pt idx="0">
                  <c:v>2021</c:v>
                </c:pt>
                <c:pt idx="1">
                  <c:v>2020</c:v>
                </c:pt>
                <c:pt idx="13">
                  <c:v>2019</c:v>
                </c:pt>
                <c:pt idx="25">
                  <c:v>2018</c:v>
                </c:pt>
                <c:pt idx="37">
                  <c:v>2017</c:v>
                </c:pt>
                <c:pt idx="49">
                  <c:v>2016</c:v>
                </c:pt>
              </c:numCache>
            </c:numRef>
          </c:cat>
          <c:val>
            <c:numRef>
              <c:f>İthalat!$K$6:$K$66</c:f>
              <c:numCache>
                <c:formatCode>General</c:formatCode>
                <c:ptCount val="61"/>
                <c:pt idx="0">
                  <c:v>21567.91</c:v>
                </c:pt>
                <c:pt idx="1">
                  <c:v>26132.449000000001</c:v>
                </c:pt>
                <c:pt idx="2">
                  <c:v>23260.016</c:v>
                </c:pt>
                <c:pt idx="3">
                  <c:v>19165.621999999999</c:v>
                </c:pt>
                <c:pt idx="4">
                  <c:v>22010.414000000001</c:v>
                </c:pt>
                <c:pt idx="5">
                  <c:v>12279.57</c:v>
                </c:pt>
                <c:pt idx="6">
                  <c:v>15540.305</c:v>
                </c:pt>
                <c:pt idx="7">
                  <c:v>15984.73</c:v>
                </c:pt>
                <c:pt idx="8">
                  <c:v>16468.349999999999</c:v>
                </c:pt>
                <c:pt idx="9">
                  <c:v>18078.184000000001</c:v>
                </c:pt>
                <c:pt idx="10">
                  <c:v>19395.131000000001</c:v>
                </c:pt>
                <c:pt idx="11">
                  <c:v>22045.668000000001</c:v>
                </c:pt>
                <c:pt idx="12">
                  <c:v>21162.167000000001</c:v>
                </c:pt>
                <c:pt idx="13">
                  <c:v>11159.522000000001</c:v>
                </c:pt>
                <c:pt idx="14">
                  <c:v>12139.757</c:v>
                </c:pt>
                <c:pt idx="15">
                  <c:v>17654.437000000002</c:v>
                </c:pt>
                <c:pt idx="16">
                  <c:v>18426.669000000002</c:v>
                </c:pt>
                <c:pt idx="17">
                  <c:v>17166.098999999998</c:v>
                </c:pt>
                <c:pt idx="18">
                  <c:v>12026.789000000001</c:v>
                </c:pt>
                <c:pt idx="19">
                  <c:v>18279.985000000001</c:v>
                </c:pt>
                <c:pt idx="20">
                  <c:v>19623.112000000001</c:v>
                </c:pt>
                <c:pt idx="21">
                  <c:v>19283.816999999999</c:v>
                </c:pt>
                <c:pt idx="22">
                  <c:v>15702.23</c:v>
                </c:pt>
                <c:pt idx="23">
                  <c:v>17942.182000000001</c:v>
                </c:pt>
                <c:pt idx="24">
                  <c:v>23613.532999999999</c:v>
                </c:pt>
                <c:pt idx="25">
                  <c:v>15234.566000000001</c:v>
                </c:pt>
                <c:pt idx="26">
                  <c:v>14057.775</c:v>
                </c:pt>
                <c:pt idx="27">
                  <c:v>11671.349</c:v>
                </c:pt>
                <c:pt idx="28">
                  <c:v>9263.0990000000002</c:v>
                </c:pt>
                <c:pt idx="29">
                  <c:v>11733.674000000001</c:v>
                </c:pt>
                <c:pt idx="30">
                  <c:v>9158.8539999999994</c:v>
                </c:pt>
                <c:pt idx="31">
                  <c:v>18054.912</c:v>
                </c:pt>
                <c:pt idx="32">
                  <c:v>23501.712</c:v>
                </c:pt>
                <c:pt idx="33">
                  <c:v>12741.353999999999</c:v>
                </c:pt>
                <c:pt idx="34">
                  <c:v>6680.3419999999996</c:v>
                </c:pt>
                <c:pt idx="35">
                  <c:v>7469.1149999999998</c:v>
                </c:pt>
                <c:pt idx="36">
                  <c:v>8967.48</c:v>
                </c:pt>
                <c:pt idx="37">
                  <c:v>15418.534</c:v>
                </c:pt>
                <c:pt idx="38">
                  <c:v>11603.380999999999</c:v>
                </c:pt>
                <c:pt idx="39">
                  <c:v>13242.112999999999</c:v>
                </c:pt>
                <c:pt idx="40">
                  <c:v>11314.632</c:v>
                </c:pt>
                <c:pt idx="41">
                  <c:v>17178.041000000001</c:v>
                </c:pt>
                <c:pt idx="42">
                  <c:v>19009.094000000001</c:v>
                </c:pt>
                <c:pt idx="43">
                  <c:v>14070.603999999999</c:v>
                </c:pt>
                <c:pt idx="44">
                  <c:v>17106.704000000002</c:v>
                </c:pt>
                <c:pt idx="45">
                  <c:v>12699.377</c:v>
                </c:pt>
                <c:pt idx="46">
                  <c:v>11905.985000000001</c:v>
                </c:pt>
                <c:pt idx="47">
                  <c:v>8572.2919999999995</c:v>
                </c:pt>
                <c:pt idx="48">
                  <c:v>10377.433000000001</c:v>
                </c:pt>
                <c:pt idx="49">
                  <c:v>10302.599</c:v>
                </c:pt>
                <c:pt idx="50">
                  <c:v>20201.278999999999</c:v>
                </c:pt>
                <c:pt idx="51">
                  <c:v>13989.508</c:v>
                </c:pt>
                <c:pt idx="52">
                  <c:v>12912.454</c:v>
                </c:pt>
                <c:pt idx="53">
                  <c:v>13731.857</c:v>
                </c:pt>
                <c:pt idx="54">
                  <c:v>16270.189</c:v>
                </c:pt>
                <c:pt idx="55">
                  <c:v>7652.3130000000001</c:v>
                </c:pt>
                <c:pt idx="56">
                  <c:v>7966.7560000000003</c:v>
                </c:pt>
                <c:pt idx="57">
                  <c:v>13155.856</c:v>
                </c:pt>
                <c:pt idx="58">
                  <c:v>7566.0290000000005</c:v>
                </c:pt>
                <c:pt idx="59">
                  <c:v>9164.0210000000006</c:v>
                </c:pt>
                <c:pt idx="60">
                  <c:v>8916.5529999999999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İthalat!$L$5</c:f>
              <c:strCache>
                <c:ptCount val="1"/>
                <c:pt idx="0">
                  <c:v>ihracat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İthalat!$J$6:$J$66</c:f>
              <c:numCache>
                <c:formatCode>General</c:formatCode>
                <c:ptCount val="61"/>
                <c:pt idx="0">
                  <c:v>2021</c:v>
                </c:pt>
                <c:pt idx="1">
                  <c:v>2020</c:v>
                </c:pt>
                <c:pt idx="13">
                  <c:v>2019</c:v>
                </c:pt>
                <c:pt idx="25">
                  <c:v>2018</c:v>
                </c:pt>
                <c:pt idx="37">
                  <c:v>2017</c:v>
                </c:pt>
                <c:pt idx="49">
                  <c:v>2016</c:v>
                </c:pt>
              </c:numCache>
            </c:numRef>
          </c:cat>
          <c:val>
            <c:numRef>
              <c:f>İthalat!$L$6:$L$66</c:f>
              <c:numCache>
                <c:formatCode>General</c:formatCode>
                <c:ptCount val="61"/>
                <c:pt idx="0">
                  <c:v>15460.25</c:v>
                </c:pt>
                <c:pt idx="1">
                  <c:v>10986.225</c:v>
                </c:pt>
                <c:pt idx="2">
                  <c:v>10022.175999999999</c:v>
                </c:pt>
                <c:pt idx="3">
                  <c:v>10874.743</c:v>
                </c:pt>
                <c:pt idx="4">
                  <c:v>9753.3029999999999</c:v>
                </c:pt>
                <c:pt idx="5">
                  <c:v>11176.214</c:v>
                </c:pt>
                <c:pt idx="6">
                  <c:v>15247.923000000001</c:v>
                </c:pt>
                <c:pt idx="7">
                  <c:v>11634.825999999999</c:v>
                </c:pt>
                <c:pt idx="8">
                  <c:v>10326.709999999999</c:v>
                </c:pt>
                <c:pt idx="9">
                  <c:v>11351.531000000001</c:v>
                </c:pt>
                <c:pt idx="10">
                  <c:v>18841.253000000001</c:v>
                </c:pt>
                <c:pt idx="11">
                  <c:v>14203.733</c:v>
                </c:pt>
                <c:pt idx="12">
                  <c:v>19145.89</c:v>
                </c:pt>
                <c:pt idx="13">
                  <c:v>10327.514999999999</c:v>
                </c:pt>
                <c:pt idx="14">
                  <c:v>10324.030000000001</c:v>
                </c:pt>
                <c:pt idx="15">
                  <c:v>16466.707999999999</c:v>
                </c:pt>
                <c:pt idx="16">
                  <c:v>12609.462</c:v>
                </c:pt>
                <c:pt idx="17">
                  <c:v>15704.704</c:v>
                </c:pt>
                <c:pt idx="18">
                  <c:v>6100.1790000000001</c:v>
                </c:pt>
                <c:pt idx="19">
                  <c:v>12582.046</c:v>
                </c:pt>
                <c:pt idx="20">
                  <c:v>10285.678</c:v>
                </c:pt>
                <c:pt idx="21">
                  <c:v>13445.38</c:v>
                </c:pt>
                <c:pt idx="22">
                  <c:v>15818.534</c:v>
                </c:pt>
                <c:pt idx="23">
                  <c:v>17659.062000000002</c:v>
                </c:pt>
                <c:pt idx="24">
                  <c:v>12550.161</c:v>
                </c:pt>
                <c:pt idx="25">
                  <c:v>13272.41</c:v>
                </c:pt>
                <c:pt idx="26">
                  <c:v>13100.379000000001</c:v>
                </c:pt>
                <c:pt idx="27">
                  <c:v>11867.057000000001</c:v>
                </c:pt>
                <c:pt idx="28">
                  <c:v>9846.6380000000008</c:v>
                </c:pt>
                <c:pt idx="29">
                  <c:v>12488.884</c:v>
                </c:pt>
                <c:pt idx="30">
                  <c:v>10167.083000000001</c:v>
                </c:pt>
                <c:pt idx="31">
                  <c:v>11062.832</c:v>
                </c:pt>
                <c:pt idx="32">
                  <c:v>13119.995000000001</c:v>
                </c:pt>
                <c:pt idx="33">
                  <c:v>13846.312</c:v>
                </c:pt>
                <c:pt idx="34">
                  <c:v>14940.272000000001</c:v>
                </c:pt>
                <c:pt idx="35">
                  <c:v>15235.491</c:v>
                </c:pt>
                <c:pt idx="36">
                  <c:v>11167.338</c:v>
                </c:pt>
                <c:pt idx="37">
                  <c:v>13588.885</c:v>
                </c:pt>
                <c:pt idx="38">
                  <c:v>13548.606</c:v>
                </c:pt>
                <c:pt idx="39">
                  <c:v>15057.236000000001</c:v>
                </c:pt>
                <c:pt idx="40">
                  <c:v>11583.8</c:v>
                </c:pt>
                <c:pt idx="41">
                  <c:v>13590.353999999999</c:v>
                </c:pt>
                <c:pt idx="42">
                  <c:v>9599.8539999999994</c:v>
                </c:pt>
                <c:pt idx="43">
                  <c:v>8926.5959999999995</c:v>
                </c:pt>
                <c:pt idx="44">
                  <c:v>10175.286</c:v>
                </c:pt>
                <c:pt idx="45">
                  <c:v>9687.4969999999994</c:v>
                </c:pt>
                <c:pt idx="46">
                  <c:v>11545.963</c:v>
                </c:pt>
                <c:pt idx="47">
                  <c:v>10647.753000000001</c:v>
                </c:pt>
                <c:pt idx="48">
                  <c:v>15557.098</c:v>
                </c:pt>
                <c:pt idx="49">
                  <c:v>14336.877</c:v>
                </c:pt>
                <c:pt idx="50">
                  <c:v>18349.136999999999</c:v>
                </c:pt>
                <c:pt idx="51">
                  <c:v>20858.03</c:v>
                </c:pt>
                <c:pt idx="52">
                  <c:v>22323.685000000001</c:v>
                </c:pt>
                <c:pt idx="53">
                  <c:v>18292.447</c:v>
                </c:pt>
                <c:pt idx="54">
                  <c:v>15934.891</c:v>
                </c:pt>
                <c:pt idx="55">
                  <c:v>12064.168</c:v>
                </c:pt>
                <c:pt idx="56">
                  <c:v>14073.624</c:v>
                </c:pt>
                <c:pt idx="57">
                  <c:v>12017.234</c:v>
                </c:pt>
                <c:pt idx="58">
                  <c:v>14958.246999999999</c:v>
                </c:pt>
                <c:pt idx="59">
                  <c:v>12937.665000000001</c:v>
                </c:pt>
                <c:pt idx="60">
                  <c:v>15478.535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9924000"/>
        <c:axId val="2089924544"/>
      </c:lineChart>
      <c:catAx>
        <c:axId val="208992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89924544"/>
        <c:crosses val="autoZero"/>
        <c:auto val="1"/>
        <c:lblAlgn val="ctr"/>
        <c:lblOffset val="100"/>
        <c:noMultiLvlLbl val="0"/>
      </c:catAx>
      <c:valAx>
        <c:axId val="2089924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89924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506432748538012"/>
          <c:y val="0.86086494252873558"/>
          <c:w val="0.44987105263157895"/>
          <c:h val="0.139135057471264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"/>
          <c:y val="3.9291643608190374E-2"/>
          <c:w val="0.77280000000000004"/>
          <c:h val="0.92086330935251803"/>
        </c:manualLayout>
      </c:layout>
      <c:scatterChart>
        <c:scatterStyle val="lineMarker"/>
        <c:varyColors val="0"/>
        <c:ser>
          <c:idx val="0"/>
          <c:order val="0"/>
          <c:spPr>
            <a:ln w="38100" algn="ctr">
              <a:solidFill>
                <a:srgbClr val="002060"/>
              </a:solidFill>
              <a:prstDash val="solid"/>
            </a:ln>
          </c:spPr>
          <c:marker>
            <c:symbol val="none"/>
          </c:marker>
          <c:xVal>
            <c:numRef>
              <c:f>Sheet1!$A$1:$AJ$1</c:f>
              <c:numCache>
                <c:formatCode>General</c:formatCode>
                <c:ptCount val="36"/>
                <c:pt idx="0">
                  <c:v>17532</c:v>
                </c:pt>
                <c:pt idx="1">
                  <c:v>17563</c:v>
                </c:pt>
                <c:pt idx="2">
                  <c:v>17591</c:v>
                </c:pt>
                <c:pt idx="3">
                  <c:v>17622</c:v>
                </c:pt>
                <c:pt idx="4">
                  <c:v>17652</c:v>
                </c:pt>
                <c:pt idx="5">
                  <c:v>17683</c:v>
                </c:pt>
                <c:pt idx="6">
                  <c:v>17713</c:v>
                </c:pt>
                <c:pt idx="7">
                  <c:v>17744</c:v>
                </c:pt>
                <c:pt idx="8">
                  <c:v>17775</c:v>
                </c:pt>
                <c:pt idx="9">
                  <c:v>17805</c:v>
                </c:pt>
                <c:pt idx="10">
                  <c:v>17836</c:v>
                </c:pt>
                <c:pt idx="11">
                  <c:v>17866</c:v>
                </c:pt>
                <c:pt idx="12">
                  <c:v>17897</c:v>
                </c:pt>
                <c:pt idx="13">
                  <c:v>17928</c:v>
                </c:pt>
                <c:pt idx="14">
                  <c:v>17956</c:v>
                </c:pt>
                <c:pt idx="15">
                  <c:v>17987</c:v>
                </c:pt>
                <c:pt idx="16">
                  <c:v>18017</c:v>
                </c:pt>
                <c:pt idx="17">
                  <c:v>18048</c:v>
                </c:pt>
                <c:pt idx="18">
                  <c:v>18078</c:v>
                </c:pt>
                <c:pt idx="19">
                  <c:v>18109</c:v>
                </c:pt>
                <c:pt idx="20">
                  <c:v>18140</c:v>
                </c:pt>
                <c:pt idx="21">
                  <c:v>18170</c:v>
                </c:pt>
                <c:pt idx="22">
                  <c:v>18201</c:v>
                </c:pt>
                <c:pt idx="23">
                  <c:v>18231</c:v>
                </c:pt>
                <c:pt idx="24">
                  <c:v>18262</c:v>
                </c:pt>
                <c:pt idx="25">
                  <c:v>18293</c:v>
                </c:pt>
                <c:pt idx="26">
                  <c:v>18322</c:v>
                </c:pt>
                <c:pt idx="27">
                  <c:v>18353</c:v>
                </c:pt>
                <c:pt idx="28">
                  <c:v>18383</c:v>
                </c:pt>
                <c:pt idx="29">
                  <c:v>18414</c:v>
                </c:pt>
                <c:pt idx="30">
                  <c:v>18444</c:v>
                </c:pt>
                <c:pt idx="31">
                  <c:v>18475</c:v>
                </c:pt>
                <c:pt idx="32">
                  <c:v>18506</c:v>
                </c:pt>
                <c:pt idx="33">
                  <c:v>18536</c:v>
                </c:pt>
                <c:pt idx="34">
                  <c:v>18567</c:v>
                </c:pt>
                <c:pt idx="35">
                  <c:v>18597</c:v>
                </c:pt>
              </c:numCache>
            </c:numRef>
          </c:xVal>
          <c:yVal>
            <c:numRef>
              <c:f>Sheet1!$A$2:$AJ$2</c:f>
              <c:numCache>
                <c:formatCode>General</c:formatCode>
                <c:ptCount val="36"/>
                <c:pt idx="0">
                  <c:v>694.15200000000004</c:v>
                </c:pt>
                <c:pt idx="1">
                  <c:v>689.67700000000002</c:v>
                </c:pt>
                <c:pt idx="2">
                  <c:v>694.14200000000005</c:v>
                </c:pt>
                <c:pt idx="3">
                  <c:v>695.61199999999997</c:v>
                </c:pt>
                <c:pt idx="4">
                  <c:v>698.81899999999996</c:v>
                </c:pt>
                <c:pt idx="5">
                  <c:v>690.70799999999997</c:v>
                </c:pt>
                <c:pt idx="6">
                  <c:v>697.81700000000001</c:v>
                </c:pt>
                <c:pt idx="7">
                  <c:v>689.88900000000001</c:v>
                </c:pt>
                <c:pt idx="8">
                  <c:v>703.11900000000003</c:v>
                </c:pt>
                <c:pt idx="9">
                  <c:v>696.44899999999996</c:v>
                </c:pt>
                <c:pt idx="10">
                  <c:v>689.11800000000005</c:v>
                </c:pt>
                <c:pt idx="11">
                  <c:v>685.78099999999995</c:v>
                </c:pt>
                <c:pt idx="12">
                  <c:v>669.77499999999998</c:v>
                </c:pt>
                <c:pt idx="13">
                  <c:v>666.87</c:v>
                </c:pt>
                <c:pt idx="14">
                  <c:v>668.48500000000001</c:v>
                </c:pt>
                <c:pt idx="15">
                  <c:v>668.64</c:v>
                </c:pt>
                <c:pt idx="16">
                  <c:v>666.69</c:v>
                </c:pt>
                <c:pt idx="17">
                  <c:v>665.91200000000003</c:v>
                </c:pt>
                <c:pt idx="18">
                  <c:v>672.69100000000003</c:v>
                </c:pt>
                <c:pt idx="19">
                  <c:v>662.93399999999997</c:v>
                </c:pt>
                <c:pt idx="20">
                  <c:v>676.66899999999998</c:v>
                </c:pt>
                <c:pt idx="21">
                  <c:v>679.11400000000003</c:v>
                </c:pt>
                <c:pt idx="22">
                  <c:v>680.31899999999996</c:v>
                </c:pt>
                <c:pt idx="23">
                  <c:v>682.10299999999995</c:v>
                </c:pt>
                <c:pt idx="24">
                  <c:v>679.495</c:v>
                </c:pt>
                <c:pt idx="25">
                  <c:v>681.84199999999998</c:v>
                </c:pt>
                <c:pt idx="26">
                  <c:v>678.82899999999995</c:v>
                </c:pt>
                <c:pt idx="27">
                  <c:v>655.197</c:v>
                </c:pt>
                <c:pt idx="28">
                  <c:v>658.61800000000005</c:v>
                </c:pt>
                <c:pt idx="29">
                  <c:v>678.52</c:v>
                </c:pt>
                <c:pt idx="30">
                  <c:v>684.36699999999996</c:v>
                </c:pt>
                <c:pt idx="31">
                  <c:v>696.65200000000004</c:v>
                </c:pt>
                <c:pt idx="32">
                  <c:v>706.83600000000001</c:v>
                </c:pt>
                <c:pt idx="33">
                  <c:v>717.85500000000002</c:v>
                </c:pt>
                <c:pt idx="34">
                  <c:v>713.83600000000001</c:v>
                </c:pt>
                <c:pt idx="35">
                  <c:v>717.66399999999999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793648"/>
        <c:axId val="41782224"/>
      </c:scatterChart>
      <c:scatterChart>
        <c:scatterStyle val="lineMarker"/>
        <c:varyColors val="0"/>
        <c:ser>
          <c:idx val="1"/>
          <c:order val="1"/>
          <c:spPr>
            <a:ln w="38100" algn="ctr">
              <a:solidFill>
                <a:srgbClr val="A40000"/>
              </a:solidFill>
              <a:prstDash val="solid"/>
            </a:ln>
          </c:spPr>
          <c:marker>
            <c:symbol val="none"/>
          </c:marker>
          <c:xVal>
            <c:numRef>
              <c:f>Sheet1!$A$1:$AJ$1</c:f>
              <c:numCache>
                <c:formatCode>General</c:formatCode>
                <c:ptCount val="36"/>
                <c:pt idx="0">
                  <c:v>17532</c:v>
                </c:pt>
                <c:pt idx="1">
                  <c:v>17563</c:v>
                </c:pt>
                <c:pt idx="2">
                  <c:v>17591</c:v>
                </c:pt>
                <c:pt idx="3">
                  <c:v>17622</c:v>
                </c:pt>
                <c:pt idx="4">
                  <c:v>17652</c:v>
                </c:pt>
                <c:pt idx="5">
                  <c:v>17683</c:v>
                </c:pt>
                <c:pt idx="6">
                  <c:v>17713</c:v>
                </c:pt>
                <c:pt idx="7">
                  <c:v>17744</c:v>
                </c:pt>
                <c:pt idx="8">
                  <c:v>17775</c:v>
                </c:pt>
                <c:pt idx="9">
                  <c:v>17805</c:v>
                </c:pt>
                <c:pt idx="10">
                  <c:v>17836</c:v>
                </c:pt>
                <c:pt idx="11">
                  <c:v>17866</c:v>
                </c:pt>
                <c:pt idx="12">
                  <c:v>17897</c:v>
                </c:pt>
                <c:pt idx="13">
                  <c:v>17928</c:v>
                </c:pt>
                <c:pt idx="14">
                  <c:v>17956</c:v>
                </c:pt>
                <c:pt idx="15">
                  <c:v>17987</c:v>
                </c:pt>
                <c:pt idx="16">
                  <c:v>18017</c:v>
                </c:pt>
                <c:pt idx="17">
                  <c:v>18048</c:v>
                </c:pt>
                <c:pt idx="18">
                  <c:v>18078</c:v>
                </c:pt>
                <c:pt idx="19">
                  <c:v>18109</c:v>
                </c:pt>
                <c:pt idx="20">
                  <c:v>18140</c:v>
                </c:pt>
                <c:pt idx="21">
                  <c:v>18170</c:v>
                </c:pt>
                <c:pt idx="22">
                  <c:v>18201</c:v>
                </c:pt>
                <c:pt idx="23">
                  <c:v>18231</c:v>
                </c:pt>
                <c:pt idx="24">
                  <c:v>18262</c:v>
                </c:pt>
                <c:pt idx="25">
                  <c:v>18293</c:v>
                </c:pt>
                <c:pt idx="26">
                  <c:v>18322</c:v>
                </c:pt>
                <c:pt idx="27">
                  <c:v>18353</c:v>
                </c:pt>
                <c:pt idx="28">
                  <c:v>18383</c:v>
                </c:pt>
                <c:pt idx="29">
                  <c:v>18414</c:v>
                </c:pt>
                <c:pt idx="30">
                  <c:v>18444</c:v>
                </c:pt>
                <c:pt idx="31">
                  <c:v>18475</c:v>
                </c:pt>
                <c:pt idx="32">
                  <c:v>18506</c:v>
                </c:pt>
                <c:pt idx="33">
                  <c:v>18536</c:v>
                </c:pt>
                <c:pt idx="34">
                  <c:v>18567</c:v>
                </c:pt>
                <c:pt idx="35">
                  <c:v>18597</c:v>
                </c:pt>
              </c:numCache>
            </c:numRef>
          </c:xVal>
          <c:yVal>
            <c:numRef>
              <c:f>Sheet1!$A$3:$AJ$3</c:f>
              <c:numCache>
                <c:formatCode>General</c:formatCode>
                <c:ptCount val="36"/>
                <c:pt idx="0">
                  <c:v>78.344999999999999</c:v>
                </c:pt>
                <c:pt idx="1">
                  <c:v>78.432000000000002</c:v>
                </c:pt>
                <c:pt idx="2">
                  <c:v>78.576999999999998</c:v>
                </c:pt>
                <c:pt idx="3">
                  <c:v>78.484999999999999</c:v>
                </c:pt>
                <c:pt idx="4">
                  <c:v>78.516000000000005</c:v>
                </c:pt>
                <c:pt idx="5">
                  <c:v>78.62</c:v>
                </c:pt>
                <c:pt idx="6">
                  <c:v>78.539000000000001</c:v>
                </c:pt>
                <c:pt idx="7">
                  <c:v>78.268000000000001</c:v>
                </c:pt>
                <c:pt idx="8">
                  <c:v>79.066000000000003</c:v>
                </c:pt>
                <c:pt idx="9">
                  <c:v>80.409000000000006</c:v>
                </c:pt>
                <c:pt idx="10">
                  <c:v>80.388999999999996</c:v>
                </c:pt>
                <c:pt idx="11">
                  <c:v>80.715000000000003</c:v>
                </c:pt>
                <c:pt idx="12">
                  <c:v>80.683000000000007</c:v>
                </c:pt>
                <c:pt idx="13">
                  <c:v>80.959000000000003</c:v>
                </c:pt>
                <c:pt idx="14">
                  <c:v>81.177000000000007</c:v>
                </c:pt>
                <c:pt idx="15">
                  <c:v>81.352000000000004</c:v>
                </c:pt>
                <c:pt idx="16">
                  <c:v>81.257000000000005</c:v>
                </c:pt>
                <c:pt idx="17">
                  <c:v>81.260000000000005</c:v>
                </c:pt>
                <c:pt idx="18">
                  <c:v>81.525000000000006</c:v>
                </c:pt>
                <c:pt idx="19">
                  <c:v>80.555000000000007</c:v>
                </c:pt>
                <c:pt idx="20">
                  <c:v>81.53</c:v>
                </c:pt>
                <c:pt idx="21">
                  <c:v>81.846000000000004</c:v>
                </c:pt>
                <c:pt idx="22">
                  <c:v>82.150999999999996</c:v>
                </c:pt>
                <c:pt idx="23">
                  <c:v>82.052999999999997</c:v>
                </c:pt>
                <c:pt idx="24">
                  <c:v>82.052000000000007</c:v>
                </c:pt>
                <c:pt idx="25">
                  <c:v>82.572000000000003</c:v>
                </c:pt>
                <c:pt idx="26">
                  <c:v>82.013999999999996</c:v>
                </c:pt>
                <c:pt idx="27">
                  <c:v>82.188000000000002</c:v>
                </c:pt>
                <c:pt idx="28">
                  <c:v>82.132000000000005</c:v>
                </c:pt>
                <c:pt idx="29">
                  <c:v>82.281000000000006</c:v>
                </c:pt>
                <c:pt idx="30">
                  <c:v>82.141999999999996</c:v>
                </c:pt>
                <c:pt idx="31">
                  <c:v>81.587000000000003</c:v>
                </c:pt>
                <c:pt idx="32">
                  <c:v>81.518000000000001</c:v>
                </c:pt>
                <c:pt idx="33">
                  <c:v>82.480999999999995</c:v>
                </c:pt>
                <c:pt idx="34">
                  <c:v>82.679000000000002</c:v>
                </c:pt>
                <c:pt idx="35">
                  <c:v>82.742999999999995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794736"/>
        <c:axId val="41788752"/>
      </c:scatterChart>
      <c:valAx>
        <c:axId val="41793648"/>
        <c:scaling>
          <c:orientation val="minMax"/>
          <c:max val="18628"/>
          <c:min val="17532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41782224"/>
        <c:crosses val="min"/>
        <c:crossBetween val="midCat"/>
      </c:valAx>
      <c:valAx>
        <c:axId val="41782224"/>
        <c:scaling>
          <c:orientation val="minMax"/>
          <c:max val="720"/>
          <c:min val="65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93648"/>
        <c:crosses val="min"/>
        <c:crossBetween val="midCat"/>
        <c:majorUnit val="10"/>
      </c:valAx>
      <c:valAx>
        <c:axId val="41788752"/>
        <c:scaling>
          <c:orientation val="minMax"/>
          <c:max val="84"/>
          <c:min val="74"/>
        </c:scaling>
        <c:delete val="0"/>
        <c:axPos val="r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94736"/>
        <c:crosses val="max"/>
        <c:crossBetween val="midCat"/>
        <c:majorUnit val="2"/>
      </c:valAx>
      <c:valAx>
        <c:axId val="41794736"/>
        <c:scaling>
          <c:orientation val="minMax"/>
          <c:max val="18628"/>
          <c:min val="17532"/>
        </c:scaling>
        <c:delete val="1"/>
        <c:axPos val="b"/>
        <c:numFmt formatCode="General" sourceLinked="1"/>
        <c:majorTickMark val="out"/>
        <c:minorTickMark val="none"/>
        <c:tickLblPos val="nextTo"/>
        <c:crossAx val="41788752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3921568627451"/>
          <c:y val="3.9291643608190374E-2"/>
          <c:w val="0.78921568627450978"/>
          <c:h val="0.92086330935251803"/>
        </c:manualLayout>
      </c:layout>
      <c:scatterChart>
        <c:scatterStyle val="lineMarker"/>
        <c:varyColors val="0"/>
        <c:ser>
          <c:idx val="0"/>
          <c:order val="0"/>
          <c:spPr>
            <a:ln w="38100" algn="ctr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Sheet1!$A$1:$AJ$1</c:f>
              <c:numCache>
                <c:formatCode>General</c:formatCode>
                <c:ptCount val="36"/>
                <c:pt idx="0">
                  <c:v>17532</c:v>
                </c:pt>
                <c:pt idx="1">
                  <c:v>17563</c:v>
                </c:pt>
                <c:pt idx="2">
                  <c:v>17591</c:v>
                </c:pt>
                <c:pt idx="3">
                  <c:v>17622</c:v>
                </c:pt>
                <c:pt idx="4">
                  <c:v>17652</c:v>
                </c:pt>
                <c:pt idx="5">
                  <c:v>17683</c:v>
                </c:pt>
                <c:pt idx="6">
                  <c:v>17713</c:v>
                </c:pt>
                <c:pt idx="7">
                  <c:v>17744</c:v>
                </c:pt>
                <c:pt idx="8">
                  <c:v>17775</c:v>
                </c:pt>
                <c:pt idx="9">
                  <c:v>17805</c:v>
                </c:pt>
                <c:pt idx="10">
                  <c:v>17836</c:v>
                </c:pt>
                <c:pt idx="11">
                  <c:v>17866</c:v>
                </c:pt>
                <c:pt idx="12">
                  <c:v>17897</c:v>
                </c:pt>
                <c:pt idx="13">
                  <c:v>17928</c:v>
                </c:pt>
                <c:pt idx="14">
                  <c:v>17956</c:v>
                </c:pt>
                <c:pt idx="15">
                  <c:v>17987</c:v>
                </c:pt>
                <c:pt idx="16">
                  <c:v>18017</c:v>
                </c:pt>
                <c:pt idx="17">
                  <c:v>18048</c:v>
                </c:pt>
                <c:pt idx="18">
                  <c:v>18078</c:v>
                </c:pt>
                <c:pt idx="19">
                  <c:v>18109</c:v>
                </c:pt>
                <c:pt idx="20">
                  <c:v>18140</c:v>
                </c:pt>
                <c:pt idx="21">
                  <c:v>18170</c:v>
                </c:pt>
                <c:pt idx="22">
                  <c:v>18201</c:v>
                </c:pt>
                <c:pt idx="23">
                  <c:v>18231</c:v>
                </c:pt>
                <c:pt idx="24">
                  <c:v>18262</c:v>
                </c:pt>
                <c:pt idx="25">
                  <c:v>18293</c:v>
                </c:pt>
                <c:pt idx="26">
                  <c:v>18322</c:v>
                </c:pt>
                <c:pt idx="27">
                  <c:v>18353</c:v>
                </c:pt>
                <c:pt idx="28">
                  <c:v>18383</c:v>
                </c:pt>
                <c:pt idx="29">
                  <c:v>18414</c:v>
                </c:pt>
                <c:pt idx="30">
                  <c:v>18444</c:v>
                </c:pt>
                <c:pt idx="31">
                  <c:v>18475</c:v>
                </c:pt>
                <c:pt idx="32">
                  <c:v>18506</c:v>
                </c:pt>
                <c:pt idx="33">
                  <c:v>18536</c:v>
                </c:pt>
                <c:pt idx="34">
                  <c:v>18567</c:v>
                </c:pt>
                <c:pt idx="35">
                  <c:v>18597</c:v>
                </c:pt>
              </c:numCache>
            </c:numRef>
          </c:xVal>
          <c:yVal>
            <c:numRef>
              <c:f>Sheet1!$A$2:$AJ$2</c:f>
              <c:numCache>
                <c:formatCode>General</c:formatCode>
                <c:ptCount val="36"/>
                <c:pt idx="0">
                  <c:v>80.081999999999994</c:v>
                </c:pt>
                <c:pt idx="1">
                  <c:v>82.748000000000005</c:v>
                </c:pt>
                <c:pt idx="2">
                  <c:v>81.748999999999995</c:v>
                </c:pt>
                <c:pt idx="3">
                  <c:v>82.298000000000002</c:v>
                </c:pt>
                <c:pt idx="4">
                  <c:v>82.587999999999994</c:v>
                </c:pt>
                <c:pt idx="5">
                  <c:v>81.631</c:v>
                </c:pt>
                <c:pt idx="6">
                  <c:v>83.061000000000007</c:v>
                </c:pt>
                <c:pt idx="7">
                  <c:v>82.721999999999994</c:v>
                </c:pt>
                <c:pt idx="8">
                  <c:v>81.652000000000001</c:v>
                </c:pt>
                <c:pt idx="9">
                  <c:v>85.257000000000005</c:v>
                </c:pt>
                <c:pt idx="10">
                  <c:v>85.593999999999994</c:v>
                </c:pt>
                <c:pt idx="11">
                  <c:v>84.042000000000002</c:v>
                </c:pt>
                <c:pt idx="12">
                  <c:v>82.248000000000005</c:v>
                </c:pt>
                <c:pt idx="13">
                  <c:v>83.399000000000001</c:v>
                </c:pt>
                <c:pt idx="14">
                  <c:v>83.628</c:v>
                </c:pt>
                <c:pt idx="15">
                  <c:v>83.263999999999996</c:v>
                </c:pt>
                <c:pt idx="16">
                  <c:v>85.334999999999994</c:v>
                </c:pt>
                <c:pt idx="17">
                  <c:v>86.042000000000002</c:v>
                </c:pt>
                <c:pt idx="18">
                  <c:v>82.665000000000006</c:v>
                </c:pt>
                <c:pt idx="19">
                  <c:v>84.259</c:v>
                </c:pt>
                <c:pt idx="20">
                  <c:v>84.475999999999999</c:v>
                </c:pt>
                <c:pt idx="21">
                  <c:v>84.507999999999996</c:v>
                </c:pt>
                <c:pt idx="22">
                  <c:v>85.259</c:v>
                </c:pt>
                <c:pt idx="23">
                  <c:v>86.305000000000007</c:v>
                </c:pt>
                <c:pt idx="24">
                  <c:v>85.694999999999993</c:v>
                </c:pt>
                <c:pt idx="25">
                  <c:v>85.733000000000004</c:v>
                </c:pt>
                <c:pt idx="26">
                  <c:v>86.619</c:v>
                </c:pt>
                <c:pt idx="27">
                  <c:v>87.521000000000001</c:v>
                </c:pt>
                <c:pt idx="28">
                  <c:v>87.915999999999997</c:v>
                </c:pt>
                <c:pt idx="29">
                  <c:v>88.350999999999999</c:v>
                </c:pt>
                <c:pt idx="30">
                  <c:v>89.091999999999999</c:v>
                </c:pt>
                <c:pt idx="31">
                  <c:v>90.188000000000002</c:v>
                </c:pt>
                <c:pt idx="32">
                  <c:v>90.864000000000004</c:v>
                </c:pt>
                <c:pt idx="33">
                  <c:v>91.37</c:v>
                </c:pt>
                <c:pt idx="34">
                  <c:v>91.073999999999998</c:v>
                </c:pt>
                <c:pt idx="35">
                  <c:v>87.123999999999995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795280"/>
        <c:axId val="41784944"/>
      </c:scatterChart>
      <c:scatterChart>
        <c:scatterStyle val="lineMarker"/>
        <c:varyColors val="0"/>
        <c:ser>
          <c:idx val="1"/>
          <c:order val="1"/>
          <c:spPr>
            <a:ln w="38100" algn="ctr">
              <a:solidFill>
                <a:srgbClr val="ECA40D"/>
              </a:solidFill>
              <a:prstDash val="solid"/>
            </a:ln>
          </c:spPr>
          <c:marker>
            <c:symbol val="none"/>
          </c:marker>
          <c:xVal>
            <c:numRef>
              <c:f>Sheet1!$A$1:$AJ$1</c:f>
              <c:numCache>
                <c:formatCode>General</c:formatCode>
                <c:ptCount val="36"/>
                <c:pt idx="0">
                  <c:v>17532</c:v>
                </c:pt>
                <c:pt idx="1">
                  <c:v>17563</c:v>
                </c:pt>
                <c:pt idx="2">
                  <c:v>17591</c:v>
                </c:pt>
                <c:pt idx="3">
                  <c:v>17622</c:v>
                </c:pt>
                <c:pt idx="4">
                  <c:v>17652</c:v>
                </c:pt>
                <c:pt idx="5">
                  <c:v>17683</c:v>
                </c:pt>
                <c:pt idx="6">
                  <c:v>17713</c:v>
                </c:pt>
                <c:pt idx="7">
                  <c:v>17744</c:v>
                </c:pt>
                <c:pt idx="8">
                  <c:v>17775</c:v>
                </c:pt>
                <c:pt idx="9">
                  <c:v>17805</c:v>
                </c:pt>
                <c:pt idx="10">
                  <c:v>17836</c:v>
                </c:pt>
                <c:pt idx="11">
                  <c:v>17866</c:v>
                </c:pt>
                <c:pt idx="12">
                  <c:v>17897</c:v>
                </c:pt>
                <c:pt idx="13">
                  <c:v>17928</c:v>
                </c:pt>
                <c:pt idx="14">
                  <c:v>17956</c:v>
                </c:pt>
                <c:pt idx="15">
                  <c:v>17987</c:v>
                </c:pt>
                <c:pt idx="16">
                  <c:v>18017</c:v>
                </c:pt>
                <c:pt idx="17">
                  <c:v>18048</c:v>
                </c:pt>
                <c:pt idx="18">
                  <c:v>18078</c:v>
                </c:pt>
                <c:pt idx="19">
                  <c:v>18109</c:v>
                </c:pt>
                <c:pt idx="20">
                  <c:v>18140</c:v>
                </c:pt>
                <c:pt idx="21">
                  <c:v>18170</c:v>
                </c:pt>
                <c:pt idx="22">
                  <c:v>18201</c:v>
                </c:pt>
                <c:pt idx="23">
                  <c:v>18231</c:v>
                </c:pt>
                <c:pt idx="24">
                  <c:v>18262</c:v>
                </c:pt>
                <c:pt idx="25">
                  <c:v>18293</c:v>
                </c:pt>
                <c:pt idx="26">
                  <c:v>18322</c:v>
                </c:pt>
                <c:pt idx="27">
                  <c:v>18353</c:v>
                </c:pt>
                <c:pt idx="28">
                  <c:v>18383</c:v>
                </c:pt>
                <c:pt idx="29">
                  <c:v>18414</c:v>
                </c:pt>
                <c:pt idx="30">
                  <c:v>18444</c:v>
                </c:pt>
                <c:pt idx="31">
                  <c:v>18475</c:v>
                </c:pt>
                <c:pt idx="32">
                  <c:v>18506</c:v>
                </c:pt>
                <c:pt idx="33">
                  <c:v>18536</c:v>
                </c:pt>
                <c:pt idx="34">
                  <c:v>18567</c:v>
                </c:pt>
                <c:pt idx="35">
                  <c:v>18597</c:v>
                </c:pt>
              </c:numCache>
            </c:numRef>
          </c:xVal>
          <c:yVal>
            <c:numRef>
              <c:f>Sheet1!$A$3:$AJ$3</c:f>
              <c:numCache>
                <c:formatCode>General</c:formatCode>
                <c:ptCount val="36"/>
                <c:pt idx="0">
                  <c:v>17.809999999999999</c:v>
                </c:pt>
                <c:pt idx="1">
                  <c:v>18.038</c:v>
                </c:pt>
                <c:pt idx="2">
                  <c:v>17.952999999999999</c:v>
                </c:pt>
                <c:pt idx="3">
                  <c:v>17.859000000000002</c:v>
                </c:pt>
                <c:pt idx="4">
                  <c:v>17.898</c:v>
                </c:pt>
                <c:pt idx="5">
                  <c:v>17.38</c:v>
                </c:pt>
                <c:pt idx="6">
                  <c:v>17.905000000000001</c:v>
                </c:pt>
                <c:pt idx="7">
                  <c:v>17.975999999999999</c:v>
                </c:pt>
                <c:pt idx="8">
                  <c:v>17.693000000000001</c:v>
                </c:pt>
                <c:pt idx="9">
                  <c:v>17.838999999999999</c:v>
                </c:pt>
                <c:pt idx="10">
                  <c:v>17.632000000000001</c:v>
                </c:pt>
                <c:pt idx="11">
                  <c:v>17.367000000000001</c:v>
                </c:pt>
                <c:pt idx="12">
                  <c:v>17.399000000000001</c:v>
                </c:pt>
                <c:pt idx="13">
                  <c:v>17.181999999999999</c:v>
                </c:pt>
                <c:pt idx="14">
                  <c:v>16.914999999999999</c:v>
                </c:pt>
                <c:pt idx="15">
                  <c:v>16.632999999999999</c:v>
                </c:pt>
                <c:pt idx="16">
                  <c:v>17.177</c:v>
                </c:pt>
                <c:pt idx="17">
                  <c:v>17.050999999999998</c:v>
                </c:pt>
                <c:pt idx="18">
                  <c:v>17.959</c:v>
                </c:pt>
                <c:pt idx="19">
                  <c:v>16.288</c:v>
                </c:pt>
                <c:pt idx="20">
                  <c:v>15.912000000000001</c:v>
                </c:pt>
                <c:pt idx="21">
                  <c:v>15.685</c:v>
                </c:pt>
                <c:pt idx="22">
                  <c:v>15.14</c:v>
                </c:pt>
                <c:pt idx="23">
                  <c:v>15.308999999999999</c:v>
                </c:pt>
                <c:pt idx="24">
                  <c:v>15.352</c:v>
                </c:pt>
                <c:pt idx="25">
                  <c:v>15.084</c:v>
                </c:pt>
                <c:pt idx="26">
                  <c:v>15.06</c:v>
                </c:pt>
                <c:pt idx="27">
                  <c:v>15.007</c:v>
                </c:pt>
                <c:pt idx="28">
                  <c:v>15.028</c:v>
                </c:pt>
                <c:pt idx="29">
                  <c:v>15.042</c:v>
                </c:pt>
                <c:pt idx="30">
                  <c:v>14.981</c:v>
                </c:pt>
                <c:pt idx="31">
                  <c:v>14.968999999999999</c:v>
                </c:pt>
                <c:pt idx="32">
                  <c:v>14.917999999999999</c:v>
                </c:pt>
                <c:pt idx="33">
                  <c:v>14.852</c:v>
                </c:pt>
                <c:pt idx="34">
                  <c:v>14.522</c:v>
                </c:pt>
                <c:pt idx="35">
                  <c:v>14.177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789840"/>
        <c:axId val="41789296"/>
      </c:scatterChart>
      <c:valAx>
        <c:axId val="41795280"/>
        <c:scaling>
          <c:orientation val="minMax"/>
          <c:max val="18628"/>
          <c:min val="17532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41784944"/>
        <c:crosses val="min"/>
        <c:crossBetween val="midCat"/>
      </c:valAx>
      <c:valAx>
        <c:axId val="41784944"/>
        <c:scaling>
          <c:orientation val="minMax"/>
          <c:max val="92"/>
          <c:min val="8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95280"/>
        <c:crosses val="min"/>
        <c:crossBetween val="midCat"/>
        <c:majorUnit val="4"/>
      </c:valAx>
      <c:valAx>
        <c:axId val="41789296"/>
        <c:scaling>
          <c:orientation val="minMax"/>
          <c:max val="20"/>
          <c:min val="10"/>
        </c:scaling>
        <c:delete val="0"/>
        <c:axPos val="r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89840"/>
        <c:crosses val="max"/>
        <c:crossBetween val="midCat"/>
        <c:majorUnit val="2"/>
      </c:valAx>
      <c:valAx>
        <c:axId val="41789840"/>
        <c:scaling>
          <c:orientation val="minMax"/>
          <c:max val="18628"/>
          <c:min val="17532"/>
        </c:scaling>
        <c:delete val="1"/>
        <c:axPos val="b"/>
        <c:numFmt formatCode="General" sourceLinked="1"/>
        <c:majorTickMark val="out"/>
        <c:minorTickMark val="none"/>
        <c:tickLblPos val="nextTo"/>
        <c:crossAx val="41789296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'İşsizlik sigortası başvurusu'!$A$2</c:f>
              <c:strCache>
                <c:ptCount val="1"/>
                <c:pt idx="0">
                  <c:v>İşszilik ödeneği başvuru</c:v>
                </c:pt>
              </c:strCache>
            </c:strRef>
          </c:tx>
          <c:spPr>
            <a:solidFill>
              <a:srgbClr val="333399"/>
            </a:solidFill>
            <a:ln>
              <a:noFill/>
            </a:ln>
            <a:effectLst/>
          </c:spPr>
          <c:invertIfNegative val="0"/>
          <c:cat>
            <c:numRef>
              <c:f>'İşsizlik sigortası başvurusu'!$B$1:$AA$1</c:f>
              <c:numCache>
                <c:formatCode>mmm\-yy</c:formatCode>
                <c:ptCount val="26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</c:numCache>
            </c:numRef>
          </c:cat>
          <c:val>
            <c:numRef>
              <c:f>'İşsizlik sigortası başvurusu'!$B$2:$AA$2</c:f>
              <c:numCache>
                <c:formatCode>General</c:formatCode>
                <c:ptCount val="26"/>
                <c:pt idx="0">
                  <c:v>3206</c:v>
                </c:pt>
                <c:pt idx="1">
                  <c:v>2300</c:v>
                </c:pt>
                <c:pt idx="2">
                  <c:v>2431</c:v>
                </c:pt>
                <c:pt idx="3">
                  <c:v>2177</c:v>
                </c:pt>
                <c:pt idx="4">
                  <c:v>2489</c:v>
                </c:pt>
                <c:pt idx="5">
                  <c:v>2347</c:v>
                </c:pt>
                <c:pt idx="6">
                  <c:v>3374</c:v>
                </c:pt>
                <c:pt idx="7">
                  <c:v>3180</c:v>
                </c:pt>
                <c:pt idx="8">
                  <c:v>4178</c:v>
                </c:pt>
                <c:pt idx="9">
                  <c:v>4328</c:v>
                </c:pt>
                <c:pt idx="10">
                  <c:v>3920</c:v>
                </c:pt>
                <c:pt idx="11">
                  <c:v>4743</c:v>
                </c:pt>
                <c:pt idx="12">
                  <c:v>4654</c:v>
                </c:pt>
                <c:pt idx="13">
                  <c:v>3499</c:v>
                </c:pt>
                <c:pt idx="14">
                  <c:v>2975</c:v>
                </c:pt>
                <c:pt idx="15">
                  <c:v>2977</c:v>
                </c:pt>
                <c:pt idx="16">
                  <c:v>3327</c:v>
                </c:pt>
                <c:pt idx="17">
                  <c:v>2977</c:v>
                </c:pt>
                <c:pt idx="18">
                  <c:v>4496</c:v>
                </c:pt>
                <c:pt idx="19">
                  <c:v>2840</c:v>
                </c:pt>
                <c:pt idx="20">
                  <c:v>3238</c:v>
                </c:pt>
                <c:pt idx="21">
                  <c:v>3290</c:v>
                </c:pt>
                <c:pt idx="22">
                  <c:v>2925</c:v>
                </c:pt>
                <c:pt idx="23">
                  <c:v>3242</c:v>
                </c:pt>
                <c:pt idx="24">
                  <c:v>3662</c:v>
                </c:pt>
                <c:pt idx="25">
                  <c:v>2785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782768"/>
        <c:axId val="41783312"/>
      </c:barChart>
      <c:lineChart>
        <c:grouping val="stacked"/>
        <c:varyColors val="0"/>
        <c:ser>
          <c:idx val="1"/>
          <c:order val="1"/>
          <c:tx>
            <c:strRef>
              <c:f>'İşsizlik sigortası başvurusu'!$A$3</c:f>
              <c:strCache>
                <c:ptCount val="1"/>
                <c:pt idx="0">
                  <c:v>işsizlik sigortası ödeme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'İşsizlik sigortası başvurusu'!$B$1:$AA$1</c:f>
              <c:numCache>
                <c:formatCode>mmm\-yy</c:formatCode>
                <c:ptCount val="26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</c:numCache>
            </c:numRef>
          </c:cat>
          <c:val>
            <c:numRef>
              <c:f>'İşsizlik sigortası başvurusu'!$B$3:$AA$3</c:f>
              <c:numCache>
                <c:formatCode>General</c:formatCode>
                <c:ptCount val="26"/>
                <c:pt idx="0">
                  <c:v>1621</c:v>
                </c:pt>
                <c:pt idx="1">
                  <c:v>1158</c:v>
                </c:pt>
                <c:pt idx="2">
                  <c:v>1205</c:v>
                </c:pt>
                <c:pt idx="3">
                  <c:v>1126</c:v>
                </c:pt>
                <c:pt idx="4">
                  <c:v>1284</c:v>
                </c:pt>
                <c:pt idx="5">
                  <c:v>1158</c:v>
                </c:pt>
                <c:pt idx="6">
                  <c:v>1656</c:v>
                </c:pt>
                <c:pt idx="7">
                  <c:v>1693</c:v>
                </c:pt>
                <c:pt idx="8">
                  <c:v>2274</c:v>
                </c:pt>
                <c:pt idx="9">
                  <c:v>2285</c:v>
                </c:pt>
                <c:pt idx="10">
                  <c:v>2005</c:v>
                </c:pt>
                <c:pt idx="11">
                  <c:v>2248</c:v>
                </c:pt>
                <c:pt idx="12">
                  <c:v>2554</c:v>
                </c:pt>
                <c:pt idx="13">
                  <c:v>1888</c:v>
                </c:pt>
                <c:pt idx="14">
                  <c:v>1653</c:v>
                </c:pt>
                <c:pt idx="15">
                  <c:v>1664</c:v>
                </c:pt>
                <c:pt idx="16">
                  <c:v>1816</c:v>
                </c:pt>
                <c:pt idx="17">
                  <c:v>1607</c:v>
                </c:pt>
                <c:pt idx="18">
                  <c:v>2409</c:v>
                </c:pt>
                <c:pt idx="19">
                  <c:v>1521</c:v>
                </c:pt>
                <c:pt idx="20">
                  <c:v>1852</c:v>
                </c:pt>
                <c:pt idx="21">
                  <c:v>1881</c:v>
                </c:pt>
                <c:pt idx="22">
                  <c:v>1569</c:v>
                </c:pt>
                <c:pt idx="23">
                  <c:v>1886</c:v>
                </c:pt>
                <c:pt idx="24">
                  <c:v>2202</c:v>
                </c:pt>
                <c:pt idx="25">
                  <c:v>1513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782768"/>
        <c:axId val="41783312"/>
      </c:lineChart>
      <c:dateAx>
        <c:axId val="4178276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83312"/>
        <c:crosses val="autoZero"/>
        <c:auto val="1"/>
        <c:lblOffset val="100"/>
        <c:baseTimeUnit val="months"/>
      </c:dateAx>
      <c:valAx>
        <c:axId val="41783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8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937542961448144"/>
          <c:y val="8.0177316594907289E-2"/>
          <c:w val="0.69340980512695005"/>
          <c:h val="0.79061860199771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'Sabit yatırım tutarı'!$A$3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'Sabit yatırım tutarı'!$B$2:$G$2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'Sabit yatırım tutarı'!$B$3:$G$3</c:f>
              <c:numCache>
                <c:formatCode>General</c:formatCode>
                <c:ptCount val="6"/>
                <c:pt idx="0">
                  <c:v>2257.3659044000001</c:v>
                </c:pt>
                <c:pt idx="1">
                  <c:v>3334.4638089999985</c:v>
                </c:pt>
                <c:pt idx="2">
                  <c:v>6817.7788968199993</c:v>
                </c:pt>
                <c:pt idx="3">
                  <c:v>8499.0110433400023</c:v>
                </c:pt>
                <c:pt idx="4">
                  <c:v>13260.953624000005</c:v>
                </c:pt>
                <c:pt idx="5">
                  <c:v>1207.3003290000001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784400"/>
        <c:axId val="41788208"/>
      </c:barChart>
      <c:catAx>
        <c:axId val="4178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88208"/>
        <c:crosses val="autoZero"/>
        <c:auto val="1"/>
        <c:lblAlgn val="ctr"/>
        <c:lblOffset val="100"/>
        <c:noMultiLvlLbl val="0"/>
      </c:catAx>
      <c:valAx>
        <c:axId val="41788208"/>
        <c:scaling>
          <c:orientation val="minMax"/>
          <c:max val="20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84400"/>
        <c:crosses val="autoZero"/>
        <c:crossBetween val="between"/>
        <c:majorUnit val="5000"/>
      </c:valAx>
      <c:spPr>
        <a:noFill/>
        <a:ln w="0">
          <a:solidFill>
            <a:srgbClr val="FFFFFF"/>
          </a:solidFill>
        </a:ln>
        <a:effectLst>
          <a:softEdge rad="4572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'Belge adedi'!$A$3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'Belge adedi'!$B$2:$G$2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'Belge adedi'!$B$3:$G$3</c:f>
              <c:numCache>
                <c:formatCode>General</c:formatCode>
                <c:ptCount val="6"/>
                <c:pt idx="0">
                  <c:v>172</c:v>
                </c:pt>
                <c:pt idx="1">
                  <c:v>186</c:v>
                </c:pt>
                <c:pt idx="2">
                  <c:v>175</c:v>
                </c:pt>
                <c:pt idx="3">
                  <c:v>152</c:v>
                </c:pt>
                <c:pt idx="4">
                  <c:v>390</c:v>
                </c:pt>
                <c:pt idx="5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790928"/>
        <c:axId val="41793104"/>
      </c:barChart>
      <c:catAx>
        <c:axId val="4179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93104"/>
        <c:crosses val="autoZero"/>
        <c:auto val="1"/>
        <c:lblAlgn val="ctr"/>
        <c:lblOffset val="100"/>
        <c:noMultiLvlLbl val="0"/>
      </c:catAx>
      <c:valAx>
        <c:axId val="41793104"/>
        <c:scaling>
          <c:orientation val="minMax"/>
          <c:max val="6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9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589063440976005"/>
          <c:y val="5.0654612053477058E-2"/>
          <c:w val="0.75358882015817374"/>
          <c:h val="0.842518183265268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İstihdam!$A$3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İstihdam!$B$2:$G$2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İstihdam!$B$3:$G$3</c:f>
              <c:numCache>
                <c:formatCode>General</c:formatCode>
                <c:ptCount val="6"/>
                <c:pt idx="0">
                  <c:v>3226</c:v>
                </c:pt>
                <c:pt idx="1">
                  <c:v>4420</c:v>
                </c:pt>
                <c:pt idx="2">
                  <c:v>5924</c:v>
                </c:pt>
                <c:pt idx="3">
                  <c:v>3900</c:v>
                </c:pt>
                <c:pt idx="4">
                  <c:v>8111</c:v>
                </c:pt>
                <c:pt idx="5">
                  <c:v>783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785488"/>
        <c:axId val="41792560"/>
      </c:barChart>
      <c:catAx>
        <c:axId val="4178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92560"/>
        <c:crosses val="autoZero"/>
        <c:auto val="1"/>
        <c:lblAlgn val="ctr"/>
        <c:lblOffset val="100"/>
        <c:noMultiLvlLbl val="0"/>
      </c:catAx>
      <c:valAx>
        <c:axId val="41792560"/>
        <c:scaling>
          <c:orientation val="minMax"/>
          <c:max val="14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8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80575539568345"/>
          <c:y val="0.31049250535331907"/>
          <c:w val="0.61438848920863309"/>
          <c:h val="0.5781584582441113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940042826552462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70A-4488-8AEB-EF7072EB49C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47537473233404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70A-4488-8AEB-EF7072EB49C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12.573836</c:v>
                </c:pt>
                <c:pt idx="1">
                  <c:v>15.462452000000001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70A-4488-8AEB-EF7072EB4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89921280"/>
        <c:axId val="2089933792"/>
      </c:barChart>
      <c:catAx>
        <c:axId val="208992128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2089933792"/>
        <c:crosses val="min"/>
        <c:auto val="0"/>
        <c:lblAlgn val="ctr"/>
        <c:lblOffset val="100"/>
        <c:noMultiLvlLbl val="0"/>
      </c:catAx>
      <c:valAx>
        <c:axId val="2089933792"/>
        <c:scaling>
          <c:orientation val="minMax"/>
          <c:max val="15.46245200000000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8992128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Sayfa1!$C$4</c:f>
              <c:strCache>
                <c:ptCount val="1"/>
                <c:pt idx="0">
                  <c:v>Tarım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Sayfa1!$A$5:$B$12</c:f>
              <c:multiLvlStrCache>
                <c:ptCount val="8"/>
                <c:lvl>
                  <c:pt idx="0">
                    <c:v>2004</c:v>
                  </c:pt>
                  <c:pt idx="1">
                    <c:v>2019</c:v>
                  </c:pt>
                  <c:pt idx="2">
                    <c:v>2004</c:v>
                  </c:pt>
                  <c:pt idx="3">
                    <c:v>2019</c:v>
                  </c:pt>
                  <c:pt idx="4">
                    <c:v>2004</c:v>
                  </c:pt>
                  <c:pt idx="5">
                    <c:v>2019</c:v>
                  </c:pt>
                  <c:pt idx="6">
                    <c:v>2004</c:v>
                  </c:pt>
                  <c:pt idx="7">
                    <c:v>2019</c:v>
                  </c:pt>
                </c:lvl>
                <c:lvl>
                  <c:pt idx="0">
                    <c:v>Adana</c:v>
                  </c:pt>
                  <c:pt idx="2">
                    <c:v>Kahramanmaraş </c:v>
                  </c:pt>
                  <c:pt idx="4">
                    <c:v>Gaziantep</c:v>
                  </c:pt>
                  <c:pt idx="6">
                    <c:v>Şanlıurfa</c:v>
                  </c:pt>
                </c:lvl>
              </c:multiLvlStrCache>
            </c:multiLvlStrRef>
          </c:cat>
          <c:val>
            <c:numRef>
              <c:f>Sayfa1!$C$5:$C$12</c:f>
              <c:numCache>
                <c:formatCode>0.00</c:formatCode>
                <c:ptCount val="8"/>
                <c:pt idx="0">
                  <c:v>14.2190888709937</c:v>
                </c:pt>
                <c:pt idx="1">
                  <c:v>9.7952613137984788</c:v>
                </c:pt>
                <c:pt idx="2">
                  <c:v>17.119540106599892</c:v>
                </c:pt>
                <c:pt idx="3">
                  <c:v>9.5661351021162453</c:v>
                </c:pt>
                <c:pt idx="4">
                  <c:v>6.690288604815712</c:v>
                </c:pt>
                <c:pt idx="5">
                  <c:v>4.5432918513146356</c:v>
                </c:pt>
                <c:pt idx="6">
                  <c:v>32.041087555380443</c:v>
                </c:pt>
                <c:pt idx="7">
                  <c:v>20.431354759268554</c:v>
                </c:pt>
              </c:numCache>
            </c:numRef>
          </c:val>
        </c:ser>
        <c:ser>
          <c:idx val="1"/>
          <c:order val="1"/>
          <c:tx>
            <c:strRef>
              <c:f>Sayfa1!$D$4</c:f>
              <c:strCache>
                <c:ptCount val="1"/>
                <c:pt idx="0">
                  <c:v>Sanayi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Sayfa1!$A$5:$B$12</c:f>
              <c:multiLvlStrCache>
                <c:ptCount val="8"/>
                <c:lvl>
                  <c:pt idx="0">
                    <c:v>2004</c:v>
                  </c:pt>
                  <c:pt idx="1">
                    <c:v>2019</c:v>
                  </c:pt>
                  <c:pt idx="2">
                    <c:v>2004</c:v>
                  </c:pt>
                  <c:pt idx="3">
                    <c:v>2019</c:v>
                  </c:pt>
                  <c:pt idx="4">
                    <c:v>2004</c:v>
                  </c:pt>
                  <c:pt idx="5">
                    <c:v>2019</c:v>
                  </c:pt>
                  <c:pt idx="6">
                    <c:v>2004</c:v>
                  </c:pt>
                  <c:pt idx="7">
                    <c:v>2019</c:v>
                  </c:pt>
                </c:lvl>
                <c:lvl>
                  <c:pt idx="0">
                    <c:v>Adana</c:v>
                  </c:pt>
                  <c:pt idx="2">
                    <c:v>Kahramanmaraş </c:v>
                  </c:pt>
                  <c:pt idx="4">
                    <c:v>Gaziantep</c:v>
                  </c:pt>
                  <c:pt idx="6">
                    <c:v>Şanlıurfa</c:v>
                  </c:pt>
                </c:lvl>
              </c:multiLvlStrCache>
            </c:multiLvlStrRef>
          </c:cat>
          <c:val>
            <c:numRef>
              <c:f>Sayfa1!$D$5:$D$12</c:f>
              <c:numCache>
                <c:formatCode>0.00</c:formatCode>
                <c:ptCount val="8"/>
                <c:pt idx="0">
                  <c:v>29.724994675057395</c:v>
                </c:pt>
                <c:pt idx="1">
                  <c:v>40.545532929270308</c:v>
                </c:pt>
                <c:pt idx="2">
                  <c:v>49.406664221460815</c:v>
                </c:pt>
                <c:pt idx="3">
                  <c:v>67.470556332779879</c:v>
                </c:pt>
                <c:pt idx="4">
                  <c:v>64.233345798160997</c:v>
                </c:pt>
                <c:pt idx="5">
                  <c:v>75.216804140630671</c:v>
                </c:pt>
                <c:pt idx="6">
                  <c:v>9.7532521629006474</c:v>
                </c:pt>
                <c:pt idx="7">
                  <c:v>18.731054793326301</c:v>
                </c:pt>
              </c:numCache>
            </c:numRef>
          </c:val>
        </c:ser>
        <c:ser>
          <c:idx val="2"/>
          <c:order val="2"/>
          <c:tx>
            <c:strRef>
              <c:f>Sayfa1!$E$4</c:f>
              <c:strCache>
                <c:ptCount val="1"/>
                <c:pt idx="0">
                  <c:v>İnşaat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Sayfa1!$A$5:$B$12</c:f>
              <c:multiLvlStrCache>
                <c:ptCount val="8"/>
                <c:lvl>
                  <c:pt idx="0">
                    <c:v>2004</c:v>
                  </c:pt>
                  <c:pt idx="1">
                    <c:v>2019</c:v>
                  </c:pt>
                  <c:pt idx="2">
                    <c:v>2004</c:v>
                  </c:pt>
                  <c:pt idx="3">
                    <c:v>2019</c:v>
                  </c:pt>
                  <c:pt idx="4">
                    <c:v>2004</c:v>
                  </c:pt>
                  <c:pt idx="5">
                    <c:v>2019</c:v>
                  </c:pt>
                  <c:pt idx="6">
                    <c:v>2004</c:v>
                  </c:pt>
                  <c:pt idx="7">
                    <c:v>2019</c:v>
                  </c:pt>
                </c:lvl>
                <c:lvl>
                  <c:pt idx="0">
                    <c:v>Adana</c:v>
                  </c:pt>
                  <c:pt idx="2">
                    <c:v>Kahramanmaraş </c:v>
                  </c:pt>
                  <c:pt idx="4">
                    <c:v>Gaziantep</c:v>
                  </c:pt>
                  <c:pt idx="6">
                    <c:v>Şanlıurfa</c:v>
                  </c:pt>
                </c:lvl>
              </c:multiLvlStrCache>
            </c:multiLvlStrRef>
          </c:cat>
          <c:val>
            <c:numRef>
              <c:f>Sayfa1!$E$5:$E$12</c:f>
              <c:numCache>
                <c:formatCode>0.00</c:formatCode>
                <c:ptCount val="8"/>
                <c:pt idx="0">
                  <c:v>9.982910744048958</c:v>
                </c:pt>
                <c:pt idx="1">
                  <c:v>10.223105543021852</c:v>
                </c:pt>
                <c:pt idx="2">
                  <c:v>11.569842936218659</c:v>
                </c:pt>
                <c:pt idx="3">
                  <c:v>10.24553415088819</c:v>
                </c:pt>
                <c:pt idx="4">
                  <c:v>9.3740280925984845</c:v>
                </c:pt>
                <c:pt idx="5">
                  <c:v>10.065850862458388</c:v>
                </c:pt>
                <c:pt idx="6">
                  <c:v>13.745845510697009</c:v>
                </c:pt>
                <c:pt idx="7">
                  <c:v>11.58175924602283</c:v>
                </c:pt>
              </c:numCache>
            </c:numRef>
          </c:val>
        </c:ser>
        <c:ser>
          <c:idx val="3"/>
          <c:order val="3"/>
          <c:tx>
            <c:strRef>
              <c:f>Sayfa1!$F$4</c:f>
              <c:strCache>
                <c:ptCount val="1"/>
                <c:pt idx="0">
                  <c:v>Hizmetler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Sayfa1!$A$5:$B$12</c:f>
              <c:multiLvlStrCache>
                <c:ptCount val="8"/>
                <c:lvl>
                  <c:pt idx="0">
                    <c:v>2004</c:v>
                  </c:pt>
                  <c:pt idx="1">
                    <c:v>2019</c:v>
                  </c:pt>
                  <c:pt idx="2">
                    <c:v>2004</c:v>
                  </c:pt>
                  <c:pt idx="3">
                    <c:v>2019</c:v>
                  </c:pt>
                  <c:pt idx="4">
                    <c:v>2004</c:v>
                  </c:pt>
                  <c:pt idx="5">
                    <c:v>2019</c:v>
                  </c:pt>
                  <c:pt idx="6">
                    <c:v>2004</c:v>
                  </c:pt>
                  <c:pt idx="7">
                    <c:v>2019</c:v>
                  </c:pt>
                </c:lvl>
                <c:lvl>
                  <c:pt idx="0">
                    <c:v>Adana</c:v>
                  </c:pt>
                  <c:pt idx="2">
                    <c:v>Kahramanmaraş </c:v>
                  </c:pt>
                  <c:pt idx="4">
                    <c:v>Gaziantep</c:v>
                  </c:pt>
                  <c:pt idx="6">
                    <c:v>Şanlıurfa</c:v>
                  </c:pt>
                </c:lvl>
              </c:multiLvlStrCache>
            </c:multiLvlStrRef>
          </c:cat>
          <c:val>
            <c:numRef>
              <c:f>Sayfa1!$F$5:$F$12</c:f>
              <c:numCache>
                <c:formatCode>0.00</c:formatCode>
                <c:ptCount val="8"/>
                <c:pt idx="0">
                  <c:v>26.269852636856715</c:v>
                </c:pt>
                <c:pt idx="1">
                  <c:v>21.676646241921176</c:v>
                </c:pt>
                <c:pt idx="2">
                  <c:v>12.047448961490687</c:v>
                </c:pt>
                <c:pt idx="3">
                  <c:v>11.541575359590688</c:v>
                </c:pt>
                <c:pt idx="4">
                  <c:v>22.569230930162636</c:v>
                </c:pt>
                <c:pt idx="5">
                  <c:v>19.065210290364455</c:v>
                </c:pt>
                <c:pt idx="6">
                  <c:v>17.021530475687683</c:v>
                </c:pt>
                <c:pt idx="7">
                  <c:v>15.383322496017033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2089925088"/>
        <c:axId val="2089920736"/>
        <c:axId val="0"/>
      </c:bar3DChart>
      <c:catAx>
        <c:axId val="2089925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89920736"/>
        <c:crosses val="autoZero"/>
        <c:auto val="1"/>
        <c:lblAlgn val="ctr"/>
        <c:lblOffset val="100"/>
        <c:noMultiLvlLbl val="0"/>
      </c:catAx>
      <c:valAx>
        <c:axId val="2089920736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208992508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'İşlenen tarım alanı'!$A$94</c:f>
              <c:strCache>
                <c:ptCount val="1"/>
                <c:pt idx="0">
                  <c:v>Adana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alanı'!$B$94:$R$94</c:f>
              <c:numCache>
                <c:formatCode>#,##0</c:formatCode>
                <c:ptCount val="17"/>
                <c:pt idx="0">
                  <c:v>551656</c:v>
                </c:pt>
                <c:pt idx="1">
                  <c:v>549124</c:v>
                </c:pt>
                <c:pt idx="2">
                  <c:v>513934</c:v>
                </c:pt>
                <c:pt idx="3">
                  <c:v>503405</c:v>
                </c:pt>
                <c:pt idx="4">
                  <c:v>501884</c:v>
                </c:pt>
                <c:pt idx="5">
                  <c:v>506801</c:v>
                </c:pt>
                <c:pt idx="6">
                  <c:v>492374</c:v>
                </c:pt>
                <c:pt idx="7">
                  <c:v>435794</c:v>
                </c:pt>
                <c:pt idx="8">
                  <c:v>418449</c:v>
                </c:pt>
                <c:pt idx="9">
                  <c:v>409053</c:v>
                </c:pt>
                <c:pt idx="10">
                  <c:v>430698</c:v>
                </c:pt>
                <c:pt idx="11">
                  <c:v>421460</c:v>
                </c:pt>
                <c:pt idx="12">
                  <c:v>423036</c:v>
                </c:pt>
                <c:pt idx="13">
                  <c:v>427031</c:v>
                </c:pt>
                <c:pt idx="14">
                  <c:v>411390</c:v>
                </c:pt>
                <c:pt idx="15">
                  <c:v>398199</c:v>
                </c:pt>
                <c:pt idx="16">
                  <c:v>397801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'İşlenen tarım alanı'!$A$95</c:f>
              <c:strCache>
                <c:ptCount val="1"/>
                <c:pt idx="0">
                  <c:v>Gaziantep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alanı'!$B$95:$R$95</c:f>
              <c:numCache>
                <c:formatCode>#,##0</c:formatCode>
                <c:ptCount val="17"/>
                <c:pt idx="0">
                  <c:v>221715</c:v>
                </c:pt>
                <c:pt idx="1">
                  <c:v>215012</c:v>
                </c:pt>
                <c:pt idx="2">
                  <c:v>202041</c:v>
                </c:pt>
                <c:pt idx="3">
                  <c:v>200985</c:v>
                </c:pt>
                <c:pt idx="4">
                  <c:v>170893</c:v>
                </c:pt>
                <c:pt idx="5">
                  <c:v>165118</c:v>
                </c:pt>
                <c:pt idx="6">
                  <c:v>160499</c:v>
                </c:pt>
                <c:pt idx="7">
                  <c:v>159053</c:v>
                </c:pt>
                <c:pt idx="8">
                  <c:v>163603</c:v>
                </c:pt>
                <c:pt idx="9">
                  <c:v>160799</c:v>
                </c:pt>
                <c:pt idx="10">
                  <c:v>161273</c:v>
                </c:pt>
                <c:pt idx="11">
                  <c:v>158068</c:v>
                </c:pt>
                <c:pt idx="12">
                  <c:v>149660</c:v>
                </c:pt>
                <c:pt idx="13">
                  <c:v>143468</c:v>
                </c:pt>
                <c:pt idx="14">
                  <c:v>135312</c:v>
                </c:pt>
                <c:pt idx="15">
                  <c:v>132044</c:v>
                </c:pt>
                <c:pt idx="16">
                  <c:v>132392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'İşlenen tarım alanı'!$A$96</c:f>
              <c:strCache>
                <c:ptCount val="1"/>
                <c:pt idx="0">
                  <c:v>Kahramanmaraş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alanı'!$B$96:$R$96</c:f>
              <c:numCache>
                <c:formatCode>#,##0</c:formatCode>
                <c:ptCount val="17"/>
                <c:pt idx="0">
                  <c:v>393701</c:v>
                </c:pt>
                <c:pt idx="1">
                  <c:v>370730</c:v>
                </c:pt>
                <c:pt idx="2">
                  <c:v>349037</c:v>
                </c:pt>
                <c:pt idx="3">
                  <c:v>330734</c:v>
                </c:pt>
                <c:pt idx="4">
                  <c:v>314578</c:v>
                </c:pt>
                <c:pt idx="5">
                  <c:v>296323</c:v>
                </c:pt>
                <c:pt idx="6">
                  <c:v>299915</c:v>
                </c:pt>
                <c:pt idx="7">
                  <c:v>310472</c:v>
                </c:pt>
                <c:pt idx="8">
                  <c:v>255652</c:v>
                </c:pt>
                <c:pt idx="9">
                  <c:v>287209</c:v>
                </c:pt>
                <c:pt idx="10">
                  <c:v>296966</c:v>
                </c:pt>
                <c:pt idx="11">
                  <c:v>291688</c:v>
                </c:pt>
                <c:pt idx="12">
                  <c:v>288430</c:v>
                </c:pt>
                <c:pt idx="13">
                  <c:v>290926</c:v>
                </c:pt>
                <c:pt idx="14">
                  <c:v>300012</c:v>
                </c:pt>
                <c:pt idx="15">
                  <c:v>291789</c:v>
                </c:pt>
                <c:pt idx="16">
                  <c:v>296814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'İşlenen tarım alanı'!$A$97</c:f>
              <c:strCache>
                <c:ptCount val="1"/>
                <c:pt idx="0">
                  <c:v>Şanlıurfa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alanı'!$B$97:$R$97</c:f>
              <c:numCache>
                <c:formatCode>#,##0</c:formatCode>
                <c:ptCount val="17"/>
                <c:pt idx="0">
                  <c:v>1092075</c:v>
                </c:pt>
                <c:pt idx="1">
                  <c:v>1081280</c:v>
                </c:pt>
                <c:pt idx="2">
                  <c:v>1041997</c:v>
                </c:pt>
                <c:pt idx="3">
                  <c:v>1019174</c:v>
                </c:pt>
                <c:pt idx="4">
                  <c:v>1039815</c:v>
                </c:pt>
                <c:pt idx="5">
                  <c:v>1078246</c:v>
                </c:pt>
                <c:pt idx="6">
                  <c:v>1155384</c:v>
                </c:pt>
                <c:pt idx="7">
                  <c:v>1033697</c:v>
                </c:pt>
                <c:pt idx="8">
                  <c:v>957294</c:v>
                </c:pt>
                <c:pt idx="9">
                  <c:v>1105240</c:v>
                </c:pt>
                <c:pt idx="10">
                  <c:v>1066906</c:v>
                </c:pt>
                <c:pt idx="11">
                  <c:v>1058443</c:v>
                </c:pt>
                <c:pt idx="12">
                  <c:v>1014279</c:v>
                </c:pt>
                <c:pt idx="13">
                  <c:v>964535</c:v>
                </c:pt>
                <c:pt idx="14">
                  <c:v>897014</c:v>
                </c:pt>
                <c:pt idx="15">
                  <c:v>912439</c:v>
                </c:pt>
                <c:pt idx="16">
                  <c:v>884358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786032"/>
        <c:axId val="41786576"/>
      </c:lineChart>
      <c:catAx>
        <c:axId val="41786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786576"/>
        <c:crosses val="autoZero"/>
        <c:auto val="1"/>
        <c:lblAlgn val="ctr"/>
        <c:lblOffset val="100"/>
        <c:noMultiLvlLbl val="0"/>
      </c:catAx>
      <c:valAx>
        <c:axId val="417865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4178603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r-TR"/>
              <a:t>Lisanslı Elektrik Üretimi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'Lisanslı elektrik üretimi'!$I$28</c:f>
              <c:strCache>
                <c:ptCount val="1"/>
                <c:pt idx="0">
                  <c:v>ÜRETİM (MWh)</c:v>
                </c:pt>
              </c:strCache>
            </c:strRef>
          </c:tx>
          <c:invertIfNegative val="0"/>
          <c:cat>
            <c:strRef>
              <c:f>'Lisanslı elektrik üretimi'!$H$29:$H$33</c:f>
              <c:strCache>
                <c:ptCount val="5"/>
                <c:pt idx="0">
                  <c:v>GAZİANTEP</c:v>
                </c:pt>
                <c:pt idx="1">
                  <c:v>ADANA</c:v>
                </c:pt>
                <c:pt idx="2">
                  <c:v>KAHRAMANMARAŞ</c:v>
                </c:pt>
                <c:pt idx="3">
                  <c:v>ŞANLIURFA</c:v>
                </c:pt>
                <c:pt idx="4">
                  <c:v>İSTANBUL</c:v>
                </c:pt>
              </c:strCache>
            </c:strRef>
          </c:cat>
          <c:val>
            <c:numRef>
              <c:f>'Lisanslı elektrik üretimi'!$I$29:$I$33</c:f>
              <c:numCache>
                <c:formatCode>#,##0.00</c:formatCode>
                <c:ptCount val="5"/>
                <c:pt idx="0">
                  <c:v>88575.39</c:v>
                </c:pt>
                <c:pt idx="1">
                  <c:v>1260202.6000000001</c:v>
                </c:pt>
                <c:pt idx="2">
                  <c:v>588914.38</c:v>
                </c:pt>
                <c:pt idx="3">
                  <c:v>762263.45</c:v>
                </c:pt>
                <c:pt idx="4">
                  <c:v>1201871.1599999999</c:v>
                </c:pt>
              </c:numCache>
            </c:numRef>
          </c:val>
        </c:ser>
        <c:ser>
          <c:idx val="1"/>
          <c:order val="1"/>
          <c:tx>
            <c:strRef>
              <c:f>'Lisanslı elektrik üretimi'!$J$28</c:f>
              <c:strCache>
                <c:ptCount val="1"/>
                <c:pt idx="0">
                  <c:v>ORAN (%)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-1.6013682493816961E-2"/>
                  <c:y val="-0.41910014791769928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'Lisanslı elektrik üretimi'!$H$29:$H$33</c:f>
              <c:strCache>
                <c:ptCount val="5"/>
                <c:pt idx="0">
                  <c:v>GAZİANTEP</c:v>
                </c:pt>
                <c:pt idx="1">
                  <c:v>ADANA</c:v>
                </c:pt>
                <c:pt idx="2">
                  <c:v>KAHRAMANMARAŞ</c:v>
                </c:pt>
                <c:pt idx="3">
                  <c:v>ŞANLIURFA</c:v>
                </c:pt>
                <c:pt idx="4">
                  <c:v>İSTANBUL</c:v>
                </c:pt>
              </c:strCache>
            </c:strRef>
          </c:cat>
          <c:val>
            <c:numRef>
              <c:f>'Lisanslı elektrik üretimi'!$J$29:$J$33</c:f>
              <c:numCache>
                <c:formatCode>General</c:formatCode>
                <c:ptCount val="5"/>
                <c:pt idx="0">
                  <c:v>0.33</c:v>
                </c:pt>
                <c:pt idx="1">
                  <c:v>4.7</c:v>
                </c:pt>
                <c:pt idx="2">
                  <c:v>2.2000000000000002</c:v>
                </c:pt>
                <c:pt idx="3">
                  <c:v>2.84</c:v>
                </c:pt>
                <c:pt idx="4">
                  <c:v>4.49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9926720"/>
        <c:axId val="2089927264"/>
      </c:barChart>
      <c:catAx>
        <c:axId val="2089926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89927264"/>
        <c:crosses val="autoZero"/>
        <c:auto val="1"/>
        <c:lblAlgn val="ctr"/>
        <c:lblOffset val="100"/>
        <c:noMultiLvlLbl val="0"/>
      </c:catAx>
      <c:valAx>
        <c:axId val="20899272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Üretim (MWh)</a:t>
                </a:r>
              </a:p>
            </c:rich>
          </c:tx>
          <c:overlay val="0"/>
        </c:title>
        <c:numFmt formatCode="#,##0.00" sourceLinked="1"/>
        <c:majorTickMark val="none"/>
        <c:minorTickMark val="none"/>
        <c:tickLblPos val="nextTo"/>
        <c:crossAx val="20899267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r-TR"/>
              <a:t>Lisanssız Elektrik Üretimi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'Lisanssız elektrik üretimi'!$K$8</c:f>
              <c:strCache>
                <c:ptCount val="1"/>
                <c:pt idx="0">
                  <c:v>Üretim (MWh)</c:v>
                </c:pt>
              </c:strCache>
            </c:strRef>
          </c:tx>
          <c:invertIfNegative val="0"/>
          <c:cat>
            <c:strRef>
              <c:f>'Lisanssız elektrik üretimi'!$J$9:$J$13</c:f>
              <c:strCache>
                <c:ptCount val="5"/>
                <c:pt idx="0">
                  <c:v>ŞANLIURFA</c:v>
                </c:pt>
                <c:pt idx="1">
                  <c:v>KAHRAMANMARAŞ</c:v>
                </c:pt>
                <c:pt idx="2">
                  <c:v>GAZİANTEP</c:v>
                </c:pt>
                <c:pt idx="3">
                  <c:v>ADANA</c:v>
                </c:pt>
                <c:pt idx="4">
                  <c:v>İSTANBUL</c:v>
                </c:pt>
              </c:strCache>
            </c:strRef>
          </c:cat>
          <c:val>
            <c:numRef>
              <c:f>'Lisanssız elektrik üretimi'!$K$9:$K$13</c:f>
              <c:numCache>
                <c:formatCode>#,##0.00</c:formatCode>
                <c:ptCount val="5"/>
                <c:pt idx="0">
                  <c:v>37701.89</c:v>
                </c:pt>
                <c:pt idx="1">
                  <c:v>17845.16</c:v>
                </c:pt>
                <c:pt idx="2">
                  <c:v>14455.6</c:v>
                </c:pt>
                <c:pt idx="3">
                  <c:v>11507.06</c:v>
                </c:pt>
                <c:pt idx="4" formatCode="General">
                  <c:v>629.88</c:v>
                </c:pt>
              </c:numCache>
            </c:numRef>
          </c:val>
        </c:ser>
        <c:ser>
          <c:idx val="1"/>
          <c:order val="1"/>
          <c:tx>
            <c:strRef>
              <c:f>'Lisanssız elektrik üretimi'!$L$8</c:f>
              <c:strCache>
                <c:ptCount val="1"/>
                <c:pt idx="0">
                  <c:v>Oran (%)</c:v>
                </c:pt>
              </c:strCache>
            </c:strRef>
          </c:tx>
          <c:invertIfNegative val="0"/>
          <c:dLbls>
            <c:dLbl>
              <c:idx val="4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'Lisanssız elektrik üretimi'!$J$9:$J$13</c:f>
              <c:strCache>
                <c:ptCount val="5"/>
                <c:pt idx="0">
                  <c:v>ŞANLIURFA</c:v>
                </c:pt>
                <c:pt idx="1">
                  <c:v>KAHRAMANMARAŞ</c:v>
                </c:pt>
                <c:pt idx="2">
                  <c:v>GAZİANTEP</c:v>
                </c:pt>
                <c:pt idx="3">
                  <c:v>ADANA</c:v>
                </c:pt>
                <c:pt idx="4">
                  <c:v>İSTANBUL</c:v>
                </c:pt>
              </c:strCache>
            </c:strRef>
          </c:cat>
          <c:val>
            <c:numRef>
              <c:f>'Lisanssız elektrik üretimi'!$L$9:$L$13</c:f>
              <c:numCache>
                <c:formatCode>General</c:formatCode>
                <c:ptCount val="5"/>
                <c:pt idx="0">
                  <c:v>6.85</c:v>
                </c:pt>
                <c:pt idx="1">
                  <c:v>3.24</c:v>
                </c:pt>
                <c:pt idx="2">
                  <c:v>2.63</c:v>
                </c:pt>
                <c:pt idx="3">
                  <c:v>2.09</c:v>
                </c:pt>
                <c:pt idx="4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9931616"/>
        <c:axId val="2089927808"/>
      </c:barChart>
      <c:catAx>
        <c:axId val="2089931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89927808"/>
        <c:crosses val="autoZero"/>
        <c:auto val="1"/>
        <c:lblAlgn val="ctr"/>
        <c:lblOffset val="100"/>
        <c:noMultiLvlLbl val="0"/>
      </c:catAx>
      <c:valAx>
        <c:axId val="20899278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Üretim (MWh)</a:t>
                </a:r>
              </a:p>
            </c:rich>
          </c:tx>
          <c:overlay val="0"/>
        </c:title>
        <c:numFmt formatCode="#,##0.00" sourceLinked="1"/>
        <c:majorTickMark val="none"/>
        <c:minorTickMark val="none"/>
        <c:tickLblPos val="nextTo"/>
        <c:crossAx val="2089931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'Elektrik tüketimi'!$O$14</c:f>
              <c:strCache>
                <c:ptCount val="1"/>
                <c:pt idx="0">
                  <c:v>ADANA</c:v>
                </c:pt>
              </c:strCache>
            </c:strRef>
          </c:tx>
          <c:invertIfNegative val="0"/>
          <c:cat>
            <c:strRef>
              <c:f>'Elektrik tüketimi'!$P$13:$U$13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tüketimi'!$P$14:$U$14</c:f>
              <c:numCache>
                <c:formatCode>#,##0.00</c:formatCode>
                <c:ptCount val="6"/>
                <c:pt idx="0">
                  <c:v>12018.24</c:v>
                </c:pt>
                <c:pt idx="1">
                  <c:v>155328.59</c:v>
                </c:pt>
                <c:pt idx="2">
                  <c:v>314881.40000000002</c:v>
                </c:pt>
                <c:pt idx="3">
                  <c:v>4830.41</c:v>
                </c:pt>
                <c:pt idx="4">
                  <c:v>107546.43</c:v>
                </c:pt>
                <c:pt idx="5">
                  <c:v>594605.06999999995</c:v>
                </c:pt>
              </c:numCache>
            </c:numRef>
          </c:val>
        </c:ser>
        <c:ser>
          <c:idx val="1"/>
          <c:order val="1"/>
          <c:tx>
            <c:strRef>
              <c:f>'Elektrik tüketimi'!$O$15</c:f>
              <c:strCache>
                <c:ptCount val="1"/>
                <c:pt idx="0">
                  <c:v>GAZİANTEP</c:v>
                </c:pt>
              </c:strCache>
            </c:strRef>
          </c:tx>
          <c:invertIfNegative val="0"/>
          <c:cat>
            <c:strRef>
              <c:f>'Elektrik tüketimi'!$P$13:$U$13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tüketimi'!$P$15:$U$15</c:f>
              <c:numCache>
                <c:formatCode>#,##0.00</c:formatCode>
                <c:ptCount val="6"/>
                <c:pt idx="0">
                  <c:v>8844.01</c:v>
                </c:pt>
                <c:pt idx="1">
                  <c:v>111513.07</c:v>
                </c:pt>
                <c:pt idx="2">
                  <c:v>534997.46</c:v>
                </c:pt>
                <c:pt idx="3">
                  <c:v>2673.33</c:v>
                </c:pt>
                <c:pt idx="4">
                  <c:v>86165.34</c:v>
                </c:pt>
                <c:pt idx="5">
                  <c:v>744193.21</c:v>
                </c:pt>
              </c:numCache>
            </c:numRef>
          </c:val>
        </c:ser>
        <c:ser>
          <c:idx val="2"/>
          <c:order val="2"/>
          <c:tx>
            <c:strRef>
              <c:f>'Elektrik tüketimi'!$O$16</c:f>
              <c:strCache>
                <c:ptCount val="1"/>
                <c:pt idx="0">
                  <c:v>KAHRAMANMARAŞ</c:v>
                </c:pt>
              </c:strCache>
            </c:strRef>
          </c:tx>
          <c:invertIfNegative val="0"/>
          <c:cat>
            <c:strRef>
              <c:f>'Elektrik tüketimi'!$P$13:$U$13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tüketimi'!$P$16:$U$16</c:f>
              <c:numCache>
                <c:formatCode>#,##0.00</c:formatCode>
                <c:ptCount val="6"/>
                <c:pt idx="0">
                  <c:v>8075.92</c:v>
                </c:pt>
                <c:pt idx="1">
                  <c:v>52712.71</c:v>
                </c:pt>
                <c:pt idx="2">
                  <c:v>246890.02</c:v>
                </c:pt>
                <c:pt idx="3">
                  <c:v>1650.56</c:v>
                </c:pt>
                <c:pt idx="4">
                  <c:v>43652.88</c:v>
                </c:pt>
                <c:pt idx="5">
                  <c:v>352982.08</c:v>
                </c:pt>
              </c:numCache>
            </c:numRef>
          </c:val>
        </c:ser>
        <c:ser>
          <c:idx val="4"/>
          <c:order val="3"/>
          <c:tx>
            <c:strRef>
              <c:f>'Elektrik tüketimi'!$O$18</c:f>
              <c:strCache>
                <c:ptCount val="1"/>
                <c:pt idx="0">
                  <c:v>ŞANLIURFA</c:v>
                </c:pt>
              </c:strCache>
            </c:strRef>
          </c:tx>
          <c:invertIfNegative val="0"/>
          <c:cat>
            <c:strRef>
              <c:f>'Elektrik tüketimi'!$P$13:$U$13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tüketimi'!$P$18:$U$18</c:f>
              <c:numCache>
                <c:formatCode>#,##0.00</c:formatCode>
                <c:ptCount val="6"/>
                <c:pt idx="0">
                  <c:v>6936.94</c:v>
                </c:pt>
                <c:pt idx="1">
                  <c:v>87179.63</c:v>
                </c:pt>
                <c:pt idx="2">
                  <c:v>62455.25</c:v>
                </c:pt>
                <c:pt idx="3">
                  <c:v>539965.44999999995</c:v>
                </c:pt>
                <c:pt idx="4">
                  <c:v>55583.51</c:v>
                </c:pt>
                <c:pt idx="5">
                  <c:v>752120.79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9928352"/>
        <c:axId val="2089928896"/>
      </c:barChart>
      <c:catAx>
        <c:axId val="2089928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89928896"/>
        <c:crosses val="autoZero"/>
        <c:auto val="1"/>
        <c:lblAlgn val="ctr"/>
        <c:lblOffset val="100"/>
        <c:noMultiLvlLbl val="0"/>
      </c:catAx>
      <c:valAx>
        <c:axId val="208992889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089928352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96261682242994E-3"/>
          <c:y val="9.1228070175438603E-2"/>
          <c:w val="0.98056074766355139"/>
          <c:h val="0.8175438596491227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000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Sheet1!$A$1:$J$1</c:f>
              <c:numCache>
                <c:formatCode>General</c:formatCode>
                <c:ptCount val="10"/>
                <c:pt idx="0">
                  <c:v>50516</c:v>
                </c:pt>
                <c:pt idx="1">
                  <c:v>45285</c:v>
                </c:pt>
                <c:pt idx="2">
                  <c:v>299970</c:v>
                </c:pt>
                <c:pt idx="3">
                  <c:v>108876</c:v>
                </c:pt>
                <c:pt idx="4">
                  <c:v>203988</c:v>
                </c:pt>
                <c:pt idx="5">
                  <c:v>262112</c:v>
                </c:pt>
                <c:pt idx="6">
                  <c:v>182668</c:v>
                </c:pt>
                <c:pt idx="7">
                  <c:v>14855</c:v>
                </c:pt>
                <c:pt idx="8">
                  <c:v>2032</c:v>
                </c:pt>
                <c:pt idx="9">
                  <c:v>13949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8B-4405-9F22-52CEC7292403}"/>
            </c:ext>
          </c:extLst>
        </c:ser>
        <c:ser>
          <c:idx val="1"/>
          <c:order val="1"/>
          <c:spPr>
            <a:solidFill>
              <a:srgbClr val="00206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Sheet1!$A$2:$J$2</c:f>
              <c:numCache>
                <c:formatCode>General</c:formatCode>
                <c:ptCount val="10"/>
                <c:pt idx="0">
                  <c:v>7918</c:v>
                </c:pt>
                <c:pt idx="1">
                  <c:v>14932</c:v>
                </c:pt>
                <c:pt idx="2">
                  <c:v>184569</c:v>
                </c:pt>
                <c:pt idx="3">
                  <c:v>131494</c:v>
                </c:pt>
                <c:pt idx="4">
                  <c:v>241106</c:v>
                </c:pt>
                <c:pt idx="5">
                  <c:v>353329</c:v>
                </c:pt>
                <c:pt idx="6">
                  <c:v>203903</c:v>
                </c:pt>
                <c:pt idx="7">
                  <c:v>18302</c:v>
                </c:pt>
                <c:pt idx="8">
                  <c:v>3026</c:v>
                </c:pt>
                <c:pt idx="9">
                  <c:v>12448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8B-4405-9F22-52CEC72924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41787120"/>
        <c:axId val="41787664"/>
      </c:barChart>
      <c:catAx>
        <c:axId val="4178712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41787664"/>
        <c:crosses val="min"/>
        <c:auto val="0"/>
        <c:lblAlgn val="ctr"/>
        <c:lblOffset val="100"/>
        <c:noMultiLvlLbl val="0"/>
      </c:catAx>
      <c:valAx>
        <c:axId val="41787664"/>
        <c:scaling>
          <c:orientation val="minMax"/>
          <c:max val="61544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178712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96261682242994E-3"/>
          <c:y val="6.6496163682864456E-2"/>
          <c:w val="0.98056074766355139"/>
          <c:h val="0.8670076726342711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000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Sheet1!$A$1:$J$1</c:f>
              <c:numCache>
                <c:formatCode>General</c:formatCode>
                <c:ptCount val="10"/>
                <c:pt idx="0">
                  <c:v>90457</c:v>
                </c:pt>
                <c:pt idx="1">
                  <c:v>59286</c:v>
                </c:pt>
                <c:pt idx="2">
                  <c:v>392822</c:v>
                </c:pt>
                <c:pt idx="3">
                  <c:v>97947</c:v>
                </c:pt>
                <c:pt idx="4">
                  <c:v>54159</c:v>
                </c:pt>
                <c:pt idx="5">
                  <c:v>165883</c:v>
                </c:pt>
                <c:pt idx="6">
                  <c:v>51805</c:v>
                </c:pt>
                <c:pt idx="7">
                  <c:v>2809</c:v>
                </c:pt>
                <c:pt idx="8">
                  <c:v>611</c:v>
                </c:pt>
                <c:pt idx="9">
                  <c:v>50542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25-4BC7-8232-7DC6770121CF}"/>
            </c:ext>
          </c:extLst>
        </c:ser>
        <c:ser>
          <c:idx val="1"/>
          <c:order val="1"/>
          <c:spPr>
            <a:solidFill>
              <a:srgbClr val="00206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Sheet1!$A$2:$J$2</c:f>
              <c:numCache>
                <c:formatCode>General</c:formatCode>
                <c:ptCount val="10"/>
                <c:pt idx="0">
                  <c:v>20635</c:v>
                </c:pt>
                <c:pt idx="1">
                  <c:v>34609</c:v>
                </c:pt>
                <c:pt idx="2">
                  <c:v>337265</c:v>
                </c:pt>
                <c:pt idx="3">
                  <c:v>102017</c:v>
                </c:pt>
                <c:pt idx="4">
                  <c:v>84252</c:v>
                </c:pt>
                <c:pt idx="5">
                  <c:v>223180</c:v>
                </c:pt>
                <c:pt idx="6">
                  <c:v>80312</c:v>
                </c:pt>
                <c:pt idx="7">
                  <c:v>4545</c:v>
                </c:pt>
                <c:pt idx="8">
                  <c:v>1256</c:v>
                </c:pt>
                <c:pt idx="9">
                  <c:v>60082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25-4BC7-8232-7DC677012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06350368"/>
        <c:axId val="106359616"/>
      </c:barChart>
      <c:catAx>
        <c:axId val="10635036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06359616"/>
        <c:crosses val="min"/>
        <c:auto val="0"/>
        <c:lblAlgn val="ctr"/>
        <c:lblOffset val="100"/>
        <c:noMultiLvlLbl val="0"/>
      </c:catAx>
      <c:valAx>
        <c:axId val="106359616"/>
        <c:scaling>
          <c:orientation val="minMax"/>
          <c:max val="730087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635036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96261682242994E-3"/>
          <c:y val="0.21870286576168929"/>
          <c:w val="0.98056074766355139"/>
          <c:h val="0.70286576168929105"/>
        </c:manualLayout>
      </c:layou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06358528"/>
        <c:axId val="106357440"/>
      </c:barChart>
      <c:catAx>
        <c:axId val="106358528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06357440"/>
        <c:crosses val="min"/>
        <c:auto val="0"/>
        <c:lblAlgn val="ctr"/>
        <c:lblOffset val="100"/>
        <c:noMultiLvlLbl val="0"/>
      </c:catAx>
      <c:valAx>
        <c:axId val="106357440"/>
        <c:scaling>
          <c:orientation val="minMax"/>
          <c:max val="26.13029120129343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635852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'Bitirilen eğitim durumu'!$A$4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'Bitirilen eğitim durumu'!$B$3:$K$3</c:f>
              <c:strCache>
                <c:ptCount val="10"/>
                <c:pt idx="0">
                  <c:v>Okuma yazma bilmeyen</c:v>
                </c:pt>
                <c:pt idx="1">
                  <c:v>Okuma yazma bilen fakat bir okul bitirmeyen</c:v>
                </c:pt>
                <c:pt idx="2">
                  <c:v>İlkokul</c:v>
                </c:pt>
                <c:pt idx="3">
                  <c:v>İlköğretim </c:v>
                </c:pt>
                <c:pt idx="4">
                  <c:v>Ortaokul ve dengi meslek okulu</c:v>
                </c:pt>
                <c:pt idx="5">
                  <c:v>Lise ve dengi meslek okulu</c:v>
                </c:pt>
                <c:pt idx="6">
                  <c:v>Yüksekokul veya fakülte</c:v>
                </c:pt>
                <c:pt idx="7">
                  <c:v>Yüksek lisans (5 veya 6 yıllık fakülteler dahil)                                                                                                                                                                                                </c:v>
                </c:pt>
                <c:pt idx="8">
                  <c:v>Doktora                                                                                                                                                                                                                                      Doctorate</c:v>
                </c:pt>
                <c:pt idx="9">
                  <c:v>Bilinmeyen                                                                                                                                                                                                                                Unknown</c:v>
                </c:pt>
              </c:strCache>
            </c:strRef>
          </c:cat>
          <c:val>
            <c:numRef>
              <c:f>'Bitirilen eğitim durumu'!$B$4:$K$4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"/>
          <c:order val="1"/>
          <c:tx>
            <c:strRef>
              <c:f>'Bitirilen eğitim durumu'!$A$5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'Bitirilen eğitim durumu'!$B$3:$K$3</c:f>
              <c:strCache>
                <c:ptCount val="10"/>
                <c:pt idx="0">
                  <c:v>Okuma yazma bilmeyen</c:v>
                </c:pt>
                <c:pt idx="1">
                  <c:v>Okuma yazma bilen fakat bir okul bitirmeyen</c:v>
                </c:pt>
                <c:pt idx="2">
                  <c:v>İlkokul</c:v>
                </c:pt>
                <c:pt idx="3">
                  <c:v>İlköğretim </c:v>
                </c:pt>
                <c:pt idx="4">
                  <c:v>Ortaokul ve dengi meslek okulu</c:v>
                </c:pt>
                <c:pt idx="5">
                  <c:v>Lise ve dengi meslek okulu</c:v>
                </c:pt>
                <c:pt idx="6">
                  <c:v>Yüksekokul veya fakülte</c:v>
                </c:pt>
                <c:pt idx="7">
                  <c:v>Yüksek lisans (5 veya 6 yıllık fakülteler dahil)                                                                                                                                                                                                </c:v>
                </c:pt>
                <c:pt idx="8">
                  <c:v>Doktora                                                                                                                                                                                                                                      Doctorate</c:v>
                </c:pt>
                <c:pt idx="9">
                  <c:v>Bilinmeyen                                                                                                                                                                                                                                Unknown</c:v>
                </c:pt>
              </c:strCache>
            </c:strRef>
          </c:cat>
          <c:val>
            <c:numRef>
              <c:f>'Bitirilen eğitim durumu'!$B$5:$K$5</c:f>
              <c:numCache>
                <c:formatCode>General</c:formatCode>
                <c:ptCount val="10"/>
                <c:pt idx="0">
                  <c:v>130056</c:v>
                </c:pt>
                <c:pt idx="1">
                  <c:v>100987</c:v>
                </c:pt>
                <c:pt idx="2">
                  <c:v>346182</c:v>
                </c:pt>
                <c:pt idx="3">
                  <c:v>142439</c:v>
                </c:pt>
                <c:pt idx="4">
                  <c:v>43674</c:v>
                </c:pt>
                <c:pt idx="5">
                  <c:v>140400</c:v>
                </c:pt>
                <c:pt idx="6">
                  <c:v>41735</c:v>
                </c:pt>
                <c:pt idx="7">
                  <c:v>2143</c:v>
                </c:pt>
                <c:pt idx="8">
                  <c:v>644</c:v>
                </c:pt>
                <c:pt idx="9">
                  <c:v>94507</c:v>
                </c:pt>
              </c:numCache>
            </c:numRef>
          </c:val>
        </c:ser>
        <c:ser>
          <c:idx val="2"/>
          <c:order val="2"/>
          <c:tx>
            <c:strRef>
              <c:f>'Bitirilen eğitim durumu'!$A$6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333399"/>
            </a:solidFill>
            <a:ln>
              <a:noFill/>
            </a:ln>
            <a:effectLst/>
            <a:sp3d/>
          </c:spPr>
          <c:invertIfNegative val="0"/>
          <c:cat>
            <c:strRef>
              <c:f>'Bitirilen eğitim durumu'!$B$3:$K$3</c:f>
              <c:strCache>
                <c:ptCount val="10"/>
                <c:pt idx="0">
                  <c:v>Okuma yazma bilmeyen</c:v>
                </c:pt>
                <c:pt idx="1">
                  <c:v>Okuma yazma bilen fakat bir okul bitirmeyen</c:v>
                </c:pt>
                <c:pt idx="2">
                  <c:v>İlkokul</c:v>
                </c:pt>
                <c:pt idx="3">
                  <c:v>İlköğretim </c:v>
                </c:pt>
                <c:pt idx="4">
                  <c:v>Ortaokul ve dengi meslek okulu</c:v>
                </c:pt>
                <c:pt idx="5">
                  <c:v>Lise ve dengi meslek okulu</c:v>
                </c:pt>
                <c:pt idx="6">
                  <c:v>Yüksekokul veya fakülte</c:v>
                </c:pt>
                <c:pt idx="7">
                  <c:v>Yüksek lisans (5 veya 6 yıllık fakülteler dahil)                                                                                                                                                                                                </c:v>
                </c:pt>
                <c:pt idx="8">
                  <c:v>Doktora                                                                                                                                                                                                                                      Doctorate</c:v>
                </c:pt>
                <c:pt idx="9">
                  <c:v>Bilinmeyen                                                                                                                                                                                                                                Unknown</c:v>
                </c:pt>
              </c:strCache>
            </c:strRef>
          </c:cat>
          <c:val>
            <c:numRef>
              <c:f>'Bitirilen eğitim durumu'!$B$6:$K$6</c:f>
              <c:numCache>
                <c:formatCode>General</c:formatCode>
                <c:ptCount val="10"/>
                <c:pt idx="0">
                  <c:v>56058</c:v>
                </c:pt>
                <c:pt idx="1">
                  <c:v>65290</c:v>
                </c:pt>
                <c:pt idx="2">
                  <c:v>263109</c:v>
                </c:pt>
                <c:pt idx="3">
                  <c:v>178585</c:v>
                </c:pt>
                <c:pt idx="4">
                  <c:v>352269</c:v>
                </c:pt>
                <c:pt idx="5">
                  <c:v>272494</c:v>
                </c:pt>
                <c:pt idx="6">
                  <c:v>166146</c:v>
                </c:pt>
                <c:pt idx="7">
                  <c:v>15552</c:v>
                </c:pt>
                <c:pt idx="8">
                  <c:v>2473</c:v>
                </c:pt>
                <c:pt idx="9">
                  <c:v>13630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1"/>
        <c:gapDepth val="132"/>
        <c:shape val="box"/>
        <c:axId val="106347648"/>
        <c:axId val="106344384"/>
        <c:axId val="0"/>
      </c:bar3DChart>
      <c:catAx>
        <c:axId val="10634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6344384"/>
        <c:crosses val="autoZero"/>
        <c:auto val="1"/>
        <c:lblAlgn val="ctr"/>
        <c:lblOffset val="100"/>
        <c:noMultiLvlLbl val="0"/>
      </c:catAx>
      <c:valAx>
        <c:axId val="106344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634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297587893253488"/>
          <c:y val="4.9430245527647021E-2"/>
          <c:w val="0.8801637024332537"/>
          <c:h val="0.85717049931776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'Hastane yatak sayısı'!$A$3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rgbClr val="333399"/>
            </a:solidFill>
            <a:ln>
              <a:noFill/>
            </a:ln>
            <a:effectLst/>
          </c:spPr>
          <c:invertIfNegative val="0"/>
          <c:cat>
            <c:strRef>
              <c:f>'Hastane yatak sayısı'!$B$2:$R$2</c:f>
              <c:strCach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strCache>
            </c:strRef>
          </c:cat>
          <c:val>
            <c:numRef>
              <c:f>'Hastane yatak sayısı'!$B$3:$R$3</c:f>
              <c:numCache>
                <c:formatCode>#,##0</c:formatCode>
                <c:ptCount val="17"/>
                <c:pt idx="0">
                  <c:v>2154</c:v>
                </c:pt>
                <c:pt idx="1">
                  <c:v>2073</c:v>
                </c:pt>
                <c:pt idx="2">
                  <c:v>2117</c:v>
                </c:pt>
                <c:pt idx="3">
                  <c:v>2295</c:v>
                </c:pt>
                <c:pt idx="4">
                  <c:v>2661</c:v>
                </c:pt>
                <c:pt idx="5">
                  <c:v>2869</c:v>
                </c:pt>
                <c:pt idx="6">
                  <c:v>3171</c:v>
                </c:pt>
                <c:pt idx="7">
                  <c:v>3383</c:v>
                </c:pt>
                <c:pt idx="8">
                  <c:v>3892</c:v>
                </c:pt>
                <c:pt idx="9">
                  <c:v>4101</c:v>
                </c:pt>
                <c:pt idx="10">
                  <c:v>4342</c:v>
                </c:pt>
                <c:pt idx="11">
                  <c:v>4450</c:v>
                </c:pt>
                <c:pt idx="12">
                  <c:v>4611</c:v>
                </c:pt>
                <c:pt idx="13">
                  <c:v>4611</c:v>
                </c:pt>
                <c:pt idx="14">
                  <c:v>5653</c:v>
                </c:pt>
                <c:pt idx="15">
                  <c:v>5878</c:v>
                </c:pt>
                <c:pt idx="16">
                  <c:v>6015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359072"/>
        <c:axId val="106346016"/>
      </c:barChart>
      <c:catAx>
        <c:axId val="10635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6346016"/>
        <c:crosses val="autoZero"/>
        <c:auto val="1"/>
        <c:lblAlgn val="ctr"/>
        <c:lblOffset val="100"/>
        <c:noMultiLvlLbl val="0"/>
      </c:catAx>
      <c:valAx>
        <c:axId val="10634601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635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80575539568345"/>
          <c:y val="0.18929503916449086"/>
          <c:w val="0.61438848920863309"/>
          <c:h val="0.7428198433420365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4112271540469973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6DC-4E10-AE52-61B6540A4AA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686684073107049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6DC-4E10-AE52-61B6540A4AA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70.599999999999994</c:v>
                </c:pt>
                <c:pt idx="1">
                  <c:v>83.6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DC-4E10-AE52-61B6540A4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89929440"/>
        <c:axId val="2089918560"/>
      </c:barChart>
      <c:catAx>
        <c:axId val="20899294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2089918560"/>
        <c:crosses val="min"/>
        <c:auto val="0"/>
        <c:lblAlgn val="ctr"/>
        <c:lblOffset val="100"/>
        <c:noMultiLvlLbl val="0"/>
      </c:catAx>
      <c:valAx>
        <c:axId val="2089918560"/>
        <c:scaling>
          <c:orientation val="minMax"/>
          <c:max val="83.6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8992944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'Toplam Hekim sayısı'!$A$3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rgbClr val="333399"/>
            </a:solidFill>
            <a:ln>
              <a:noFill/>
            </a:ln>
            <a:effectLst/>
          </c:spPr>
          <c:invertIfNegative val="0"/>
          <c:cat>
            <c:strRef>
              <c:f>'Toplam Hekim sayısı'!$B$2:$R$2</c:f>
              <c:strCach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strCache>
            </c:strRef>
          </c:cat>
          <c:val>
            <c:numRef>
              <c:f>'Toplam Hekim sayısı'!$B$3:$R$3</c:f>
              <c:numCache>
                <c:formatCode>General</c:formatCode>
                <c:ptCount val="1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352000"/>
        <c:axId val="106355264"/>
      </c:barChart>
      <c:catAx>
        <c:axId val="10635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6355264"/>
        <c:crosses val="autoZero"/>
        <c:auto val="1"/>
        <c:lblAlgn val="ctr"/>
        <c:lblOffset val="100"/>
        <c:noMultiLvlLbl val="0"/>
      </c:catAx>
      <c:valAx>
        <c:axId val="106355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635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44753086419753085"/>
          <c:w val="0.75575221238938051"/>
          <c:h val="0.3919753086419753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40740740740740738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2,0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E00-471A-9B9A-8DE6093346F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2592592592592593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2,2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1.1000000000000001</c:v>
                </c:pt>
                <c:pt idx="1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E00-471A-9B9A-8DE609334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955622144"/>
        <c:axId val="41781136"/>
      </c:barChart>
      <c:catAx>
        <c:axId val="195562214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41781136"/>
        <c:crosses val="min"/>
        <c:auto val="0"/>
        <c:lblAlgn val="ctr"/>
        <c:lblOffset val="100"/>
        <c:noMultiLvlLbl val="0"/>
      </c:catAx>
      <c:valAx>
        <c:axId val="41781136"/>
        <c:scaling>
          <c:orientation val="minMax"/>
          <c:max val="1.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95562214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43543543543543545"/>
          <c:w val="0.75575221238938051"/>
          <c:h val="0.4084084084084084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6336336336336339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1,0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00B-47FA-876E-B9C20A8162C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2642642642642642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1,1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00B-47FA-876E-B9C20A8162C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1.4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00B-47FA-876E-B9C20A816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41792016"/>
        <c:axId val="41795824"/>
      </c:barChart>
      <c:catAx>
        <c:axId val="4179201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41795824"/>
        <c:crosses val="min"/>
        <c:auto val="0"/>
        <c:lblAlgn val="ctr"/>
        <c:lblOffset val="100"/>
        <c:noMultiLvlLbl val="0"/>
      </c:catAx>
      <c:valAx>
        <c:axId val="41795824"/>
        <c:scaling>
          <c:orientation val="minMax"/>
          <c:max val="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179201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20061825605132685"/>
          <c:w val="0.73451327433628322"/>
          <c:h val="0.6388898609895984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8271604938271603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1,5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7.0609100790321455E-3"/>
                  <c:y val="-0.51913980848230568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2,1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50-4729-A948-541DDF376B6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7465133281627454"/>
                      <c:h val="0.1395419161544795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2.4398759999999999</c:v>
                </c:pt>
                <c:pt idx="1">
                  <c:v>3.1018330000000001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50-4729-A948-541DDF376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41780592"/>
        <c:axId val="41794192"/>
      </c:barChart>
      <c:catAx>
        <c:axId val="4178059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41794192"/>
        <c:crosses val="min"/>
        <c:auto val="0"/>
        <c:lblAlgn val="ctr"/>
        <c:lblOffset val="100"/>
        <c:noMultiLvlLbl val="0"/>
      </c:catAx>
      <c:valAx>
        <c:axId val="41794192"/>
        <c:scaling>
          <c:orientation val="minMax"/>
          <c:max val="3.101833000000000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178059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879471721087147"/>
          <c:y val="3.0401164492472727E-2"/>
          <c:w val="0.83007879356914716"/>
          <c:h val="0.72908516641900822"/>
        </c:manualLayout>
      </c:layout>
      <c:lineChart>
        <c:grouping val="stacked"/>
        <c:varyColors val="0"/>
        <c:ser>
          <c:idx val="0"/>
          <c:order val="0"/>
          <c:tx>
            <c:strRef>
              <c:f>Sayfa3!$A$4</c:f>
              <c:strCache>
                <c:ptCount val="1"/>
                <c:pt idx="0">
                  <c:v>Adana</c:v>
                </c:pt>
              </c:strCache>
            </c:strRef>
          </c:tx>
          <c:spPr>
            <a:ln w="31750" cap="rnd">
              <a:solidFill>
                <a:srgbClr val="000000"/>
              </a:solidFill>
              <a:round/>
            </a:ln>
            <a:effectLst/>
          </c:spPr>
          <c:marker>
            <c:symbol val="none"/>
          </c:marker>
          <c:cat>
            <c:strRef>
              <c:f>Sayfa3!$B$3:$Q$3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Sayfa3!$B$4:$Q$4</c:f>
              <c:numCache>
                <c:formatCode>#,##0</c:formatCode>
                <c:ptCount val="16"/>
                <c:pt idx="0">
                  <c:v>11</c:v>
                </c:pt>
                <c:pt idx="1">
                  <c:v>13</c:v>
                </c:pt>
                <c:pt idx="2">
                  <c:v>15</c:v>
                </c:pt>
                <c:pt idx="3">
                  <c:v>17</c:v>
                </c:pt>
                <c:pt idx="4">
                  <c:v>19</c:v>
                </c:pt>
                <c:pt idx="5">
                  <c:v>20</c:v>
                </c:pt>
                <c:pt idx="6">
                  <c:v>24</c:v>
                </c:pt>
                <c:pt idx="7">
                  <c:v>28</c:v>
                </c:pt>
                <c:pt idx="8">
                  <c:v>32</c:v>
                </c:pt>
                <c:pt idx="9">
                  <c:v>36</c:v>
                </c:pt>
                <c:pt idx="10">
                  <c:v>40</c:v>
                </c:pt>
                <c:pt idx="11">
                  <c:v>46</c:v>
                </c:pt>
                <c:pt idx="12">
                  <c:v>52</c:v>
                </c:pt>
                <c:pt idx="13">
                  <c:v>61</c:v>
                </c:pt>
                <c:pt idx="14">
                  <c:v>70</c:v>
                </c:pt>
                <c:pt idx="15">
                  <c:v>82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Sayfa3!$A$5</c:f>
              <c:strCache>
                <c:ptCount val="1"/>
                <c:pt idx="0">
                  <c:v>Gaziantep</c:v>
                </c:pt>
              </c:strCache>
            </c:strRef>
          </c:tx>
          <c:spPr>
            <a:ln w="317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strRef>
              <c:f>Sayfa3!$B$3:$Q$3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Sayfa3!$B$5:$Q$5</c:f>
              <c:numCache>
                <c:formatCode>#,##0</c:formatCode>
                <c:ptCount val="16"/>
                <c:pt idx="0">
                  <c:v>8</c:v>
                </c:pt>
                <c:pt idx="1">
                  <c:v>9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13</c:v>
                </c:pt>
                <c:pt idx="6">
                  <c:v>15</c:v>
                </c:pt>
                <c:pt idx="7">
                  <c:v>20</c:v>
                </c:pt>
                <c:pt idx="8">
                  <c:v>24</c:v>
                </c:pt>
                <c:pt idx="9">
                  <c:v>29</c:v>
                </c:pt>
                <c:pt idx="10">
                  <c:v>34</c:v>
                </c:pt>
                <c:pt idx="11">
                  <c:v>41</c:v>
                </c:pt>
                <c:pt idx="12">
                  <c:v>45</c:v>
                </c:pt>
                <c:pt idx="13">
                  <c:v>54</c:v>
                </c:pt>
                <c:pt idx="14">
                  <c:v>67</c:v>
                </c:pt>
                <c:pt idx="15">
                  <c:v>77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Sayfa3!$A$6</c:f>
              <c:strCache>
                <c:ptCount val="1"/>
                <c:pt idx="0">
                  <c:v>Kahramanmaraş</c:v>
                </c:pt>
              </c:strCache>
            </c:strRef>
          </c:tx>
          <c:spPr>
            <a:ln w="317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Sayfa3!$B$3:$Q$3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Sayfa3!$B$6:$Q$6</c:f>
              <c:numCache>
                <c:formatCode>#,##0</c:formatCode>
                <c:ptCount val="16"/>
                <c:pt idx="0">
                  <c:v>5</c:v>
                </c:pt>
                <c:pt idx="1">
                  <c:v>6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8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15</c:v>
                </c:pt>
                <c:pt idx="10">
                  <c:v>16</c:v>
                </c:pt>
                <c:pt idx="11">
                  <c:v>19</c:v>
                </c:pt>
                <c:pt idx="12">
                  <c:v>22</c:v>
                </c:pt>
                <c:pt idx="13">
                  <c:v>26</c:v>
                </c:pt>
                <c:pt idx="14">
                  <c:v>32</c:v>
                </c:pt>
                <c:pt idx="15">
                  <c:v>39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Sayfa3!$A$7</c:f>
              <c:strCache>
                <c:ptCount val="1"/>
                <c:pt idx="0">
                  <c:v>Şanlıurfa</c:v>
                </c:pt>
              </c:strCache>
            </c:strRef>
          </c:tx>
          <c:spPr>
            <a:ln w="31750" cap="rnd">
              <a:solidFill>
                <a:srgbClr val="0070C0">
                  <a:alpha val="95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Sayfa3!$B$3:$Q$3</c:f>
              <c:strCach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Sayfa3!$B$7:$Q$7</c:f>
              <c:numCache>
                <c:formatCode>#,##0</c:formatCode>
                <c:ptCount val="16"/>
                <c:pt idx="0">
                  <c:v>5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8</c:v>
                </c:pt>
                <c:pt idx="6">
                  <c:v>10</c:v>
                </c:pt>
                <c:pt idx="7">
                  <c:v>12</c:v>
                </c:pt>
                <c:pt idx="8">
                  <c:v>14</c:v>
                </c:pt>
                <c:pt idx="9">
                  <c:v>16</c:v>
                </c:pt>
                <c:pt idx="10">
                  <c:v>17</c:v>
                </c:pt>
                <c:pt idx="11">
                  <c:v>21</c:v>
                </c:pt>
                <c:pt idx="12">
                  <c:v>23</c:v>
                </c:pt>
                <c:pt idx="13">
                  <c:v>27</c:v>
                </c:pt>
                <c:pt idx="14">
                  <c:v>31</c:v>
                </c:pt>
                <c:pt idx="15">
                  <c:v>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791472"/>
        <c:axId val="41781680"/>
      </c:lineChart>
      <c:catAx>
        <c:axId val="4179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81680"/>
        <c:crosses val="autoZero"/>
        <c:auto val="1"/>
        <c:lblAlgn val="ctr"/>
        <c:lblOffset val="100"/>
        <c:noMultiLvlLbl val="0"/>
      </c:catAx>
      <c:valAx>
        <c:axId val="41781680"/>
        <c:scaling>
          <c:orientation val="minMax"/>
          <c:max val="14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914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Sayfa3!$A$10</c:f>
              <c:strCache>
                <c:ptCount val="1"/>
                <c:pt idx="0">
                  <c:v>Adana</c:v>
                </c:pt>
              </c:strCache>
            </c:strRef>
          </c:tx>
          <c:spPr>
            <a:ln w="3492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Sayfa3!$B$9:$Q$9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Sayfa3!$B$10:$Q$10</c:f>
              <c:numCache>
                <c:formatCode>#,##0</c:formatCode>
                <c:ptCount val="16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13</c:v>
                </c:pt>
                <c:pt idx="8">
                  <c:v>15</c:v>
                </c:pt>
                <c:pt idx="9">
                  <c:v>17</c:v>
                </c:pt>
                <c:pt idx="10">
                  <c:v>18</c:v>
                </c:pt>
                <c:pt idx="11">
                  <c:v>21</c:v>
                </c:pt>
                <c:pt idx="12">
                  <c:v>24</c:v>
                </c:pt>
                <c:pt idx="13">
                  <c:v>27</c:v>
                </c:pt>
                <c:pt idx="14">
                  <c:v>31</c:v>
                </c:pt>
                <c:pt idx="15">
                  <c:v>36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Sayfa3!$A$11</c:f>
              <c:strCache>
                <c:ptCount val="1"/>
                <c:pt idx="0">
                  <c:v>Gaziantep</c:v>
                </c:pt>
              </c:strCache>
            </c:strRef>
          </c:tx>
          <c:spPr>
            <a:ln w="3492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Sayfa3!$B$9:$Q$9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Sayfa3!$B$11:$Q$11</c:f>
              <c:numCache>
                <c:formatCode>#,##0</c:formatCode>
                <c:ptCount val="16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7</c:v>
                </c:pt>
                <c:pt idx="4">
                  <c:v>8</c:v>
                </c:pt>
                <c:pt idx="5">
                  <c:v>8</c:v>
                </c:pt>
                <c:pt idx="6">
                  <c:v>9</c:v>
                </c:pt>
                <c:pt idx="7">
                  <c:v>11</c:v>
                </c:pt>
                <c:pt idx="8">
                  <c:v>13</c:v>
                </c:pt>
                <c:pt idx="9">
                  <c:v>16</c:v>
                </c:pt>
                <c:pt idx="10">
                  <c:v>18</c:v>
                </c:pt>
                <c:pt idx="11">
                  <c:v>21</c:v>
                </c:pt>
                <c:pt idx="12">
                  <c:v>23</c:v>
                </c:pt>
                <c:pt idx="13">
                  <c:v>27</c:v>
                </c:pt>
                <c:pt idx="14">
                  <c:v>33</c:v>
                </c:pt>
                <c:pt idx="15">
                  <c:v>37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Sayfa3!$A$12</c:f>
              <c:strCache>
                <c:ptCount val="1"/>
                <c:pt idx="0">
                  <c:v>Kahramanmaraş</c:v>
                </c:pt>
              </c:strCache>
            </c:strRef>
          </c:tx>
          <c:spPr>
            <a:ln w="3492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Sayfa3!$B$9:$Q$9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Sayfa3!$B$12:$Q$12</c:f>
              <c:numCache>
                <c:formatCode>#,##0</c:formatCode>
                <c:ptCount val="16"/>
                <c:pt idx="0">
                  <c:v>5</c:v>
                </c:pt>
                <c:pt idx="1">
                  <c:v>6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8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14</c:v>
                </c:pt>
                <c:pt idx="10">
                  <c:v>15</c:v>
                </c:pt>
                <c:pt idx="11">
                  <c:v>18</c:v>
                </c:pt>
                <c:pt idx="12">
                  <c:v>20</c:v>
                </c:pt>
                <c:pt idx="13">
                  <c:v>23</c:v>
                </c:pt>
                <c:pt idx="14">
                  <c:v>28</c:v>
                </c:pt>
                <c:pt idx="15">
                  <c:v>34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Sayfa3!$A$13</c:f>
              <c:strCache>
                <c:ptCount val="1"/>
                <c:pt idx="0">
                  <c:v>Şanlıurfa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Sayfa3!$B$9:$Q$9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Sayfa3!$B$13:$Q$13</c:f>
              <c:numCache>
                <c:formatCode>#,##0</c:formatCode>
                <c:ptCount val="16"/>
                <c:pt idx="0">
                  <c:v>3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9</c:v>
                </c:pt>
                <c:pt idx="11">
                  <c:v>11</c:v>
                </c:pt>
                <c:pt idx="12">
                  <c:v>12</c:v>
                </c:pt>
                <c:pt idx="13">
                  <c:v>14</c:v>
                </c:pt>
                <c:pt idx="14">
                  <c:v>15</c:v>
                </c:pt>
                <c:pt idx="15">
                  <c:v>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790384"/>
        <c:axId val="41783856"/>
      </c:lineChart>
      <c:catAx>
        <c:axId val="4179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83856"/>
        <c:crosses val="autoZero"/>
        <c:auto val="1"/>
        <c:lblAlgn val="ctr"/>
        <c:lblOffset val="100"/>
        <c:noMultiLvlLbl val="0"/>
      </c:catAx>
      <c:valAx>
        <c:axId val="4178385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1790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56605424321958E-2"/>
          <c:y val="0.88483741615631384"/>
          <c:w val="0.71910001603497309"/>
          <c:h val="0.107500787401574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866995073891626"/>
          <c:y val="7.2009291521486649E-2"/>
          <c:w val="0.7857142857142857"/>
          <c:h val="0.85598141695702668"/>
        </c:manualLayout>
      </c:layout>
      <c:lineChart>
        <c:grouping val="standard"/>
        <c:varyColors val="0"/>
        <c:ser>
          <c:idx val="0"/>
          <c:order val="0"/>
          <c:spPr>
            <a:ln w="38100" algn="ctr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Sheet1!$A$1:$AK$1</c:f>
              <c:numCache>
                <c:formatCode>General</c:formatCode>
                <c:ptCount val="37"/>
                <c:pt idx="0">
                  <c:v>12518.144233999999</c:v>
                </c:pt>
                <c:pt idx="1">
                  <c:v>11086.406447000001</c:v>
                </c:pt>
                <c:pt idx="2">
                  <c:v>12555.129950999999</c:v>
                </c:pt>
                <c:pt idx="3">
                  <c:v>11879.452323000001</c:v>
                </c:pt>
                <c:pt idx="4">
                  <c:v>12288.062236</c:v>
                </c:pt>
                <c:pt idx="5">
                  <c:v>10932.347299000001</c:v>
                </c:pt>
                <c:pt idx="6">
                  <c:v>11389.505301000001</c:v>
                </c:pt>
                <c:pt idx="7">
                  <c:v>8162.103341</c:v>
                </c:pt>
                <c:pt idx="8">
                  <c:v>8727.6585780000005</c:v>
                </c:pt>
                <c:pt idx="9">
                  <c:v>8286.2384550000006</c:v>
                </c:pt>
                <c:pt idx="10">
                  <c:v>8672.7977609999998</c:v>
                </c:pt>
                <c:pt idx="11">
                  <c:v>8677.7583090000007</c:v>
                </c:pt>
                <c:pt idx="12">
                  <c:v>7971.1147730000002</c:v>
                </c:pt>
                <c:pt idx="13">
                  <c:v>7746.6588019999999</c:v>
                </c:pt>
                <c:pt idx="14">
                  <c:v>9545.7041750000008</c:v>
                </c:pt>
                <c:pt idx="15">
                  <c:v>9159.5361499999999</c:v>
                </c:pt>
                <c:pt idx="16">
                  <c:v>9227.1027520000007</c:v>
                </c:pt>
                <c:pt idx="17">
                  <c:v>7954.9544519999999</c:v>
                </c:pt>
                <c:pt idx="18">
                  <c:v>10213.170021</c:v>
                </c:pt>
                <c:pt idx="19">
                  <c:v>7931.2505489999994</c:v>
                </c:pt>
                <c:pt idx="20">
                  <c:v>9107.3912939999991</c:v>
                </c:pt>
                <c:pt idx="21">
                  <c:v>9935.3671300000005</c:v>
                </c:pt>
                <c:pt idx="22">
                  <c:v>9863.6151719999998</c:v>
                </c:pt>
                <c:pt idx="23">
                  <c:v>10625.060663</c:v>
                </c:pt>
                <c:pt idx="24">
                  <c:v>10143.953722999999</c:v>
                </c:pt>
                <c:pt idx="25">
                  <c:v>9611.9327140000005</c:v>
                </c:pt>
                <c:pt idx="26">
                  <c:v>10652.757893999998</c:v>
                </c:pt>
                <c:pt idx="27">
                  <c:v>7348.6346859999994</c:v>
                </c:pt>
                <c:pt idx="28">
                  <c:v>7344.3375340000002</c:v>
                </c:pt>
                <c:pt idx="29">
                  <c:v>9539.4032850000003</c:v>
                </c:pt>
                <c:pt idx="30">
                  <c:v>10369.093965</c:v>
                </c:pt>
                <c:pt idx="31">
                  <c:v>11856.667111999999</c:v>
                </c:pt>
                <c:pt idx="32">
                  <c:v>12379.694507999999</c:v>
                </c:pt>
                <c:pt idx="33">
                  <c:v>12202.191469000001</c:v>
                </c:pt>
                <c:pt idx="34">
                  <c:v>12659.305628</c:v>
                </c:pt>
                <c:pt idx="35">
                  <c:v>12806.827684</c:v>
                </c:pt>
                <c:pt idx="36">
                  <c:v>9872.1402980000003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EFE-4A01-8526-3DD0244044EB}"/>
            </c:ext>
          </c:extLst>
        </c:ser>
        <c:ser>
          <c:idx val="1"/>
          <c:order val="1"/>
          <c:spPr>
            <a:ln w="38100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val>
            <c:numRef>
              <c:f>Sheet1!$A$2:$AK$2</c:f>
              <c:numCache>
                <c:formatCode>General</c:formatCode>
                <c:ptCount val="37"/>
                <c:pt idx="0">
                  <c:v>6227.813247</c:v>
                </c:pt>
                <c:pt idx="1">
                  <c:v>6806.6033360000001</c:v>
                </c:pt>
                <c:pt idx="2">
                  <c:v>8221.3124019999996</c:v>
                </c:pt>
                <c:pt idx="3">
                  <c:v>7329.1330259999995</c:v>
                </c:pt>
                <c:pt idx="4">
                  <c:v>7469.304153</c:v>
                </c:pt>
                <c:pt idx="5">
                  <c:v>6768.4696709999998</c:v>
                </c:pt>
                <c:pt idx="6">
                  <c:v>7350.6794330000002</c:v>
                </c:pt>
                <c:pt idx="7">
                  <c:v>6711.191871</c:v>
                </c:pt>
                <c:pt idx="8">
                  <c:v>7737.4169819999997</c:v>
                </c:pt>
                <c:pt idx="9">
                  <c:v>8332.0741369999996</c:v>
                </c:pt>
                <c:pt idx="10">
                  <c:v>8091.9740710000005</c:v>
                </c:pt>
                <c:pt idx="11">
                  <c:v>7157.4984759999998</c:v>
                </c:pt>
                <c:pt idx="12">
                  <c:v>6640.7001870000004</c:v>
                </c:pt>
                <c:pt idx="13">
                  <c:v>6951.4403890000003</c:v>
                </c:pt>
                <c:pt idx="14">
                  <c:v>8163.5577439999997</c:v>
                </c:pt>
                <c:pt idx="15">
                  <c:v>7363.404716</c:v>
                </c:pt>
                <c:pt idx="16">
                  <c:v>8242.2638499999994</c:v>
                </c:pt>
                <c:pt idx="17">
                  <c:v>5848.9707490000001</c:v>
                </c:pt>
                <c:pt idx="18">
                  <c:v>8011.9797369999997</c:v>
                </c:pt>
                <c:pt idx="19">
                  <c:v>6806.2580880000005</c:v>
                </c:pt>
                <c:pt idx="20">
                  <c:v>7572.2556930000001</c:v>
                </c:pt>
                <c:pt idx="21">
                  <c:v>7937.4551509999992</c:v>
                </c:pt>
                <c:pt idx="22">
                  <c:v>7797.5856449999992</c:v>
                </c:pt>
                <c:pt idx="23">
                  <c:v>7491.76775</c:v>
                </c:pt>
                <c:pt idx="24">
                  <c:v>6914.7481200000002</c:v>
                </c:pt>
                <c:pt idx="25">
                  <c:v>7136.9642460000005</c:v>
                </c:pt>
                <c:pt idx="26">
                  <c:v>6599.6091539999998</c:v>
                </c:pt>
                <c:pt idx="27">
                  <c:v>4031.6929139999997</c:v>
                </c:pt>
                <c:pt idx="28">
                  <c:v>4954.1396320000003</c:v>
                </c:pt>
                <c:pt idx="29">
                  <c:v>6602.8276900000001</c:v>
                </c:pt>
                <c:pt idx="30">
                  <c:v>7347.6489900000006</c:v>
                </c:pt>
                <c:pt idx="31">
                  <c:v>6230.2726979999998</c:v>
                </c:pt>
                <c:pt idx="32">
                  <c:v>7971.0056320000003</c:v>
                </c:pt>
                <c:pt idx="33">
                  <c:v>8828.4096040000004</c:v>
                </c:pt>
                <c:pt idx="34">
                  <c:v>7890.4331030000003</c:v>
                </c:pt>
                <c:pt idx="35">
                  <c:v>8359.1192169999995</c:v>
                </c:pt>
                <c:pt idx="36">
                  <c:v>7165.2691430000004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1EFE-4A01-8526-3DD024404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55631936"/>
        <c:axId val="1955618336"/>
      </c:lineChart>
      <c:catAx>
        <c:axId val="195563193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955618336"/>
        <c:crosses val="min"/>
        <c:auto val="0"/>
        <c:lblAlgn val="ctr"/>
        <c:lblOffset val="100"/>
        <c:noMultiLvlLbl val="0"/>
      </c:catAx>
      <c:valAx>
        <c:axId val="1955618336"/>
        <c:scaling>
          <c:orientation val="minMax"/>
          <c:max val="16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955631936"/>
        <c:crosses val="min"/>
        <c:crossBetween val="midCat"/>
        <c:majorUnit val="4000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0.81992</cdr:x>
      <cdr:y>0.06666</cdr:y>
    </cdr:from>
    <cdr:to>
      <cdr:x>1</cdr:x>
      <cdr:y>0.08958</cdr:y>
    </cdr:to>
    <cdr:sp macro="" textlink="">
      <cdr:nvSpPr>
        <cdr:cNvPr id="2" name="Metin kutusu 1"/>
        <cdr:cNvSpPr txBox="1"/>
      </cdr:nvSpPr>
      <cdr:spPr>
        <a:xfrm xmlns:a="http://schemas.openxmlformats.org/drawingml/2006/main">
          <a:off x="2651722" y="210663"/>
          <a:ext cx="506994" cy="724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r-TR" sz="1100" dirty="0"/>
        </a:p>
      </cdr:txBody>
    </cdr:sp>
  </cdr:relSizeAnchor>
  <cdr:relSizeAnchor xmlns:cdr="http://schemas.openxmlformats.org/drawingml/2006/chartDrawing">
    <cdr:from>
      <cdr:x>0.81027</cdr:x>
      <cdr:y>0.0552</cdr:y>
    </cdr:from>
    <cdr:to>
      <cdr:x>1</cdr:x>
      <cdr:y>0.08958</cdr:y>
    </cdr:to>
    <cdr:sp macro="" textlink="">
      <cdr:nvSpPr>
        <cdr:cNvPr id="3" name="Metin kutusu 2"/>
        <cdr:cNvSpPr txBox="1"/>
      </cdr:nvSpPr>
      <cdr:spPr>
        <a:xfrm xmlns:a="http://schemas.openxmlformats.org/drawingml/2006/main">
          <a:off x="2452546" y="174449"/>
          <a:ext cx="534154" cy="1086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r-TR" sz="1100" dirty="0"/>
        </a:p>
      </cdr:txBody>
    </cdr:sp>
  </cdr:relSizeAnchor>
  <cdr:relSizeAnchor xmlns:cdr="http://schemas.openxmlformats.org/drawingml/2006/chartDrawing">
    <cdr:from>
      <cdr:x>0.8173</cdr:x>
      <cdr:y>0.03801</cdr:y>
    </cdr:from>
    <cdr:to>
      <cdr:x>1</cdr:x>
      <cdr:y>0.08672</cdr:y>
    </cdr:to>
    <cdr:sp macro="" textlink="">
      <cdr:nvSpPr>
        <cdr:cNvPr id="4" name="Metin kutusu 3"/>
        <cdr:cNvSpPr txBox="1"/>
      </cdr:nvSpPr>
      <cdr:spPr>
        <a:xfrm xmlns:a="http://schemas.openxmlformats.org/drawingml/2006/main">
          <a:off x="2387600" y="120128"/>
          <a:ext cx="514351" cy="153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r-TR" sz="1100" dirty="0"/>
        </a:p>
      </cdr:txBody>
    </cdr:sp>
  </cdr:relSizeAnchor>
  <cdr:relSizeAnchor xmlns:cdr="http://schemas.openxmlformats.org/drawingml/2006/chartDrawing">
    <cdr:from>
      <cdr:x>0.67521</cdr:x>
      <cdr:y>0.19018</cdr:y>
    </cdr:from>
    <cdr:to>
      <cdr:x>1</cdr:x>
      <cdr:y>0.47953</cdr:y>
    </cdr:to>
    <cdr:sp macro="" textlink="">
      <cdr:nvSpPr>
        <cdr:cNvPr id="6" name="Metin kutusu 5"/>
        <cdr:cNvSpPr txBox="1"/>
      </cdr:nvSpPr>
      <cdr:spPr>
        <a:xfrm xmlns:a="http://schemas.openxmlformats.org/drawingml/2006/main">
          <a:off x="2815331" y="60101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r-TR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3ED78-ECEA-4B80-B57F-A54ED50360E4}" type="datetimeFigureOut">
              <a:rPr lang="tr-TR" smtClean="0"/>
              <a:t>25.06.2021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1DCBD-2142-432B-9628-267721B34B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7041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5344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788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8478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5376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36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5381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970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8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918211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6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4" name="Nesne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ikdörtgen 5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 vert="horz"/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noProof="0" dirty="0" smtClean="0"/>
              <a:t>Asıl alt başlık stilini düzenlemek için tıklatın</a:t>
            </a:r>
            <a:endParaRPr lang="tr-TR" noProof="0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 smtClean="0"/>
              <a:t>Sl</a:t>
            </a:r>
            <a:r>
              <a:rPr lang="tr-TR" dirty="0" err="1" smtClean="0"/>
              <a:t>ayt</a:t>
            </a:r>
            <a:r>
              <a:rPr lang="en-GB" dirty="0" smtClean="0"/>
              <a:t> </a:t>
            </a:r>
            <a:fld id="{17286940-BB50-483C-B1B4-B9FC1265AEE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371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773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461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643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656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451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2143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026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832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683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369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4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655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723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312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390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495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122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220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825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023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084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6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52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802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679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230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496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049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045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671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393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975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50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88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064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52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89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0766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862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225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07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004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217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7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161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337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719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48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4550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30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32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5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01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658990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0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6" name="Nesne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 3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noProof="0" dirty="0" smtClean="0"/>
              <a:t>İkinci</a:t>
            </a:r>
            <a:r>
              <a:rPr lang="tr-TR" dirty="0" smtClean="0"/>
              <a:t>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 smtClean="0"/>
              <a:t>Sl</a:t>
            </a:r>
            <a:r>
              <a:rPr lang="tr-TR" dirty="0" err="1" smtClean="0"/>
              <a:t>ayt</a:t>
            </a:r>
            <a:r>
              <a:rPr lang="en-GB" dirty="0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599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67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44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11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46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81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07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30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87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44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0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861851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8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6" name="Nesne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 3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+mj-ea"/>
              <a:cs typeface="Arial" panose="020B0604020202020204" pitchFamily="34" charset="0"/>
              <a:sym typeface="Tahoma" panose="020B0604030504040204" pitchFamily="34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noProof="0" dirty="0" smtClean="0"/>
              <a:t>İkinci</a:t>
            </a:r>
            <a:r>
              <a:rPr lang="tr-TR" dirty="0" smtClean="0"/>
              <a:t>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 smtClean="0"/>
              <a:t>Sl</a:t>
            </a:r>
            <a:r>
              <a:rPr lang="tr-TR" dirty="0" err="1" smtClean="0"/>
              <a:t>ayt</a:t>
            </a:r>
            <a:r>
              <a:rPr lang="en-GB" dirty="0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287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17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61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82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64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76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24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88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53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68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8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17371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33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251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3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78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12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76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8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52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888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27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519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37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612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842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982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49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19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621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850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493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3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17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438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411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128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330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098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548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505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728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219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0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318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891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064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921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055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76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76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340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133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364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2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796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835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5999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372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730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43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175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618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775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390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9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215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039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598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822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137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36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743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705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924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343662" y="0"/>
                </a:moveTo>
                <a:lnTo>
                  <a:pt x="0" y="0"/>
                </a:lnTo>
                <a:lnTo>
                  <a:pt x="0" y="821436"/>
                </a:lnTo>
                <a:lnTo>
                  <a:pt x="0" y="999744"/>
                </a:lnTo>
                <a:lnTo>
                  <a:pt x="343662" y="999744"/>
                </a:lnTo>
                <a:lnTo>
                  <a:pt x="343662" y="821436"/>
                </a:lnTo>
                <a:lnTo>
                  <a:pt x="343662" y="0"/>
                </a:lnTo>
                <a:close/>
              </a:path>
              <a:path w="9133840" h="1000125">
                <a:moveTo>
                  <a:pt x="576834" y="0"/>
                </a:moveTo>
                <a:lnTo>
                  <a:pt x="538734" y="0"/>
                </a:lnTo>
                <a:lnTo>
                  <a:pt x="538734" y="821436"/>
                </a:lnTo>
                <a:lnTo>
                  <a:pt x="538734" y="999744"/>
                </a:lnTo>
                <a:lnTo>
                  <a:pt x="576834" y="999744"/>
                </a:lnTo>
                <a:lnTo>
                  <a:pt x="576834" y="821436"/>
                </a:lnTo>
                <a:lnTo>
                  <a:pt x="576834" y="0"/>
                </a:lnTo>
                <a:close/>
              </a:path>
              <a:path w="9133840" h="1000125">
                <a:moveTo>
                  <a:pt x="9133332" y="0"/>
                </a:moveTo>
                <a:lnTo>
                  <a:pt x="770382" y="0"/>
                </a:lnTo>
                <a:lnTo>
                  <a:pt x="770382" y="821436"/>
                </a:lnTo>
                <a:lnTo>
                  <a:pt x="770382" y="999744"/>
                </a:lnTo>
                <a:lnTo>
                  <a:pt x="9133332" y="999744"/>
                </a:lnTo>
                <a:lnTo>
                  <a:pt x="9133332" y="821436"/>
                </a:lnTo>
                <a:lnTo>
                  <a:pt x="9133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133840" cy="1000125"/>
          </a:xfrm>
          <a:custGeom>
            <a:avLst/>
            <a:gdLst/>
            <a:ahLst/>
            <a:cxnLst/>
            <a:rect l="l" t="t" r="r" b="b"/>
            <a:pathLst>
              <a:path w="9133840" h="1000125">
                <a:moveTo>
                  <a:pt x="0" y="999744"/>
                </a:moveTo>
                <a:lnTo>
                  <a:pt x="9133332" y="999744"/>
                </a:lnTo>
                <a:lnTo>
                  <a:pt x="9133332" y="0"/>
                </a:lnTo>
                <a:lnTo>
                  <a:pt x="0" y="0"/>
                </a:lnTo>
                <a:lnTo>
                  <a:pt x="0" y="9997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095755" y="821435"/>
            <a:ext cx="2660904" cy="929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195072" y="0"/>
                </a:moveTo>
                <a:lnTo>
                  <a:pt x="0" y="0"/>
                </a:lnTo>
                <a:lnTo>
                  <a:pt x="0" y="6858000"/>
                </a:lnTo>
                <a:lnTo>
                  <a:pt x="195072" y="6858000"/>
                </a:lnTo>
                <a:lnTo>
                  <a:pt x="195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43662" y="761"/>
            <a:ext cx="195580" cy="6858000"/>
          </a:xfrm>
          <a:custGeom>
            <a:avLst/>
            <a:gdLst/>
            <a:ahLst/>
            <a:cxnLst/>
            <a:rect l="l" t="t" r="r" b="b"/>
            <a:pathLst>
              <a:path w="195579" h="6858000">
                <a:moveTo>
                  <a:pt x="0" y="6858000"/>
                </a:moveTo>
                <a:lnTo>
                  <a:pt x="195072" y="6858000"/>
                </a:lnTo>
                <a:lnTo>
                  <a:pt x="1950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193548" y="0"/>
                </a:moveTo>
                <a:lnTo>
                  <a:pt x="0" y="0"/>
                </a:lnTo>
                <a:lnTo>
                  <a:pt x="0" y="6858000"/>
                </a:lnTo>
                <a:lnTo>
                  <a:pt x="193548" y="6858000"/>
                </a:lnTo>
                <a:lnTo>
                  <a:pt x="19354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76833" y="761"/>
            <a:ext cx="193675" cy="6858000"/>
          </a:xfrm>
          <a:custGeom>
            <a:avLst/>
            <a:gdLst/>
            <a:ahLst/>
            <a:cxnLst/>
            <a:rect l="l" t="t" r="r" b="b"/>
            <a:pathLst>
              <a:path w="193675" h="6858000">
                <a:moveTo>
                  <a:pt x="0" y="6858000"/>
                </a:moveTo>
                <a:lnTo>
                  <a:pt x="193548" y="6858000"/>
                </a:lnTo>
                <a:lnTo>
                  <a:pt x="19354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6478524" y="723900"/>
            <a:ext cx="2406396" cy="1133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4541519" y="710183"/>
            <a:ext cx="1152144" cy="1152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680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33183" y="67056"/>
            <a:ext cx="1214616" cy="43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74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11" Type="http://schemas.openxmlformats.org/officeDocument/2006/relationships/image" Target="../media/image2.png"/><Relationship Id="rId5" Type="http://schemas.openxmlformats.org/officeDocument/2006/relationships/theme" Target="../theme/theme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theme" Target="../theme/theme22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theme" Target="../theme/theme23.xml"/><Relationship Id="rId5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theme" Target="../theme/theme24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theme" Target="../theme/theme25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theme" Target="../theme/theme26.xml"/><Relationship Id="rId5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theme" Target="../theme/theme27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theme" Target="../theme/theme28.xml"/><Relationship Id="rId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theme" Target="../theme/theme29.xml"/><Relationship Id="rId5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Nesne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529310866"/>
              </p:ext>
            </p:extLst>
          </p:nvPr>
        </p:nvGraphicFramePr>
        <p:xfrm>
          <a:off x="1588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4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9" name="8 Nesne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ikdörtgen 1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1F318D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4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7" name="Picture 9" descr="bar"/>
          <p:cNvPicPr>
            <a:picLocks noChangeAspect="1" noChangeArrowheads="1"/>
          </p:cNvPicPr>
          <p:nvPr/>
        </p:nvPicPr>
        <p:blipFill>
          <a:blip r:embed="rId11" cstate="print"/>
          <a:srcRect l="-209" t="59564"/>
          <a:stretch>
            <a:fillRect/>
          </a:stretch>
        </p:blipFill>
        <p:spPr bwMode="auto">
          <a:xfrm>
            <a:off x="-19050" y="538165"/>
            <a:ext cx="9163050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dirty="0" err="1" smtClean="0"/>
              <a:t>Click</a:t>
            </a:r>
            <a:r>
              <a:rPr lang="tr-TR" noProof="0" dirty="0" smtClean="0"/>
              <a:t> to </a:t>
            </a:r>
            <a:r>
              <a:rPr lang="tr-TR" noProof="0" dirty="0" err="1" smtClean="0"/>
              <a:t>edit</a:t>
            </a:r>
            <a:r>
              <a:rPr lang="tr-TR" noProof="0" dirty="0" smtClean="0"/>
              <a:t> Master </a:t>
            </a:r>
            <a:r>
              <a:rPr lang="tr-TR" noProof="0" dirty="0" err="1" smtClean="0"/>
              <a:t>title</a:t>
            </a:r>
            <a:r>
              <a:rPr lang="tr-TR" noProof="0" dirty="0" smtClean="0"/>
              <a:t> </a:t>
            </a:r>
            <a:r>
              <a:rPr lang="tr-TR" noProof="0" dirty="0" err="1" smtClean="0"/>
              <a:t>style</a:t>
            </a:r>
            <a:endParaRPr lang="tr-TR" noProof="0" dirty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53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dirty="0" err="1" smtClean="0"/>
              <a:t>Click</a:t>
            </a:r>
            <a:r>
              <a:rPr lang="tr-TR" noProof="0" dirty="0" smtClean="0"/>
              <a:t> to </a:t>
            </a:r>
            <a:r>
              <a:rPr lang="tr-TR" noProof="0" dirty="0" err="1" smtClean="0"/>
              <a:t>edit</a:t>
            </a:r>
            <a:r>
              <a:rPr lang="tr-TR" noProof="0" dirty="0" smtClean="0"/>
              <a:t> Master </a:t>
            </a:r>
            <a:r>
              <a:rPr lang="tr-TR" noProof="0" dirty="0" err="1" smtClean="0"/>
              <a:t>text</a:t>
            </a:r>
            <a:r>
              <a:rPr lang="tr-TR" noProof="0" dirty="0" smtClean="0"/>
              <a:t> </a:t>
            </a:r>
            <a:r>
              <a:rPr lang="tr-TR" noProof="0" dirty="0" err="1" smtClean="0"/>
              <a:t>styles</a:t>
            </a:r>
            <a:endParaRPr lang="tr-TR" noProof="0" dirty="0" smtClean="0"/>
          </a:p>
          <a:p>
            <a:pPr lvl="1"/>
            <a:r>
              <a:rPr lang="tr-TR" noProof="0" dirty="0" smtClean="0"/>
              <a:t>Second </a:t>
            </a:r>
            <a:r>
              <a:rPr lang="tr-TR" noProof="0" dirty="0" err="1" smtClean="0"/>
              <a:t>level</a:t>
            </a:r>
            <a:endParaRPr lang="tr-TR" noProof="0" dirty="0" smtClean="0"/>
          </a:p>
          <a:p>
            <a:pPr lvl="2"/>
            <a:r>
              <a:rPr lang="tr-TR" noProof="0" dirty="0" smtClean="0"/>
              <a:t>Third </a:t>
            </a:r>
            <a:r>
              <a:rPr lang="tr-TR" noProof="0" dirty="0" err="1" smtClean="0"/>
              <a:t>level</a:t>
            </a:r>
            <a:endParaRPr lang="tr-TR" noProof="0" dirty="0" smtClean="0"/>
          </a:p>
          <a:p>
            <a:pPr lvl="3"/>
            <a:r>
              <a:rPr lang="tr-TR" noProof="0" dirty="0" err="1" smtClean="0"/>
              <a:t>Fourth</a:t>
            </a:r>
            <a:r>
              <a:rPr lang="tr-TR" noProof="0" dirty="0" smtClean="0"/>
              <a:t> </a:t>
            </a:r>
            <a:r>
              <a:rPr lang="tr-TR" noProof="0" dirty="0" err="1" smtClean="0"/>
              <a:t>level</a:t>
            </a:r>
            <a:endParaRPr lang="tr-TR" noProof="0" dirty="0" smtClean="0"/>
          </a:p>
          <a:p>
            <a:pPr lvl="4"/>
            <a:r>
              <a:rPr lang="tr-TR" noProof="0" dirty="0" err="1" smtClean="0"/>
              <a:t>Fifth</a:t>
            </a:r>
            <a:r>
              <a:rPr lang="tr-TR" noProof="0" dirty="0" smtClean="0"/>
              <a:t> </a:t>
            </a:r>
            <a:r>
              <a:rPr lang="tr-TR" noProof="0" dirty="0" err="1" smtClean="0"/>
              <a:t>level</a:t>
            </a:r>
            <a:endParaRPr lang="tr-TR" noProof="0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2"/>
            <a:ext cx="8382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CBDDEB"/>
                </a:solidFill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 smtClean="0"/>
              <a:t>S</a:t>
            </a:r>
            <a:r>
              <a:rPr lang="tr-TR" dirty="0" err="1" smtClean="0"/>
              <a:t>layt</a:t>
            </a:r>
            <a:r>
              <a:rPr lang="en-GB" dirty="0" smtClean="0"/>
              <a:t> </a:t>
            </a:r>
            <a:fld id="{C39B09D5-369E-45D8-98BF-F8D06858155A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>
            <a:off x="8267700" y="95252"/>
            <a:ext cx="0" cy="347663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4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3" name="Picture 18" descr="Untitled-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66675"/>
            <a:ext cx="1219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68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9" r:id="rId3"/>
    <p:sldLayoutId id="214748369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F318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60000"/>
        </a:buClr>
        <a:buSzPct val="8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318D"/>
        </a:buClr>
        <a:buSzPct val="90000"/>
        <a:buFont typeface="Wingdings" pitchFamily="2" charset="2"/>
        <a:buChar char="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3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1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8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2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8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5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4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2181" y="762380"/>
            <a:ext cx="8679637" cy="1002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0095" y="1157477"/>
            <a:ext cx="8628380" cy="2580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9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2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5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3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0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9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7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4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7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3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6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5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7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1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1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7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9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350" y="747521"/>
            <a:ext cx="397129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506" y="2152450"/>
            <a:ext cx="8450986" cy="152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5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tags" Target="../tags/tag10.xml"/><Relationship Id="rId16" Type="http://schemas.openxmlformats.org/officeDocument/2006/relationships/image" Target="../media/image21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em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tags" Target="../tags/tag1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tags" Target="../tags/tag1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tags" Target="../tags/tag29.xml"/><Relationship Id="rId18" Type="http://schemas.openxmlformats.org/officeDocument/2006/relationships/tags" Target="../tags/tag34.xml"/><Relationship Id="rId26" Type="http://schemas.openxmlformats.org/officeDocument/2006/relationships/tags" Target="../tags/tag42.xml"/><Relationship Id="rId39" Type="http://schemas.openxmlformats.org/officeDocument/2006/relationships/tags" Target="../tags/tag55.xml"/><Relationship Id="rId21" Type="http://schemas.openxmlformats.org/officeDocument/2006/relationships/tags" Target="../tags/tag37.xml"/><Relationship Id="rId34" Type="http://schemas.openxmlformats.org/officeDocument/2006/relationships/tags" Target="../tags/tag50.xml"/><Relationship Id="rId42" Type="http://schemas.openxmlformats.org/officeDocument/2006/relationships/notesSlide" Target="../notesSlides/notesSlide2.xml"/><Relationship Id="rId47" Type="http://schemas.openxmlformats.org/officeDocument/2006/relationships/chart" Target="../charts/chart3.xml"/><Relationship Id="rId50" Type="http://schemas.openxmlformats.org/officeDocument/2006/relationships/chart" Target="../charts/chart6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6" Type="http://schemas.openxmlformats.org/officeDocument/2006/relationships/tags" Target="../tags/tag32.xml"/><Relationship Id="rId29" Type="http://schemas.openxmlformats.org/officeDocument/2006/relationships/tags" Target="../tags/tag45.xml"/><Relationship Id="rId11" Type="http://schemas.openxmlformats.org/officeDocument/2006/relationships/tags" Target="../tags/tag27.xml"/><Relationship Id="rId24" Type="http://schemas.openxmlformats.org/officeDocument/2006/relationships/tags" Target="../tags/tag40.xml"/><Relationship Id="rId32" Type="http://schemas.openxmlformats.org/officeDocument/2006/relationships/tags" Target="../tags/tag48.xml"/><Relationship Id="rId37" Type="http://schemas.openxmlformats.org/officeDocument/2006/relationships/tags" Target="../tags/tag53.xml"/><Relationship Id="rId40" Type="http://schemas.openxmlformats.org/officeDocument/2006/relationships/tags" Target="../tags/tag56.xml"/><Relationship Id="rId45" Type="http://schemas.openxmlformats.org/officeDocument/2006/relationships/chart" Target="../charts/chart1.xml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23" Type="http://schemas.openxmlformats.org/officeDocument/2006/relationships/tags" Target="../tags/tag39.xml"/><Relationship Id="rId28" Type="http://schemas.openxmlformats.org/officeDocument/2006/relationships/tags" Target="../tags/tag44.xml"/><Relationship Id="rId36" Type="http://schemas.openxmlformats.org/officeDocument/2006/relationships/tags" Target="../tags/tag52.xml"/><Relationship Id="rId49" Type="http://schemas.openxmlformats.org/officeDocument/2006/relationships/chart" Target="../charts/chart5.xml"/><Relationship Id="rId10" Type="http://schemas.openxmlformats.org/officeDocument/2006/relationships/tags" Target="../tags/tag26.xml"/><Relationship Id="rId19" Type="http://schemas.openxmlformats.org/officeDocument/2006/relationships/tags" Target="../tags/tag35.xml"/><Relationship Id="rId31" Type="http://schemas.openxmlformats.org/officeDocument/2006/relationships/tags" Target="../tags/tag47.xml"/><Relationship Id="rId44" Type="http://schemas.openxmlformats.org/officeDocument/2006/relationships/image" Target="../media/image11.emf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Relationship Id="rId22" Type="http://schemas.openxmlformats.org/officeDocument/2006/relationships/tags" Target="../tags/tag38.xml"/><Relationship Id="rId27" Type="http://schemas.openxmlformats.org/officeDocument/2006/relationships/tags" Target="../tags/tag43.xml"/><Relationship Id="rId30" Type="http://schemas.openxmlformats.org/officeDocument/2006/relationships/tags" Target="../tags/tag46.xml"/><Relationship Id="rId35" Type="http://schemas.openxmlformats.org/officeDocument/2006/relationships/tags" Target="../tags/tag51.xml"/><Relationship Id="rId43" Type="http://schemas.openxmlformats.org/officeDocument/2006/relationships/oleObject" Target="../embeddings/oleObject13.bin"/><Relationship Id="rId48" Type="http://schemas.openxmlformats.org/officeDocument/2006/relationships/chart" Target="../charts/chart4.xml"/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12" Type="http://schemas.openxmlformats.org/officeDocument/2006/relationships/tags" Target="../tags/tag28.xml"/><Relationship Id="rId17" Type="http://schemas.openxmlformats.org/officeDocument/2006/relationships/tags" Target="../tags/tag33.xml"/><Relationship Id="rId25" Type="http://schemas.openxmlformats.org/officeDocument/2006/relationships/tags" Target="../tags/tag41.xml"/><Relationship Id="rId33" Type="http://schemas.openxmlformats.org/officeDocument/2006/relationships/tags" Target="../tags/tag49.xml"/><Relationship Id="rId38" Type="http://schemas.openxmlformats.org/officeDocument/2006/relationships/tags" Target="../tags/tag54.xml"/><Relationship Id="rId46" Type="http://schemas.openxmlformats.org/officeDocument/2006/relationships/chart" Target="../charts/chart2.xml"/><Relationship Id="rId20" Type="http://schemas.openxmlformats.org/officeDocument/2006/relationships/tags" Target="../tags/tag36.xml"/><Relationship Id="rId41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69.xml"/><Relationship Id="rId18" Type="http://schemas.openxmlformats.org/officeDocument/2006/relationships/tags" Target="../tags/tag74.xml"/><Relationship Id="rId26" Type="http://schemas.openxmlformats.org/officeDocument/2006/relationships/tags" Target="../tags/tag82.xml"/><Relationship Id="rId3" Type="http://schemas.openxmlformats.org/officeDocument/2006/relationships/tags" Target="../tags/tag59.xml"/><Relationship Id="rId21" Type="http://schemas.openxmlformats.org/officeDocument/2006/relationships/tags" Target="../tags/tag77.xml"/><Relationship Id="rId34" Type="http://schemas.openxmlformats.org/officeDocument/2006/relationships/chart" Target="../charts/chart7.xml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tags" Target="../tags/tag73.xml"/><Relationship Id="rId25" Type="http://schemas.openxmlformats.org/officeDocument/2006/relationships/tags" Target="../tags/tag81.xml"/><Relationship Id="rId33" Type="http://schemas.openxmlformats.org/officeDocument/2006/relationships/image" Target="../media/image11.emf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20" Type="http://schemas.openxmlformats.org/officeDocument/2006/relationships/tags" Target="../tags/tag76.xml"/><Relationship Id="rId29" Type="http://schemas.openxmlformats.org/officeDocument/2006/relationships/tags" Target="../tags/tag85.xml"/><Relationship Id="rId1" Type="http://schemas.openxmlformats.org/officeDocument/2006/relationships/vmlDrawing" Target="../drawings/vmlDrawing15.v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24" Type="http://schemas.openxmlformats.org/officeDocument/2006/relationships/tags" Target="../tags/tag80.xml"/><Relationship Id="rId32" Type="http://schemas.openxmlformats.org/officeDocument/2006/relationships/oleObject" Target="../embeddings/oleObject15.bin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23" Type="http://schemas.openxmlformats.org/officeDocument/2006/relationships/tags" Target="../tags/tag79.xml"/><Relationship Id="rId28" Type="http://schemas.openxmlformats.org/officeDocument/2006/relationships/tags" Target="../tags/tag84.xml"/><Relationship Id="rId10" Type="http://schemas.openxmlformats.org/officeDocument/2006/relationships/tags" Target="../tags/tag66.xml"/><Relationship Id="rId19" Type="http://schemas.openxmlformats.org/officeDocument/2006/relationships/tags" Target="../tags/tag75.xml"/><Relationship Id="rId31" Type="http://schemas.openxmlformats.org/officeDocument/2006/relationships/notesSlide" Target="../notesSlides/notesSlide4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Relationship Id="rId22" Type="http://schemas.openxmlformats.org/officeDocument/2006/relationships/tags" Target="../tags/tag78.xml"/><Relationship Id="rId27" Type="http://schemas.openxmlformats.org/officeDocument/2006/relationships/tags" Target="../tags/tag83.xml"/><Relationship Id="rId30" Type="http://schemas.openxmlformats.org/officeDocument/2006/relationships/slideLayout" Target="../slideLayouts/slideLayout2.xml"/><Relationship Id="rId35" Type="http://schemas.openxmlformats.org/officeDocument/2006/relationships/chart" Target="../charts/chart8.xml"/><Relationship Id="rId8" Type="http://schemas.openxmlformats.org/officeDocument/2006/relationships/tags" Target="../tags/tag6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oleObject" Target="../embeddings/oleObject16.bin"/><Relationship Id="rId3" Type="http://schemas.openxmlformats.org/officeDocument/2006/relationships/tags" Target="../tags/tag87.xml"/><Relationship Id="rId21" Type="http://schemas.openxmlformats.org/officeDocument/2006/relationships/chart" Target="../charts/chart10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notesSlide" Target="../notesSlides/notesSlide5.xml"/><Relationship Id="rId2" Type="http://schemas.openxmlformats.org/officeDocument/2006/relationships/tags" Target="../tags/tag86.xml"/><Relationship Id="rId16" Type="http://schemas.openxmlformats.org/officeDocument/2006/relationships/slideLayout" Target="../slideLayouts/slideLayout2.xml"/><Relationship Id="rId20" Type="http://schemas.openxmlformats.org/officeDocument/2006/relationships/chart" Target="../charts/chart9.xml"/><Relationship Id="rId1" Type="http://schemas.openxmlformats.org/officeDocument/2006/relationships/vmlDrawing" Target="../drawings/vmlDrawing16.v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chart" Target="../charts/chart13.xml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chart" Target="../charts/chart12.xml"/><Relationship Id="rId10" Type="http://schemas.openxmlformats.org/officeDocument/2006/relationships/tags" Target="../tags/tag94.xml"/><Relationship Id="rId19" Type="http://schemas.openxmlformats.org/officeDocument/2006/relationships/image" Target="../media/image11.emf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chart" Target="../charts/char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7.bin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tags" Target="../tags/tag112.xml"/><Relationship Id="rId18" Type="http://schemas.openxmlformats.org/officeDocument/2006/relationships/tags" Target="../tags/tag117.xml"/><Relationship Id="rId26" Type="http://schemas.openxmlformats.org/officeDocument/2006/relationships/tags" Target="../tags/tag125.xml"/><Relationship Id="rId3" Type="http://schemas.openxmlformats.org/officeDocument/2006/relationships/tags" Target="../tags/tag102.xml"/><Relationship Id="rId21" Type="http://schemas.openxmlformats.org/officeDocument/2006/relationships/tags" Target="../tags/tag120.xml"/><Relationship Id="rId34" Type="http://schemas.openxmlformats.org/officeDocument/2006/relationships/chart" Target="../charts/chart15.xml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tags" Target="../tags/tag116.xml"/><Relationship Id="rId25" Type="http://schemas.openxmlformats.org/officeDocument/2006/relationships/tags" Target="../tags/tag124.xml"/><Relationship Id="rId33" Type="http://schemas.openxmlformats.org/officeDocument/2006/relationships/chart" Target="../charts/chart14.xml"/><Relationship Id="rId2" Type="http://schemas.openxmlformats.org/officeDocument/2006/relationships/tags" Target="../tags/tag101.xml"/><Relationship Id="rId16" Type="http://schemas.openxmlformats.org/officeDocument/2006/relationships/tags" Target="../tags/tag115.xml"/><Relationship Id="rId20" Type="http://schemas.openxmlformats.org/officeDocument/2006/relationships/tags" Target="../tags/tag119.xml"/><Relationship Id="rId29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24" Type="http://schemas.openxmlformats.org/officeDocument/2006/relationships/tags" Target="../tags/tag123.xml"/><Relationship Id="rId32" Type="http://schemas.openxmlformats.org/officeDocument/2006/relationships/image" Target="../media/image11.emf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23" Type="http://schemas.openxmlformats.org/officeDocument/2006/relationships/tags" Target="../tags/tag122.xml"/><Relationship Id="rId28" Type="http://schemas.openxmlformats.org/officeDocument/2006/relationships/tags" Target="../tags/tag127.xml"/><Relationship Id="rId10" Type="http://schemas.openxmlformats.org/officeDocument/2006/relationships/tags" Target="../tags/tag109.xml"/><Relationship Id="rId19" Type="http://schemas.openxmlformats.org/officeDocument/2006/relationships/tags" Target="../tags/tag118.xml"/><Relationship Id="rId31" Type="http://schemas.openxmlformats.org/officeDocument/2006/relationships/oleObject" Target="../embeddings/oleObject18.bin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tags" Target="../tags/tag121.xml"/><Relationship Id="rId27" Type="http://schemas.openxmlformats.org/officeDocument/2006/relationships/tags" Target="../tags/tag126.xml"/><Relationship Id="rId30" Type="http://schemas.openxmlformats.org/officeDocument/2006/relationships/notesSlide" Target="../notesSlides/notesSlide6.xml"/><Relationship Id="rId8" Type="http://schemas.openxmlformats.org/officeDocument/2006/relationships/tags" Target="../tags/tag107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tags" Target="../tags/tag139.xml"/><Relationship Id="rId18" Type="http://schemas.openxmlformats.org/officeDocument/2006/relationships/tags" Target="../tags/tag144.xml"/><Relationship Id="rId26" Type="http://schemas.openxmlformats.org/officeDocument/2006/relationships/tags" Target="../tags/tag152.xml"/><Relationship Id="rId39" Type="http://schemas.openxmlformats.org/officeDocument/2006/relationships/slideLayout" Target="../slideLayouts/slideLayout2.xml"/><Relationship Id="rId21" Type="http://schemas.openxmlformats.org/officeDocument/2006/relationships/tags" Target="../tags/tag147.xml"/><Relationship Id="rId34" Type="http://schemas.openxmlformats.org/officeDocument/2006/relationships/tags" Target="../tags/tag160.xml"/><Relationship Id="rId42" Type="http://schemas.openxmlformats.org/officeDocument/2006/relationships/image" Target="../media/image11.emf"/><Relationship Id="rId7" Type="http://schemas.openxmlformats.org/officeDocument/2006/relationships/tags" Target="../tags/tag133.xml"/><Relationship Id="rId2" Type="http://schemas.openxmlformats.org/officeDocument/2006/relationships/tags" Target="../tags/tag128.xml"/><Relationship Id="rId16" Type="http://schemas.openxmlformats.org/officeDocument/2006/relationships/tags" Target="../tags/tag142.xml"/><Relationship Id="rId20" Type="http://schemas.openxmlformats.org/officeDocument/2006/relationships/tags" Target="../tags/tag146.xml"/><Relationship Id="rId29" Type="http://schemas.openxmlformats.org/officeDocument/2006/relationships/tags" Target="../tags/tag155.xml"/><Relationship Id="rId41" Type="http://schemas.openxmlformats.org/officeDocument/2006/relationships/oleObject" Target="../embeddings/oleObject19.bin"/><Relationship Id="rId1" Type="http://schemas.openxmlformats.org/officeDocument/2006/relationships/vmlDrawing" Target="../drawings/vmlDrawing19.v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24" Type="http://schemas.openxmlformats.org/officeDocument/2006/relationships/tags" Target="../tags/tag150.xml"/><Relationship Id="rId32" Type="http://schemas.openxmlformats.org/officeDocument/2006/relationships/tags" Target="../tags/tag158.xml"/><Relationship Id="rId37" Type="http://schemas.openxmlformats.org/officeDocument/2006/relationships/tags" Target="../tags/tag163.xml"/><Relationship Id="rId40" Type="http://schemas.openxmlformats.org/officeDocument/2006/relationships/notesSlide" Target="../notesSlides/notesSlide7.xml"/><Relationship Id="rId5" Type="http://schemas.openxmlformats.org/officeDocument/2006/relationships/tags" Target="../tags/tag131.xml"/><Relationship Id="rId15" Type="http://schemas.openxmlformats.org/officeDocument/2006/relationships/tags" Target="../tags/tag141.xml"/><Relationship Id="rId23" Type="http://schemas.openxmlformats.org/officeDocument/2006/relationships/tags" Target="../tags/tag149.xml"/><Relationship Id="rId28" Type="http://schemas.openxmlformats.org/officeDocument/2006/relationships/tags" Target="../tags/tag154.xml"/><Relationship Id="rId36" Type="http://schemas.openxmlformats.org/officeDocument/2006/relationships/tags" Target="../tags/tag162.xml"/><Relationship Id="rId10" Type="http://schemas.openxmlformats.org/officeDocument/2006/relationships/tags" Target="../tags/tag136.xml"/><Relationship Id="rId19" Type="http://schemas.openxmlformats.org/officeDocument/2006/relationships/tags" Target="../tags/tag145.xml"/><Relationship Id="rId31" Type="http://schemas.openxmlformats.org/officeDocument/2006/relationships/tags" Target="../tags/tag157.xml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40.xml"/><Relationship Id="rId22" Type="http://schemas.openxmlformats.org/officeDocument/2006/relationships/tags" Target="../tags/tag148.xml"/><Relationship Id="rId27" Type="http://schemas.openxmlformats.org/officeDocument/2006/relationships/tags" Target="../tags/tag153.xml"/><Relationship Id="rId30" Type="http://schemas.openxmlformats.org/officeDocument/2006/relationships/tags" Target="../tags/tag156.xml"/><Relationship Id="rId35" Type="http://schemas.openxmlformats.org/officeDocument/2006/relationships/tags" Target="../tags/tag161.xml"/><Relationship Id="rId43" Type="http://schemas.openxmlformats.org/officeDocument/2006/relationships/chart" Target="../charts/chart16.xml"/><Relationship Id="rId8" Type="http://schemas.openxmlformats.org/officeDocument/2006/relationships/tags" Target="../tags/tag134.xml"/><Relationship Id="rId3" Type="http://schemas.openxmlformats.org/officeDocument/2006/relationships/tags" Target="../tags/tag129.xml"/><Relationship Id="rId12" Type="http://schemas.openxmlformats.org/officeDocument/2006/relationships/tags" Target="../tags/tag138.xml"/><Relationship Id="rId17" Type="http://schemas.openxmlformats.org/officeDocument/2006/relationships/tags" Target="../tags/tag143.xml"/><Relationship Id="rId25" Type="http://schemas.openxmlformats.org/officeDocument/2006/relationships/tags" Target="../tags/tag151.xml"/><Relationship Id="rId33" Type="http://schemas.openxmlformats.org/officeDocument/2006/relationships/tags" Target="../tags/tag159.xml"/><Relationship Id="rId38" Type="http://schemas.openxmlformats.org/officeDocument/2006/relationships/tags" Target="../tags/tag16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13" Type="http://schemas.openxmlformats.org/officeDocument/2006/relationships/tags" Target="../tags/tag176.xml"/><Relationship Id="rId18" Type="http://schemas.openxmlformats.org/officeDocument/2006/relationships/chart" Target="../charts/chart17.xml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12" Type="http://schemas.openxmlformats.org/officeDocument/2006/relationships/tags" Target="../tags/tag175.xml"/><Relationship Id="rId17" Type="http://schemas.openxmlformats.org/officeDocument/2006/relationships/image" Target="../media/image11.emf"/><Relationship Id="rId2" Type="http://schemas.openxmlformats.org/officeDocument/2006/relationships/tags" Target="../tags/tag165.xml"/><Relationship Id="rId16" Type="http://schemas.openxmlformats.org/officeDocument/2006/relationships/oleObject" Target="../embeddings/oleObject20.bin"/><Relationship Id="rId20" Type="http://schemas.openxmlformats.org/officeDocument/2006/relationships/chart" Target="../charts/chart19.xml"/><Relationship Id="rId1" Type="http://schemas.openxmlformats.org/officeDocument/2006/relationships/vmlDrawing" Target="../drawings/vmlDrawing20.vml"/><Relationship Id="rId6" Type="http://schemas.openxmlformats.org/officeDocument/2006/relationships/tags" Target="../tags/tag169.xml"/><Relationship Id="rId11" Type="http://schemas.openxmlformats.org/officeDocument/2006/relationships/tags" Target="../tags/tag174.xml"/><Relationship Id="rId5" Type="http://schemas.openxmlformats.org/officeDocument/2006/relationships/tags" Target="../tags/tag168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73.xml"/><Relationship Id="rId19" Type="http://schemas.openxmlformats.org/officeDocument/2006/relationships/chart" Target="../charts/chart18.xml"/><Relationship Id="rId4" Type="http://schemas.openxmlformats.org/officeDocument/2006/relationships/tags" Target="../tags/tag167.xml"/><Relationship Id="rId9" Type="http://schemas.openxmlformats.org/officeDocument/2006/relationships/tags" Target="../tags/tag172.xml"/><Relationship Id="rId14" Type="http://schemas.openxmlformats.org/officeDocument/2006/relationships/tags" Target="../tags/tag17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tags" Target="../tags/tag178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9.xml"/><Relationship Id="rId1" Type="http://schemas.openxmlformats.org/officeDocument/2006/relationships/vmlDrawing" Target="../drawings/vmlDrawing22.vml"/><Relationship Id="rId6" Type="http://schemas.openxmlformats.org/officeDocument/2006/relationships/chart" Target="../charts/chart21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2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0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3.bin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tags" Target="../tags/tag192.xml"/><Relationship Id="rId18" Type="http://schemas.openxmlformats.org/officeDocument/2006/relationships/tags" Target="../tags/tag197.xml"/><Relationship Id="rId26" Type="http://schemas.openxmlformats.org/officeDocument/2006/relationships/tags" Target="../tags/tag205.xml"/><Relationship Id="rId39" Type="http://schemas.openxmlformats.org/officeDocument/2006/relationships/slideLayout" Target="../slideLayouts/slideLayout2.xml"/><Relationship Id="rId21" Type="http://schemas.openxmlformats.org/officeDocument/2006/relationships/tags" Target="../tags/tag200.xml"/><Relationship Id="rId34" Type="http://schemas.openxmlformats.org/officeDocument/2006/relationships/tags" Target="../tags/tag213.xml"/><Relationship Id="rId42" Type="http://schemas.openxmlformats.org/officeDocument/2006/relationships/chart" Target="../charts/chart25.xml"/><Relationship Id="rId7" Type="http://schemas.openxmlformats.org/officeDocument/2006/relationships/tags" Target="../tags/tag186.xml"/><Relationship Id="rId2" Type="http://schemas.openxmlformats.org/officeDocument/2006/relationships/tags" Target="../tags/tag181.xml"/><Relationship Id="rId16" Type="http://schemas.openxmlformats.org/officeDocument/2006/relationships/tags" Target="../tags/tag195.xml"/><Relationship Id="rId20" Type="http://schemas.openxmlformats.org/officeDocument/2006/relationships/tags" Target="../tags/tag199.xml"/><Relationship Id="rId29" Type="http://schemas.openxmlformats.org/officeDocument/2006/relationships/tags" Target="../tags/tag208.xml"/><Relationship Id="rId41" Type="http://schemas.openxmlformats.org/officeDocument/2006/relationships/image" Target="../media/image11.emf"/><Relationship Id="rId1" Type="http://schemas.openxmlformats.org/officeDocument/2006/relationships/vmlDrawing" Target="../drawings/vmlDrawing24.vml"/><Relationship Id="rId6" Type="http://schemas.openxmlformats.org/officeDocument/2006/relationships/tags" Target="../tags/tag185.xml"/><Relationship Id="rId11" Type="http://schemas.openxmlformats.org/officeDocument/2006/relationships/tags" Target="../tags/tag190.xml"/><Relationship Id="rId24" Type="http://schemas.openxmlformats.org/officeDocument/2006/relationships/tags" Target="../tags/tag203.xml"/><Relationship Id="rId32" Type="http://schemas.openxmlformats.org/officeDocument/2006/relationships/tags" Target="../tags/tag211.xml"/><Relationship Id="rId37" Type="http://schemas.openxmlformats.org/officeDocument/2006/relationships/tags" Target="../tags/tag216.xml"/><Relationship Id="rId40" Type="http://schemas.openxmlformats.org/officeDocument/2006/relationships/oleObject" Target="../embeddings/oleObject24.bin"/><Relationship Id="rId5" Type="http://schemas.openxmlformats.org/officeDocument/2006/relationships/tags" Target="../tags/tag184.xml"/><Relationship Id="rId15" Type="http://schemas.openxmlformats.org/officeDocument/2006/relationships/tags" Target="../tags/tag194.xml"/><Relationship Id="rId23" Type="http://schemas.openxmlformats.org/officeDocument/2006/relationships/tags" Target="../tags/tag202.xml"/><Relationship Id="rId28" Type="http://schemas.openxmlformats.org/officeDocument/2006/relationships/tags" Target="../tags/tag207.xml"/><Relationship Id="rId36" Type="http://schemas.openxmlformats.org/officeDocument/2006/relationships/tags" Target="../tags/tag215.xml"/><Relationship Id="rId10" Type="http://schemas.openxmlformats.org/officeDocument/2006/relationships/tags" Target="../tags/tag189.xml"/><Relationship Id="rId19" Type="http://schemas.openxmlformats.org/officeDocument/2006/relationships/tags" Target="../tags/tag198.xml"/><Relationship Id="rId31" Type="http://schemas.openxmlformats.org/officeDocument/2006/relationships/tags" Target="../tags/tag210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tags" Target="../tags/tag193.xml"/><Relationship Id="rId22" Type="http://schemas.openxmlformats.org/officeDocument/2006/relationships/tags" Target="../tags/tag201.xml"/><Relationship Id="rId27" Type="http://schemas.openxmlformats.org/officeDocument/2006/relationships/tags" Target="../tags/tag206.xml"/><Relationship Id="rId30" Type="http://schemas.openxmlformats.org/officeDocument/2006/relationships/tags" Target="../tags/tag209.xml"/><Relationship Id="rId35" Type="http://schemas.openxmlformats.org/officeDocument/2006/relationships/tags" Target="../tags/tag214.xml"/><Relationship Id="rId43" Type="http://schemas.openxmlformats.org/officeDocument/2006/relationships/chart" Target="../charts/chart26.xml"/><Relationship Id="rId8" Type="http://schemas.openxmlformats.org/officeDocument/2006/relationships/tags" Target="../tags/tag187.xml"/><Relationship Id="rId3" Type="http://schemas.openxmlformats.org/officeDocument/2006/relationships/tags" Target="../tags/tag182.xml"/><Relationship Id="rId12" Type="http://schemas.openxmlformats.org/officeDocument/2006/relationships/tags" Target="../tags/tag191.xml"/><Relationship Id="rId17" Type="http://schemas.openxmlformats.org/officeDocument/2006/relationships/tags" Target="../tags/tag196.xml"/><Relationship Id="rId25" Type="http://schemas.openxmlformats.org/officeDocument/2006/relationships/tags" Target="../tags/tag204.xml"/><Relationship Id="rId33" Type="http://schemas.openxmlformats.org/officeDocument/2006/relationships/tags" Target="../tags/tag212.xml"/><Relationship Id="rId38" Type="http://schemas.openxmlformats.org/officeDocument/2006/relationships/tags" Target="../tags/tag21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tags" Target="../tags/tag229.xml"/><Relationship Id="rId18" Type="http://schemas.openxmlformats.org/officeDocument/2006/relationships/chart" Target="../charts/chart28.xml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12" Type="http://schemas.openxmlformats.org/officeDocument/2006/relationships/tags" Target="../tags/tag228.xml"/><Relationship Id="rId17" Type="http://schemas.openxmlformats.org/officeDocument/2006/relationships/chart" Target="../charts/chart27.xml"/><Relationship Id="rId2" Type="http://schemas.openxmlformats.org/officeDocument/2006/relationships/tags" Target="../tags/tag218.xml"/><Relationship Id="rId16" Type="http://schemas.openxmlformats.org/officeDocument/2006/relationships/image" Target="../media/image11.emf"/><Relationship Id="rId1" Type="http://schemas.openxmlformats.org/officeDocument/2006/relationships/vmlDrawing" Target="../drawings/vmlDrawing25.vml"/><Relationship Id="rId6" Type="http://schemas.openxmlformats.org/officeDocument/2006/relationships/tags" Target="../tags/tag222.xml"/><Relationship Id="rId11" Type="http://schemas.openxmlformats.org/officeDocument/2006/relationships/tags" Target="../tags/tag227.xml"/><Relationship Id="rId5" Type="http://schemas.openxmlformats.org/officeDocument/2006/relationships/tags" Target="../tags/tag221.xml"/><Relationship Id="rId15" Type="http://schemas.openxmlformats.org/officeDocument/2006/relationships/oleObject" Target="../embeddings/oleObject25.bin"/><Relationship Id="rId10" Type="http://schemas.openxmlformats.org/officeDocument/2006/relationships/tags" Target="../tags/tag226.xml"/><Relationship Id="rId4" Type="http://schemas.openxmlformats.org/officeDocument/2006/relationships/tags" Target="../tags/tag220.xml"/><Relationship Id="rId9" Type="http://schemas.openxmlformats.org/officeDocument/2006/relationships/tags" Target="../tags/tag225.xml"/><Relationship Id="rId1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tags" Target="../tags/tag241.xml"/><Relationship Id="rId18" Type="http://schemas.openxmlformats.org/officeDocument/2006/relationships/tags" Target="../tags/tag246.xml"/><Relationship Id="rId26" Type="http://schemas.openxmlformats.org/officeDocument/2006/relationships/tags" Target="../tags/tag254.xml"/><Relationship Id="rId39" Type="http://schemas.openxmlformats.org/officeDocument/2006/relationships/tags" Target="../tags/tag267.xml"/><Relationship Id="rId21" Type="http://schemas.openxmlformats.org/officeDocument/2006/relationships/tags" Target="../tags/tag249.xml"/><Relationship Id="rId34" Type="http://schemas.openxmlformats.org/officeDocument/2006/relationships/tags" Target="../tags/tag262.xml"/><Relationship Id="rId42" Type="http://schemas.openxmlformats.org/officeDocument/2006/relationships/oleObject" Target="../embeddings/oleObject26.bin"/><Relationship Id="rId7" Type="http://schemas.openxmlformats.org/officeDocument/2006/relationships/tags" Target="../tags/tag235.xml"/><Relationship Id="rId2" Type="http://schemas.openxmlformats.org/officeDocument/2006/relationships/tags" Target="../tags/tag230.xml"/><Relationship Id="rId16" Type="http://schemas.openxmlformats.org/officeDocument/2006/relationships/tags" Target="../tags/tag244.xml"/><Relationship Id="rId29" Type="http://schemas.openxmlformats.org/officeDocument/2006/relationships/tags" Target="../tags/tag257.xml"/><Relationship Id="rId1" Type="http://schemas.openxmlformats.org/officeDocument/2006/relationships/vmlDrawing" Target="../drawings/vmlDrawing26.vml"/><Relationship Id="rId6" Type="http://schemas.openxmlformats.org/officeDocument/2006/relationships/tags" Target="../tags/tag234.xml"/><Relationship Id="rId11" Type="http://schemas.openxmlformats.org/officeDocument/2006/relationships/tags" Target="../tags/tag239.xml"/><Relationship Id="rId24" Type="http://schemas.openxmlformats.org/officeDocument/2006/relationships/tags" Target="../tags/tag252.xml"/><Relationship Id="rId32" Type="http://schemas.openxmlformats.org/officeDocument/2006/relationships/tags" Target="../tags/tag260.xml"/><Relationship Id="rId37" Type="http://schemas.openxmlformats.org/officeDocument/2006/relationships/tags" Target="../tags/tag265.xml"/><Relationship Id="rId40" Type="http://schemas.openxmlformats.org/officeDocument/2006/relationships/tags" Target="../tags/tag268.xml"/><Relationship Id="rId45" Type="http://schemas.openxmlformats.org/officeDocument/2006/relationships/chart" Target="../charts/chart30.xml"/><Relationship Id="rId5" Type="http://schemas.openxmlformats.org/officeDocument/2006/relationships/tags" Target="../tags/tag233.xml"/><Relationship Id="rId15" Type="http://schemas.openxmlformats.org/officeDocument/2006/relationships/tags" Target="../tags/tag243.xml"/><Relationship Id="rId23" Type="http://schemas.openxmlformats.org/officeDocument/2006/relationships/tags" Target="../tags/tag251.xml"/><Relationship Id="rId28" Type="http://schemas.openxmlformats.org/officeDocument/2006/relationships/tags" Target="../tags/tag256.xml"/><Relationship Id="rId36" Type="http://schemas.openxmlformats.org/officeDocument/2006/relationships/tags" Target="../tags/tag264.xml"/><Relationship Id="rId10" Type="http://schemas.openxmlformats.org/officeDocument/2006/relationships/tags" Target="../tags/tag238.xml"/><Relationship Id="rId19" Type="http://schemas.openxmlformats.org/officeDocument/2006/relationships/tags" Target="../tags/tag247.xml"/><Relationship Id="rId31" Type="http://schemas.openxmlformats.org/officeDocument/2006/relationships/tags" Target="../tags/tag259.xml"/><Relationship Id="rId44" Type="http://schemas.openxmlformats.org/officeDocument/2006/relationships/chart" Target="../charts/chart29.xml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4" Type="http://schemas.openxmlformats.org/officeDocument/2006/relationships/tags" Target="../tags/tag242.xml"/><Relationship Id="rId22" Type="http://schemas.openxmlformats.org/officeDocument/2006/relationships/tags" Target="../tags/tag250.xml"/><Relationship Id="rId27" Type="http://schemas.openxmlformats.org/officeDocument/2006/relationships/tags" Target="../tags/tag255.xml"/><Relationship Id="rId30" Type="http://schemas.openxmlformats.org/officeDocument/2006/relationships/tags" Target="../tags/tag258.xml"/><Relationship Id="rId35" Type="http://schemas.openxmlformats.org/officeDocument/2006/relationships/tags" Target="../tags/tag263.xml"/><Relationship Id="rId43" Type="http://schemas.openxmlformats.org/officeDocument/2006/relationships/image" Target="../media/image11.emf"/><Relationship Id="rId8" Type="http://schemas.openxmlformats.org/officeDocument/2006/relationships/tags" Target="../tags/tag236.xml"/><Relationship Id="rId3" Type="http://schemas.openxmlformats.org/officeDocument/2006/relationships/tags" Target="../tags/tag231.xml"/><Relationship Id="rId12" Type="http://schemas.openxmlformats.org/officeDocument/2006/relationships/tags" Target="../tags/tag240.xml"/><Relationship Id="rId17" Type="http://schemas.openxmlformats.org/officeDocument/2006/relationships/tags" Target="../tags/tag245.xml"/><Relationship Id="rId25" Type="http://schemas.openxmlformats.org/officeDocument/2006/relationships/tags" Target="../tags/tag253.xml"/><Relationship Id="rId33" Type="http://schemas.openxmlformats.org/officeDocument/2006/relationships/tags" Target="../tags/tag261.xml"/><Relationship Id="rId38" Type="http://schemas.openxmlformats.org/officeDocument/2006/relationships/tags" Target="../tags/tag266.xml"/><Relationship Id="rId20" Type="http://schemas.openxmlformats.org/officeDocument/2006/relationships/tags" Target="../tags/tag248.xml"/><Relationship Id="rId4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tags" Target="../tags/tag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Nesne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67581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0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9" name="Nesne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Başlık"/>
          <p:cNvSpPr txBox="1">
            <a:spLocks/>
          </p:cNvSpPr>
          <p:nvPr/>
        </p:nvSpPr>
        <p:spPr>
          <a:xfrm>
            <a:off x="537358" y="2468965"/>
            <a:ext cx="8318863" cy="1968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Akademik Danışmanlar Projesi</a:t>
            </a:r>
            <a:r>
              <a:rPr lang="tr-TR" sz="32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tr-TR" sz="32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r-TR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388867" y="4325159"/>
            <a:ext cx="6400800" cy="47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None/>
              <a:defRPr sz="3200" b="1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tr-TR" sz="2800" i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Gaziantep İli</a:t>
            </a:r>
          </a:p>
        </p:txBody>
      </p:sp>
      <p:sp>
        <p:nvSpPr>
          <p:cNvPr id="3" name="Dikdörtgen 2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1" y="724299"/>
            <a:ext cx="2451130" cy="104400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sp>
        <p:nvSpPr>
          <p:cNvPr id="2" name="Dikdörtgen 1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Dikdörtgen 11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4025630" y="157538"/>
            <a:ext cx="2407273" cy="113352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54" y="619510"/>
            <a:ext cx="1063756" cy="1063756"/>
          </a:xfrm>
          <a:prstGeom prst="rect">
            <a:avLst/>
          </a:prstGeom>
        </p:spPr>
      </p:pic>
      <p:pic>
        <p:nvPicPr>
          <p:cNvPr id="3232" name="Picture 16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86" y="6169741"/>
            <a:ext cx="5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1" y="6157920"/>
            <a:ext cx="504000" cy="504000"/>
          </a:xfrm>
          <a:prstGeom prst="rect">
            <a:avLst/>
          </a:prstGeom>
        </p:spPr>
      </p:pic>
      <p:pic>
        <p:nvPicPr>
          <p:cNvPr id="16" name="Resim 15" descr="GSO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63"/>
          <a:stretch/>
        </p:blipFill>
        <p:spPr bwMode="auto">
          <a:xfrm>
            <a:off x="3396130" y="6167422"/>
            <a:ext cx="540000" cy="5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Resim 16" descr="https://www.gtb.org.tr/logo/logo.pn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90"/>
          <a:stretch/>
        </p:blipFill>
        <p:spPr bwMode="auto">
          <a:xfrm>
            <a:off x="4068000" y="6115678"/>
            <a:ext cx="540000" cy="5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35" name="Picture 16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720" y="6115732"/>
            <a:ext cx="540000" cy="60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08" y="6153865"/>
            <a:ext cx="540000" cy="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37" name="Picture 16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03" y="6129344"/>
            <a:ext cx="540000" cy="51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39" name="Picture 16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664" y="6185795"/>
            <a:ext cx="1101174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99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277" y="964184"/>
            <a:ext cx="78663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İhracatın ithalatı karşılama oranı %93,1</a:t>
            </a:r>
            <a:r>
              <a:rPr sz="2400" spc="30" dirty="0"/>
              <a:t> </a:t>
            </a:r>
            <a:r>
              <a:rPr sz="2400" dirty="0"/>
              <a:t>düzeyinde</a:t>
            </a:r>
            <a:endParaRPr sz="2400"/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Nisan ayında yıllık </a:t>
            </a:r>
            <a:r>
              <a:rPr b="0" dirty="0">
                <a:latin typeface="Tahoma"/>
                <a:cs typeface="Tahoma"/>
              </a:rPr>
              <a:t>ithalat %4,2, ihracat ise %5,5 oranında</a:t>
            </a:r>
            <a:r>
              <a:rPr b="0" spc="-6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arttı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947672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0300" y="1980945"/>
            <a:ext cx="68878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Dış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ticaret, 12 aylık birikimli, milyar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dolar,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Nisan</a:t>
            </a:r>
            <a:r>
              <a:rPr sz="1600" b="1" spc="4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0476" y="2766060"/>
            <a:ext cx="7780020" cy="2390140"/>
            <a:chOff x="760476" y="2766060"/>
            <a:chExt cx="7780020" cy="2390140"/>
          </a:xfrm>
        </p:grpSpPr>
        <p:sp>
          <p:nvSpPr>
            <p:cNvPr id="7" name="object 7"/>
            <p:cNvSpPr/>
            <p:nvPr/>
          </p:nvSpPr>
          <p:spPr>
            <a:xfrm>
              <a:off x="760476" y="2770632"/>
              <a:ext cx="7780020" cy="2380615"/>
            </a:xfrm>
            <a:custGeom>
              <a:avLst/>
              <a:gdLst/>
              <a:ahLst/>
              <a:cxnLst/>
              <a:rect l="l" t="t" r="r" b="b"/>
              <a:pathLst>
                <a:path w="7780020" h="2380615">
                  <a:moveTo>
                    <a:pt x="7711440" y="2380487"/>
                  </a:moveTo>
                  <a:lnTo>
                    <a:pt x="7711440" y="0"/>
                  </a:lnTo>
                </a:path>
                <a:path w="7780020" h="2380615">
                  <a:moveTo>
                    <a:pt x="7711440" y="2380487"/>
                  </a:moveTo>
                  <a:lnTo>
                    <a:pt x="7780020" y="2380487"/>
                  </a:lnTo>
                </a:path>
                <a:path w="7780020" h="2380615">
                  <a:moveTo>
                    <a:pt x="7711440" y="1984247"/>
                  </a:moveTo>
                  <a:lnTo>
                    <a:pt x="7780020" y="1984247"/>
                  </a:lnTo>
                </a:path>
                <a:path w="7780020" h="2380615">
                  <a:moveTo>
                    <a:pt x="7711440" y="1586483"/>
                  </a:moveTo>
                  <a:lnTo>
                    <a:pt x="7780020" y="1586483"/>
                  </a:lnTo>
                </a:path>
                <a:path w="7780020" h="2380615">
                  <a:moveTo>
                    <a:pt x="7711440" y="1190243"/>
                  </a:moveTo>
                  <a:lnTo>
                    <a:pt x="7780020" y="1190243"/>
                  </a:lnTo>
                </a:path>
                <a:path w="7780020" h="2380615">
                  <a:moveTo>
                    <a:pt x="7711440" y="794003"/>
                  </a:moveTo>
                  <a:lnTo>
                    <a:pt x="7780020" y="794003"/>
                  </a:lnTo>
                </a:path>
                <a:path w="7780020" h="2380615">
                  <a:moveTo>
                    <a:pt x="7711440" y="396239"/>
                  </a:moveTo>
                  <a:lnTo>
                    <a:pt x="7780020" y="396239"/>
                  </a:lnTo>
                </a:path>
                <a:path w="7780020" h="2380615">
                  <a:moveTo>
                    <a:pt x="7711440" y="0"/>
                  </a:moveTo>
                  <a:lnTo>
                    <a:pt x="7780020" y="0"/>
                  </a:lnTo>
                </a:path>
                <a:path w="7780020" h="2380615">
                  <a:moveTo>
                    <a:pt x="68579" y="2380487"/>
                  </a:moveTo>
                  <a:lnTo>
                    <a:pt x="68579" y="0"/>
                  </a:lnTo>
                </a:path>
                <a:path w="7780020" h="2380615">
                  <a:moveTo>
                    <a:pt x="0" y="2380487"/>
                  </a:moveTo>
                  <a:lnTo>
                    <a:pt x="68579" y="2380487"/>
                  </a:lnTo>
                </a:path>
                <a:path w="7780020" h="2380615">
                  <a:moveTo>
                    <a:pt x="0" y="1904999"/>
                  </a:moveTo>
                  <a:lnTo>
                    <a:pt x="68579" y="1904999"/>
                  </a:lnTo>
                </a:path>
                <a:path w="7780020" h="2380615">
                  <a:moveTo>
                    <a:pt x="0" y="1427987"/>
                  </a:moveTo>
                  <a:lnTo>
                    <a:pt x="68579" y="1427987"/>
                  </a:lnTo>
                </a:path>
                <a:path w="7780020" h="2380615">
                  <a:moveTo>
                    <a:pt x="0" y="952499"/>
                  </a:moveTo>
                  <a:lnTo>
                    <a:pt x="68579" y="952499"/>
                  </a:lnTo>
                </a:path>
                <a:path w="7780020" h="2380615">
                  <a:moveTo>
                    <a:pt x="0" y="475488"/>
                  </a:moveTo>
                  <a:lnTo>
                    <a:pt x="68579" y="475488"/>
                  </a:lnTo>
                </a:path>
                <a:path w="7780020" h="2380615">
                  <a:moveTo>
                    <a:pt x="0" y="0"/>
                  </a:moveTo>
                  <a:lnTo>
                    <a:pt x="68579" y="0"/>
                  </a:lnTo>
                </a:path>
                <a:path w="7780020" h="2380615">
                  <a:moveTo>
                    <a:pt x="68579" y="2380487"/>
                  </a:moveTo>
                  <a:lnTo>
                    <a:pt x="7711440" y="238048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28675" y="4639300"/>
              <a:ext cx="7455534" cy="452755"/>
            </a:xfrm>
            <a:custGeom>
              <a:avLst/>
              <a:gdLst/>
              <a:ahLst/>
              <a:cxnLst/>
              <a:rect l="l" t="t" r="r" b="b"/>
              <a:pathLst>
                <a:path w="7455534" h="452754">
                  <a:moveTo>
                    <a:pt x="0" y="264169"/>
                  </a:moveTo>
                  <a:lnTo>
                    <a:pt x="49161" y="258040"/>
                  </a:lnTo>
                  <a:lnTo>
                    <a:pt x="98615" y="251898"/>
                  </a:lnTo>
                  <a:lnTo>
                    <a:pt x="147479" y="245828"/>
                  </a:lnTo>
                  <a:lnTo>
                    <a:pt x="194868" y="239912"/>
                  </a:lnTo>
                  <a:lnTo>
                    <a:pt x="239754" y="234394"/>
                  </a:lnTo>
                  <a:lnTo>
                    <a:pt x="282873" y="229102"/>
                  </a:lnTo>
                  <a:lnTo>
                    <a:pt x="325992" y="223785"/>
                  </a:lnTo>
                  <a:lnTo>
                    <a:pt x="370878" y="218195"/>
                  </a:lnTo>
                  <a:lnTo>
                    <a:pt x="418407" y="212226"/>
                  </a:lnTo>
                  <a:lnTo>
                    <a:pt x="467507" y="205972"/>
                  </a:lnTo>
                  <a:lnTo>
                    <a:pt x="517019" y="199765"/>
                  </a:lnTo>
                  <a:lnTo>
                    <a:pt x="565785" y="193938"/>
                  </a:lnTo>
                  <a:lnTo>
                    <a:pt x="613201" y="188051"/>
                  </a:lnTo>
                  <a:lnTo>
                    <a:pt x="660034" y="182080"/>
                  </a:lnTo>
                  <a:lnTo>
                    <a:pt x="706891" y="176990"/>
                  </a:lnTo>
                  <a:lnTo>
                    <a:pt x="754380" y="173745"/>
                  </a:lnTo>
                  <a:lnTo>
                    <a:pt x="802786" y="173882"/>
                  </a:lnTo>
                  <a:lnTo>
                    <a:pt x="851789" y="176460"/>
                  </a:lnTo>
                  <a:lnTo>
                    <a:pt x="900791" y="178728"/>
                  </a:lnTo>
                  <a:lnTo>
                    <a:pt x="949198" y="177936"/>
                  </a:lnTo>
                  <a:lnTo>
                    <a:pt x="996632" y="171372"/>
                  </a:lnTo>
                  <a:lnTo>
                    <a:pt x="1043495" y="161141"/>
                  </a:lnTo>
                  <a:lnTo>
                    <a:pt x="1090358" y="151719"/>
                  </a:lnTo>
                  <a:lnTo>
                    <a:pt x="1137793" y="147583"/>
                  </a:lnTo>
                  <a:lnTo>
                    <a:pt x="1186056" y="153169"/>
                  </a:lnTo>
                  <a:lnTo>
                    <a:pt x="1234820" y="164935"/>
                  </a:lnTo>
                  <a:lnTo>
                    <a:pt x="1283775" y="175676"/>
                  </a:lnTo>
                  <a:lnTo>
                    <a:pt x="1332611" y="178190"/>
                  </a:lnTo>
                  <a:lnTo>
                    <a:pt x="1381502" y="168443"/>
                  </a:lnTo>
                  <a:lnTo>
                    <a:pt x="1430464" y="150981"/>
                  </a:lnTo>
                  <a:lnTo>
                    <a:pt x="1479236" y="131470"/>
                  </a:lnTo>
                  <a:lnTo>
                    <a:pt x="1527556" y="115579"/>
                  </a:lnTo>
                  <a:lnTo>
                    <a:pt x="1574970" y="104786"/>
                  </a:lnTo>
                  <a:lnTo>
                    <a:pt x="1621790" y="96006"/>
                  </a:lnTo>
                  <a:lnTo>
                    <a:pt x="1668609" y="88344"/>
                  </a:lnTo>
                  <a:lnTo>
                    <a:pt x="1716024" y="80908"/>
                  </a:lnTo>
                  <a:lnTo>
                    <a:pt x="1764504" y="72907"/>
                  </a:lnTo>
                  <a:lnTo>
                    <a:pt x="1813544" y="65097"/>
                  </a:lnTo>
                  <a:lnTo>
                    <a:pt x="1862560" y="58620"/>
                  </a:lnTo>
                  <a:lnTo>
                    <a:pt x="1910969" y="54619"/>
                  </a:lnTo>
                  <a:lnTo>
                    <a:pt x="1958403" y="53107"/>
                  </a:lnTo>
                  <a:lnTo>
                    <a:pt x="2005266" y="53572"/>
                  </a:lnTo>
                  <a:lnTo>
                    <a:pt x="2052129" y="56370"/>
                  </a:lnTo>
                  <a:lnTo>
                    <a:pt x="2099564" y="61858"/>
                  </a:lnTo>
                  <a:lnTo>
                    <a:pt x="2147827" y="72515"/>
                  </a:lnTo>
                  <a:lnTo>
                    <a:pt x="2196591" y="87290"/>
                  </a:lnTo>
                  <a:lnTo>
                    <a:pt x="2245546" y="101542"/>
                  </a:lnTo>
                  <a:lnTo>
                    <a:pt x="2294382" y="110626"/>
                  </a:lnTo>
                  <a:lnTo>
                    <a:pt x="2343576" y="112305"/>
                  </a:lnTo>
                  <a:lnTo>
                    <a:pt x="2393045" y="109388"/>
                  </a:lnTo>
                  <a:lnTo>
                    <a:pt x="2441918" y="104804"/>
                  </a:lnTo>
                  <a:lnTo>
                    <a:pt x="2489327" y="101482"/>
                  </a:lnTo>
                  <a:lnTo>
                    <a:pt x="2534169" y="100393"/>
                  </a:lnTo>
                  <a:lnTo>
                    <a:pt x="2577274" y="99911"/>
                  </a:lnTo>
                  <a:lnTo>
                    <a:pt x="2620379" y="99071"/>
                  </a:lnTo>
                  <a:lnTo>
                    <a:pt x="2665222" y="96910"/>
                  </a:lnTo>
                  <a:lnTo>
                    <a:pt x="2712791" y="93247"/>
                  </a:lnTo>
                  <a:lnTo>
                    <a:pt x="2761932" y="88560"/>
                  </a:lnTo>
                  <a:lnTo>
                    <a:pt x="2811454" y="82873"/>
                  </a:lnTo>
                  <a:lnTo>
                    <a:pt x="2860166" y="76209"/>
                  </a:lnTo>
                  <a:lnTo>
                    <a:pt x="2907583" y="66135"/>
                  </a:lnTo>
                  <a:lnTo>
                    <a:pt x="2954416" y="53524"/>
                  </a:lnTo>
                  <a:lnTo>
                    <a:pt x="3001273" y="43080"/>
                  </a:lnTo>
                  <a:lnTo>
                    <a:pt x="3048762" y="39506"/>
                  </a:lnTo>
                  <a:lnTo>
                    <a:pt x="3097168" y="47372"/>
                  </a:lnTo>
                  <a:lnTo>
                    <a:pt x="3146170" y="63001"/>
                  </a:lnTo>
                  <a:lnTo>
                    <a:pt x="3195173" y="79011"/>
                  </a:lnTo>
                  <a:lnTo>
                    <a:pt x="3243579" y="88020"/>
                  </a:lnTo>
                  <a:lnTo>
                    <a:pt x="3291014" y="87000"/>
                  </a:lnTo>
                  <a:lnTo>
                    <a:pt x="3337877" y="80242"/>
                  </a:lnTo>
                  <a:lnTo>
                    <a:pt x="3384740" y="71340"/>
                  </a:lnTo>
                  <a:lnTo>
                    <a:pt x="3432175" y="63890"/>
                  </a:lnTo>
                  <a:lnTo>
                    <a:pt x="3480438" y="58275"/>
                  </a:lnTo>
                  <a:lnTo>
                    <a:pt x="3529203" y="52778"/>
                  </a:lnTo>
                  <a:lnTo>
                    <a:pt x="3578157" y="47853"/>
                  </a:lnTo>
                  <a:lnTo>
                    <a:pt x="3626992" y="43951"/>
                  </a:lnTo>
                  <a:lnTo>
                    <a:pt x="3675901" y="41282"/>
                  </a:lnTo>
                  <a:lnTo>
                    <a:pt x="3724894" y="39649"/>
                  </a:lnTo>
                  <a:lnTo>
                    <a:pt x="3773672" y="38611"/>
                  </a:lnTo>
                  <a:lnTo>
                    <a:pt x="3821938" y="37728"/>
                  </a:lnTo>
                  <a:lnTo>
                    <a:pt x="3869354" y="36794"/>
                  </a:lnTo>
                  <a:lnTo>
                    <a:pt x="3916187" y="36062"/>
                  </a:lnTo>
                  <a:lnTo>
                    <a:pt x="3963044" y="35782"/>
                  </a:lnTo>
                  <a:lnTo>
                    <a:pt x="4010533" y="36204"/>
                  </a:lnTo>
                  <a:lnTo>
                    <a:pt x="4058939" y="38084"/>
                  </a:lnTo>
                  <a:lnTo>
                    <a:pt x="4107941" y="41046"/>
                  </a:lnTo>
                  <a:lnTo>
                    <a:pt x="4156944" y="43652"/>
                  </a:lnTo>
                  <a:lnTo>
                    <a:pt x="4205351" y="44459"/>
                  </a:lnTo>
                  <a:lnTo>
                    <a:pt x="4252785" y="42842"/>
                  </a:lnTo>
                  <a:lnTo>
                    <a:pt x="4299648" y="39713"/>
                  </a:lnTo>
                  <a:lnTo>
                    <a:pt x="4346511" y="35655"/>
                  </a:lnTo>
                  <a:lnTo>
                    <a:pt x="4393946" y="31251"/>
                  </a:lnTo>
                  <a:lnTo>
                    <a:pt x="4442209" y="26038"/>
                  </a:lnTo>
                  <a:lnTo>
                    <a:pt x="4490973" y="19933"/>
                  </a:lnTo>
                  <a:lnTo>
                    <a:pt x="4539928" y="14089"/>
                  </a:lnTo>
                  <a:lnTo>
                    <a:pt x="4588764" y="9661"/>
                  </a:lnTo>
                  <a:lnTo>
                    <a:pt x="4637815" y="5425"/>
                  </a:lnTo>
                  <a:lnTo>
                    <a:pt x="4687046" y="1200"/>
                  </a:lnTo>
                  <a:lnTo>
                    <a:pt x="4735871" y="0"/>
                  </a:lnTo>
                  <a:lnTo>
                    <a:pt x="4783709" y="4835"/>
                  </a:lnTo>
                  <a:lnTo>
                    <a:pt x="4829865" y="16220"/>
                  </a:lnTo>
                  <a:lnTo>
                    <a:pt x="4874831" y="32664"/>
                  </a:lnTo>
                  <a:lnTo>
                    <a:pt x="4919797" y="54181"/>
                  </a:lnTo>
                  <a:lnTo>
                    <a:pt x="4965954" y="80781"/>
                  </a:lnTo>
                  <a:lnTo>
                    <a:pt x="5004222" y="106556"/>
                  </a:lnTo>
                  <a:lnTo>
                    <a:pt x="5043289" y="136409"/>
                  </a:lnTo>
                  <a:lnTo>
                    <a:pt x="5082704" y="169085"/>
                  </a:lnTo>
                  <a:lnTo>
                    <a:pt x="5122015" y="203327"/>
                  </a:lnTo>
                  <a:lnTo>
                    <a:pt x="5160772" y="237880"/>
                  </a:lnTo>
                  <a:lnTo>
                    <a:pt x="5198832" y="276474"/>
                  </a:lnTo>
                  <a:lnTo>
                    <a:pt x="5236411" y="320012"/>
                  </a:lnTo>
                  <a:lnTo>
                    <a:pt x="5273819" y="362769"/>
                  </a:lnTo>
                  <a:lnTo>
                    <a:pt x="5311367" y="399022"/>
                  </a:lnTo>
                  <a:lnTo>
                    <a:pt x="5349367" y="423046"/>
                  </a:lnTo>
                  <a:lnTo>
                    <a:pt x="5397847" y="430355"/>
                  </a:lnTo>
                  <a:lnTo>
                    <a:pt x="5446887" y="420459"/>
                  </a:lnTo>
                  <a:lnTo>
                    <a:pt x="5495903" y="405634"/>
                  </a:lnTo>
                  <a:lnTo>
                    <a:pt x="5544312" y="398154"/>
                  </a:lnTo>
                  <a:lnTo>
                    <a:pt x="5591728" y="401405"/>
                  </a:lnTo>
                  <a:lnTo>
                    <a:pt x="5638561" y="408727"/>
                  </a:lnTo>
                  <a:lnTo>
                    <a:pt x="5685418" y="417621"/>
                  </a:lnTo>
                  <a:lnTo>
                    <a:pt x="5732907" y="425586"/>
                  </a:lnTo>
                  <a:lnTo>
                    <a:pt x="5781170" y="433308"/>
                  </a:lnTo>
                  <a:lnTo>
                    <a:pt x="5829934" y="441636"/>
                  </a:lnTo>
                  <a:lnTo>
                    <a:pt x="5878889" y="448607"/>
                  </a:lnTo>
                  <a:lnTo>
                    <a:pt x="5927725" y="452256"/>
                  </a:lnTo>
                  <a:lnTo>
                    <a:pt x="5976560" y="451078"/>
                  </a:lnTo>
                  <a:lnTo>
                    <a:pt x="6025514" y="446446"/>
                  </a:lnTo>
                  <a:lnTo>
                    <a:pt x="6074279" y="440719"/>
                  </a:lnTo>
                  <a:lnTo>
                    <a:pt x="6122543" y="436254"/>
                  </a:lnTo>
                  <a:lnTo>
                    <a:pt x="6170031" y="433357"/>
                  </a:lnTo>
                  <a:lnTo>
                    <a:pt x="6216888" y="430889"/>
                  </a:lnTo>
                  <a:lnTo>
                    <a:pt x="6263721" y="429039"/>
                  </a:lnTo>
                  <a:lnTo>
                    <a:pt x="6311138" y="427999"/>
                  </a:lnTo>
                  <a:lnTo>
                    <a:pt x="6359546" y="429394"/>
                  </a:lnTo>
                  <a:lnTo>
                    <a:pt x="6408562" y="432587"/>
                  </a:lnTo>
                  <a:lnTo>
                    <a:pt x="6457602" y="434375"/>
                  </a:lnTo>
                  <a:lnTo>
                    <a:pt x="6506083" y="431555"/>
                  </a:lnTo>
                  <a:lnTo>
                    <a:pt x="6553499" y="420836"/>
                  </a:lnTo>
                  <a:lnTo>
                    <a:pt x="6600332" y="404758"/>
                  </a:lnTo>
                  <a:lnTo>
                    <a:pt x="6647189" y="388872"/>
                  </a:lnTo>
                  <a:lnTo>
                    <a:pt x="6694678" y="378723"/>
                  </a:lnTo>
                  <a:lnTo>
                    <a:pt x="6742924" y="377715"/>
                  </a:lnTo>
                  <a:lnTo>
                    <a:pt x="6791658" y="382184"/>
                  </a:lnTo>
                  <a:lnTo>
                    <a:pt x="6840606" y="387367"/>
                  </a:lnTo>
                  <a:lnTo>
                    <a:pt x="6889496" y="388502"/>
                  </a:lnTo>
                  <a:lnTo>
                    <a:pt x="6938635" y="386076"/>
                  </a:lnTo>
                  <a:lnTo>
                    <a:pt x="6988095" y="382041"/>
                  </a:lnTo>
                  <a:lnTo>
                    <a:pt x="7036960" y="373840"/>
                  </a:lnTo>
                  <a:lnTo>
                    <a:pt x="7084314" y="358911"/>
                  </a:lnTo>
                  <a:lnTo>
                    <a:pt x="7129230" y="337183"/>
                  </a:lnTo>
                  <a:lnTo>
                    <a:pt x="7172372" y="309762"/>
                  </a:lnTo>
                  <a:lnTo>
                    <a:pt x="7215491" y="276151"/>
                  </a:lnTo>
                  <a:lnTo>
                    <a:pt x="7260335" y="235848"/>
                  </a:lnTo>
                  <a:lnTo>
                    <a:pt x="7291736" y="204053"/>
                  </a:lnTo>
                  <a:lnTo>
                    <a:pt x="7323915" y="167922"/>
                  </a:lnTo>
                  <a:lnTo>
                    <a:pt x="7356617" y="128899"/>
                  </a:lnTo>
                  <a:lnTo>
                    <a:pt x="7389584" y="88425"/>
                  </a:lnTo>
                  <a:lnTo>
                    <a:pt x="7422557" y="47944"/>
                  </a:lnTo>
                  <a:lnTo>
                    <a:pt x="7455281" y="8899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28675" y="3141545"/>
              <a:ext cx="7455534" cy="1623060"/>
            </a:xfrm>
            <a:custGeom>
              <a:avLst/>
              <a:gdLst/>
              <a:ahLst/>
              <a:cxnLst/>
              <a:rect l="l" t="t" r="r" b="b"/>
              <a:pathLst>
                <a:path w="7455534" h="1623060">
                  <a:moveTo>
                    <a:pt x="0" y="258371"/>
                  </a:moveTo>
                  <a:lnTo>
                    <a:pt x="49161" y="237658"/>
                  </a:lnTo>
                  <a:lnTo>
                    <a:pt x="98615" y="216683"/>
                  </a:lnTo>
                  <a:lnTo>
                    <a:pt x="147479" y="196328"/>
                  </a:lnTo>
                  <a:lnTo>
                    <a:pt x="194868" y="177472"/>
                  </a:lnTo>
                  <a:lnTo>
                    <a:pt x="239754" y="160972"/>
                  </a:lnTo>
                  <a:lnTo>
                    <a:pt x="282873" y="146151"/>
                  </a:lnTo>
                  <a:lnTo>
                    <a:pt x="325992" y="131591"/>
                  </a:lnTo>
                  <a:lnTo>
                    <a:pt x="370878" y="115877"/>
                  </a:lnTo>
                  <a:lnTo>
                    <a:pt x="418407" y="97645"/>
                  </a:lnTo>
                  <a:lnTo>
                    <a:pt x="467507" y="78031"/>
                  </a:lnTo>
                  <a:lnTo>
                    <a:pt x="517019" y="59084"/>
                  </a:lnTo>
                  <a:lnTo>
                    <a:pt x="565785" y="42852"/>
                  </a:lnTo>
                  <a:lnTo>
                    <a:pt x="613201" y="29398"/>
                  </a:lnTo>
                  <a:lnTo>
                    <a:pt x="660034" y="17801"/>
                  </a:lnTo>
                  <a:lnTo>
                    <a:pt x="706891" y="8634"/>
                  </a:lnTo>
                  <a:lnTo>
                    <a:pt x="754380" y="2466"/>
                  </a:lnTo>
                  <a:lnTo>
                    <a:pt x="802786" y="0"/>
                  </a:lnTo>
                  <a:lnTo>
                    <a:pt x="851789" y="736"/>
                  </a:lnTo>
                  <a:lnTo>
                    <a:pt x="900791" y="3448"/>
                  </a:lnTo>
                  <a:lnTo>
                    <a:pt x="949198" y="6911"/>
                  </a:lnTo>
                  <a:lnTo>
                    <a:pt x="996632" y="9788"/>
                  </a:lnTo>
                  <a:lnTo>
                    <a:pt x="1043495" y="13071"/>
                  </a:lnTo>
                  <a:lnTo>
                    <a:pt x="1090358" y="19020"/>
                  </a:lnTo>
                  <a:lnTo>
                    <a:pt x="1137793" y="29898"/>
                  </a:lnTo>
                  <a:lnTo>
                    <a:pt x="1186056" y="47676"/>
                  </a:lnTo>
                  <a:lnTo>
                    <a:pt x="1234820" y="70681"/>
                  </a:lnTo>
                  <a:lnTo>
                    <a:pt x="1283775" y="95710"/>
                  </a:lnTo>
                  <a:lnTo>
                    <a:pt x="1332611" y="119560"/>
                  </a:lnTo>
                  <a:lnTo>
                    <a:pt x="1381502" y="140979"/>
                  </a:lnTo>
                  <a:lnTo>
                    <a:pt x="1430464" y="161756"/>
                  </a:lnTo>
                  <a:lnTo>
                    <a:pt x="1479236" y="183532"/>
                  </a:lnTo>
                  <a:lnTo>
                    <a:pt x="1527556" y="207952"/>
                  </a:lnTo>
                  <a:lnTo>
                    <a:pt x="1574970" y="236491"/>
                  </a:lnTo>
                  <a:lnTo>
                    <a:pt x="1621790" y="267864"/>
                  </a:lnTo>
                  <a:lnTo>
                    <a:pt x="1668609" y="299856"/>
                  </a:lnTo>
                  <a:lnTo>
                    <a:pt x="1716024" y="330253"/>
                  </a:lnTo>
                  <a:lnTo>
                    <a:pt x="1764504" y="357477"/>
                  </a:lnTo>
                  <a:lnTo>
                    <a:pt x="1813544" y="382974"/>
                  </a:lnTo>
                  <a:lnTo>
                    <a:pt x="1862560" y="409352"/>
                  </a:lnTo>
                  <a:lnTo>
                    <a:pt x="1910969" y="439219"/>
                  </a:lnTo>
                  <a:lnTo>
                    <a:pt x="1948980" y="463187"/>
                  </a:lnTo>
                  <a:lnTo>
                    <a:pt x="1986553" y="486057"/>
                  </a:lnTo>
                  <a:lnTo>
                    <a:pt x="2023979" y="512005"/>
                  </a:lnTo>
                  <a:lnTo>
                    <a:pt x="2061552" y="545208"/>
                  </a:lnTo>
                  <a:lnTo>
                    <a:pt x="2099564" y="589841"/>
                  </a:lnTo>
                  <a:lnTo>
                    <a:pt x="2123614" y="627302"/>
                  </a:lnTo>
                  <a:lnTo>
                    <a:pt x="2147827" y="673050"/>
                  </a:lnTo>
                  <a:lnTo>
                    <a:pt x="2172166" y="724144"/>
                  </a:lnTo>
                  <a:lnTo>
                    <a:pt x="2196592" y="777642"/>
                  </a:lnTo>
                  <a:lnTo>
                    <a:pt x="2221064" y="830605"/>
                  </a:lnTo>
                  <a:lnTo>
                    <a:pt x="2245546" y="880092"/>
                  </a:lnTo>
                  <a:lnTo>
                    <a:pt x="2269998" y="923161"/>
                  </a:lnTo>
                  <a:lnTo>
                    <a:pt x="2294382" y="956871"/>
                  </a:lnTo>
                  <a:lnTo>
                    <a:pt x="2333687" y="991430"/>
                  </a:lnTo>
                  <a:lnTo>
                    <a:pt x="2373280" y="1009957"/>
                  </a:lnTo>
                  <a:lnTo>
                    <a:pt x="2412714" y="1019370"/>
                  </a:lnTo>
                  <a:lnTo>
                    <a:pt x="2451545" y="1026589"/>
                  </a:lnTo>
                  <a:lnTo>
                    <a:pt x="2489327" y="1038532"/>
                  </a:lnTo>
                  <a:lnTo>
                    <a:pt x="2534169" y="1059940"/>
                  </a:lnTo>
                  <a:lnTo>
                    <a:pt x="2577274" y="1081871"/>
                  </a:lnTo>
                  <a:lnTo>
                    <a:pt x="2620379" y="1103183"/>
                  </a:lnTo>
                  <a:lnTo>
                    <a:pt x="2665222" y="1122733"/>
                  </a:lnTo>
                  <a:lnTo>
                    <a:pt x="2712791" y="1139445"/>
                  </a:lnTo>
                  <a:lnTo>
                    <a:pt x="2761932" y="1154134"/>
                  </a:lnTo>
                  <a:lnTo>
                    <a:pt x="2811454" y="1168775"/>
                  </a:lnTo>
                  <a:lnTo>
                    <a:pt x="2860166" y="1185344"/>
                  </a:lnTo>
                  <a:lnTo>
                    <a:pt x="2907583" y="1204253"/>
                  </a:lnTo>
                  <a:lnTo>
                    <a:pt x="2954416" y="1224508"/>
                  </a:lnTo>
                  <a:lnTo>
                    <a:pt x="3001273" y="1245977"/>
                  </a:lnTo>
                  <a:lnTo>
                    <a:pt x="3048762" y="1268529"/>
                  </a:lnTo>
                  <a:lnTo>
                    <a:pt x="3097168" y="1294046"/>
                  </a:lnTo>
                  <a:lnTo>
                    <a:pt x="3146170" y="1321885"/>
                  </a:lnTo>
                  <a:lnTo>
                    <a:pt x="3195173" y="1348414"/>
                  </a:lnTo>
                  <a:lnTo>
                    <a:pt x="3243579" y="1370002"/>
                  </a:lnTo>
                  <a:lnTo>
                    <a:pt x="3291014" y="1385274"/>
                  </a:lnTo>
                  <a:lnTo>
                    <a:pt x="3337877" y="1396355"/>
                  </a:lnTo>
                  <a:lnTo>
                    <a:pt x="3384740" y="1404578"/>
                  </a:lnTo>
                  <a:lnTo>
                    <a:pt x="3432175" y="1411277"/>
                  </a:lnTo>
                  <a:lnTo>
                    <a:pt x="3480438" y="1415950"/>
                  </a:lnTo>
                  <a:lnTo>
                    <a:pt x="3529203" y="1418183"/>
                  </a:lnTo>
                  <a:lnTo>
                    <a:pt x="3578157" y="1419439"/>
                  </a:lnTo>
                  <a:lnTo>
                    <a:pt x="3626992" y="1421183"/>
                  </a:lnTo>
                  <a:lnTo>
                    <a:pt x="3675901" y="1424287"/>
                  </a:lnTo>
                  <a:lnTo>
                    <a:pt x="3724894" y="1427819"/>
                  </a:lnTo>
                  <a:lnTo>
                    <a:pt x="3773672" y="1430541"/>
                  </a:lnTo>
                  <a:lnTo>
                    <a:pt x="3821938" y="1431216"/>
                  </a:lnTo>
                  <a:lnTo>
                    <a:pt x="3869354" y="1428869"/>
                  </a:lnTo>
                  <a:lnTo>
                    <a:pt x="3916187" y="1424437"/>
                  </a:lnTo>
                  <a:lnTo>
                    <a:pt x="3963044" y="1419268"/>
                  </a:lnTo>
                  <a:lnTo>
                    <a:pt x="4010533" y="1414706"/>
                  </a:lnTo>
                  <a:lnTo>
                    <a:pt x="4058939" y="1411878"/>
                  </a:lnTo>
                  <a:lnTo>
                    <a:pt x="4107941" y="1409801"/>
                  </a:lnTo>
                  <a:lnTo>
                    <a:pt x="4156944" y="1406652"/>
                  </a:lnTo>
                  <a:lnTo>
                    <a:pt x="4205351" y="1400609"/>
                  </a:lnTo>
                  <a:lnTo>
                    <a:pt x="4252785" y="1390259"/>
                  </a:lnTo>
                  <a:lnTo>
                    <a:pt x="4299648" y="1376860"/>
                  </a:lnTo>
                  <a:lnTo>
                    <a:pt x="4346511" y="1362604"/>
                  </a:lnTo>
                  <a:lnTo>
                    <a:pt x="4393946" y="1349682"/>
                  </a:lnTo>
                  <a:lnTo>
                    <a:pt x="4442209" y="1338107"/>
                  </a:lnTo>
                  <a:lnTo>
                    <a:pt x="4490973" y="1326997"/>
                  </a:lnTo>
                  <a:lnTo>
                    <a:pt x="4539928" y="1316910"/>
                  </a:lnTo>
                  <a:lnTo>
                    <a:pt x="4588764" y="1308407"/>
                  </a:lnTo>
                  <a:lnTo>
                    <a:pt x="4637815" y="1301494"/>
                  </a:lnTo>
                  <a:lnTo>
                    <a:pt x="4687046" y="1295961"/>
                  </a:lnTo>
                  <a:lnTo>
                    <a:pt x="4735871" y="1291762"/>
                  </a:lnTo>
                  <a:lnTo>
                    <a:pt x="4783709" y="1288849"/>
                  </a:lnTo>
                  <a:lnTo>
                    <a:pt x="4829865" y="1285456"/>
                  </a:lnTo>
                  <a:lnTo>
                    <a:pt x="4874831" y="1282182"/>
                  </a:lnTo>
                  <a:lnTo>
                    <a:pt x="4919797" y="1282527"/>
                  </a:lnTo>
                  <a:lnTo>
                    <a:pt x="4965954" y="1289992"/>
                  </a:lnTo>
                  <a:lnTo>
                    <a:pt x="5013932" y="1306322"/>
                  </a:lnTo>
                  <a:lnTo>
                    <a:pt x="5062982" y="1329378"/>
                  </a:lnTo>
                  <a:lnTo>
                    <a:pt x="5112222" y="1356840"/>
                  </a:lnTo>
                  <a:lnTo>
                    <a:pt x="5160772" y="1386385"/>
                  </a:lnTo>
                  <a:lnTo>
                    <a:pt x="5198832" y="1413919"/>
                  </a:lnTo>
                  <a:lnTo>
                    <a:pt x="5236411" y="1446055"/>
                  </a:lnTo>
                  <a:lnTo>
                    <a:pt x="5273819" y="1478648"/>
                  </a:lnTo>
                  <a:lnTo>
                    <a:pt x="5311367" y="1507553"/>
                  </a:lnTo>
                  <a:lnTo>
                    <a:pt x="5349367" y="1528625"/>
                  </a:lnTo>
                  <a:lnTo>
                    <a:pt x="5397847" y="1540244"/>
                  </a:lnTo>
                  <a:lnTo>
                    <a:pt x="5446887" y="1541182"/>
                  </a:lnTo>
                  <a:lnTo>
                    <a:pt x="5495903" y="1539716"/>
                  </a:lnTo>
                  <a:lnTo>
                    <a:pt x="5544312" y="1544119"/>
                  </a:lnTo>
                  <a:lnTo>
                    <a:pt x="5591728" y="1558157"/>
                  </a:lnTo>
                  <a:lnTo>
                    <a:pt x="5638561" y="1576885"/>
                  </a:lnTo>
                  <a:lnTo>
                    <a:pt x="5685418" y="1595518"/>
                  </a:lnTo>
                  <a:lnTo>
                    <a:pt x="5732907" y="1609270"/>
                  </a:lnTo>
                  <a:lnTo>
                    <a:pt x="5781170" y="1617041"/>
                  </a:lnTo>
                  <a:lnTo>
                    <a:pt x="5829934" y="1621335"/>
                  </a:lnTo>
                  <a:lnTo>
                    <a:pt x="5878889" y="1622772"/>
                  </a:lnTo>
                  <a:lnTo>
                    <a:pt x="5927725" y="1621970"/>
                  </a:lnTo>
                  <a:lnTo>
                    <a:pt x="5976560" y="1617858"/>
                  </a:lnTo>
                  <a:lnTo>
                    <a:pt x="6025514" y="1610508"/>
                  </a:lnTo>
                  <a:lnTo>
                    <a:pt x="6074279" y="1602253"/>
                  </a:lnTo>
                  <a:lnTo>
                    <a:pt x="6122543" y="1595427"/>
                  </a:lnTo>
                  <a:lnTo>
                    <a:pt x="6170031" y="1591343"/>
                  </a:lnTo>
                  <a:lnTo>
                    <a:pt x="6216888" y="1588474"/>
                  </a:lnTo>
                  <a:lnTo>
                    <a:pt x="6263721" y="1585176"/>
                  </a:lnTo>
                  <a:lnTo>
                    <a:pt x="6311138" y="1579806"/>
                  </a:lnTo>
                  <a:lnTo>
                    <a:pt x="6359546" y="1571190"/>
                  </a:lnTo>
                  <a:lnTo>
                    <a:pt x="6408562" y="1560502"/>
                  </a:lnTo>
                  <a:lnTo>
                    <a:pt x="6457602" y="1549338"/>
                  </a:lnTo>
                  <a:lnTo>
                    <a:pt x="6506083" y="1539293"/>
                  </a:lnTo>
                  <a:lnTo>
                    <a:pt x="6553499" y="1529367"/>
                  </a:lnTo>
                  <a:lnTo>
                    <a:pt x="6600332" y="1519227"/>
                  </a:lnTo>
                  <a:lnTo>
                    <a:pt x="6647189" y="1511182"/>
                  </a:lnTo>
                  <a:lnTo>
                    <a:pt x="6694678" y="1507543"/>
                  </a:lnTo>
                  <a:lnTo>
                    <a:pt x="6742924" y="1511500"/>
                  </a:lnTo>
                  <a:lnTo>
                    <a:pt x="6791658" y="1521005"/>
                  </a:lnTo>
                  <a:lnTo>
                    <a:pt x="6840606" y="1530224"/>
                  </a:lnTo>
                  <a:lnTo>
                    <a:pt x="6889496" y="1533324"/>
                  </a:lnTo>
                  <a:lnTo>
                    <a:pt x="6938635" y="1529689"/>
                  </a:lnTo>
                  <a:lnTo>
                    <a:pt x="6988095" y="1522053"/>
                  </a:lnTo>
                  <a:lnTo>
                    <a:pt x="7036960" y="1509893"/>
                  </a:lnTo>
                  <a:lnTo>
                    <a:pt x="7084314" y="1492684"/>
                  </a:lnTo>
                  <a:lnTo>
                    <a:pt x="7129230" y="1469945"/>
                  </a:lnTo>
                  <a:lnTo>
                    <a:pt x="7172372" y="1442122"/>
                  </a:lnTo>
                  <a:lnTo>
                    <a:pt x="7215491" y="1409799"/>
                  </a:lnTo>
                  <a:lnTo>
                    <a:pt x="7260335" y="1373558"/>
                  </a:lnTo>
                  <a:lnTo>
                    <a:pt x="7298117" y="1340706"/>
                  </a:lnTo>
                  <a:lnTo>
                    <a:pt x="7336948" y="1304165"/>
                  </a:lnTo>
                  <a:lnTo>
                    <a:pt x="7376382" y="1265522"/>
                  </a:lnTo>
                  <a:lnTo>
                    <a:pt x="7415975" y="1226360"/>
                  </a:lnTo>
                  <a:lnTo>
                    <a:pt x="7455281" y="1188265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28675" y="2958719"/>
              <a:ext cx="7455534" cy="2094864"/>
            </a:xfrm>
            <a:custGeom>
              <a:avLst/>
              <a:gdLst/>
              <a:ahLst/>
              <a:cxnLst/>
              <a:rect l="l" t="t" r="r" b="b"/>
              <a:pathLst>
                <a:path w="7455534" h="2094864">
                  <a:moveTo>
                    <a:pt x="0" y="1957323"/>
                  </a:moveTo>
                  <a:lnTo>
                    <a:pt x="49161" y="1970002"/>
                  </a:lnTo>
                  <a:lnTo>
                    <a:pt x="98615" y="1982930"/>
                  </a:lnTo>
                  <a:lnTo>
                    <a:pt x="147479" y="1995310"/>
                  </a:lnTo>
                  <a:lnTo>
                    <a:pt x="194868" y="2006345"/>
                  </a:lnTo>
                  <a:lnTo>
                    <a:pt x="239754" y="2015345"/>
                  </a:lnTo>
                  <a:lnTo>
                    <a:pt x="282873" y="2022903"/>
                  </a:lnTo>
                  <a:lnTo>
                    <a:pt x="325992" y="2030152"/>
                  </a:lnTo>
                  <a:lnTo>
                    <a:pt x="370878" y="2038222"/>
                  </a:lnTo>
                  <a:lnTo>
                    <a:pt x="418407" y="2048007"/>
                  </a:lnTo>
                  <a:lnTo>
                    <a:pt x="467507" y="2058781"/>
                  </a:lnTo>
                  <a:lnTo>
                    <a:pt x="517019" y="2068958"/>
                  </a:lnTo>
                  <a:lnTo>
                    <a:pt x="565785" y="2076957"/>
                  </a:lnTo>
                  <a:lnTo>
                    <a:pt x="613201" y="2082036"/>
                  </a:lnTo>
                  <a:lnTo>
                    <a:pt x="660034" y="2085197"/>
                  </a:lnTo>
                  <a:lnTo>
                    <a:pt x="706891" y="2087191"/>
                  </a:lnTo>
                  <a:lnTo>
                    <a:pt x="754380" y="2088768"/>
                  </a:lnTo>
                  <a:lnTo>
                    <a:pt x="802786" y="2091360"/>
                  </a:lnTo>
                  <a:lnTo>
                    <a:pt x="851789" y="2094166"/>
                  </a:lnTo>
                  <a:lnTo>
                    <a:pt x="900791" y="2094591"/>
                  </a:lnTo>
                  <a:lnTo>
                    <a:pt x="949198" y="2090038"/>
                  </a:lnTo>
                  <a:lnTo>
                    <a:pt x="996632" y="2078271"/>
                  </a:lnTo>
                  <a:lnTo>
                    <a:pt x="1043495" y="2061146"/>
                  </a:lnTo>
                  <a:lnTo>
                    <a:pt x="1090358" y="2042497"/>
                  </a:lnTo>
                  <a:lnTo>
                    <a:pt x="1137793" y="2026157"/>
                  </a:lnTo>
                  <a:lnTo>
                    <a:pt x="1186056" y="2016162"/>
                  </a:lnTo>
                  <a:lnTo>
                    <a:pt x="1234820" y="2009536"/>
                  </a:lnTo>
                  <a:lnTo>
                    <a:pt x="1283775" y="1999315"/>
                  </a:lnTo>
                  <a:lnTo>
                    <a:pt x="1332611" y="1978532"/>
                  </a:lnTo>
                  <a:lnTo>
                    <a:pt x="1371709" y="1951141"/>
                  </a:lnTo>
                  <a:lnTo>
                    <a:pt x="1410887" y="1916435"/>
                  </a:lnTo>
                  <a:lnTo>
                    <a:pt x="1450010" y="1877491"/>
                  </a:lnTo>
                  <a:lnTo>
                    <a:pt x="1488944" y="1837390"/>
                  </a:lnTo>
                  <a:lnTo>
                    <a:pt x="1527556" y="1799208"/>
                  </a:lnTo>
                  <a:lnTo>
                    <a:pt x="1565554" y="1762560"/>
                  </a:lnTo>
                  <a:lnTo>
                    <a:pt x="1603095" y="1725388"/>
                  </a:lnTo>
                  <a:lnTo>
                    <a:pt x="1640484" y="1688264"/>
                  </a:lnTo>
                  <a:lnTo>
                    <a:pt x="1678025" y="1651763"/>
                  </a:lnTo>
                  <a:lnTo>
                    <a:pt x="1716024" y="1616455"/>
                  </a:lnTo>
                  <a:lnTo>
                    <a:pt x="1754744" y="1582710"/>
                  </a:lnTo>
                  <a:lnTo>
                    <a:pt x="1793898" y="1550220"/>
                  </a:lnTo>
                  <a:lnTo>
                    <a:pt x="1833186" y="1518322"/>
                  </a:lnTo>
                  <a:lnTo>
                    <a:pt x="1872309" y="1486351"/>
                  </a:lnTo>
                  <a:lnTo>
                    <a:pt x="1910969" y="1453641"/>
                  </a:lnTo>
                  <a:lnTo>
                    <a:pt x="1948980" y="1423872"/>
                  </a:lnTo>
                  <a:lnTo>
                    <a:pt x="1986553" y="1397479"/>
                  </a:lnTo>
                  <a:lnTo>
                    <a:pt x="2023979" y="1368941"/>
                  </a:lnTo>
                  <a:lnTo>
                    <a:pt x="2061552" y="1332733"/>
                  </a:lnTo>
                  <a:lnTo>
                    <a:pt x="2099564" y="1283334"/>
                  </a:lnTo>
                  <a:lnTo>
                    <a:pt x="2120933" y="1246876"/>
                  </a:lnTo>
                  <a:lnTo>
                    <a:pt x="2142434" y="1203254"/>
                  </a:lnTo>
                  <a:lnTo>
                    <a:pt x="2164042" y="1154585"/>
                  </a:lnTo>
                  <a:lnTo>
                    <a:pt x="2185728" y="1102980"/>
                  </a:lnTo>
                  <a:lnTo>
                    <a:pt x="2207465" y="1050553"/>
                  </a:lnTo>
                  <a:lnTo>
                    <a:pt x="2229226" y="999419"/>
                  </a:lnTo>
                  <a:lnTo>
                    <a:pt x="2250984" y="951690"/>
                  </a:lnTo>
                  <a:lnTo>
                    <a:pt x="2272711" y="909480"/>
                  </a:lnTo>
                  <a:lnTo>
                    <a:pt x="2294382" y="874902"/>
                  </a:lnTo>
                  <a:lnTo>
                    <a:pt x="2333687" y="830730"/>
                  </a:lnTo>
                  <a:lnTo>
                    <a:pt x="2373280" y="801998"/>
                  </a:lnTo>
                  <a:lnTo>
                    <a:pt x="2412714" y="782082"/>
                  </a:lnTo>
                  <a:lnTo>
                    <a:pt x="2451545" y="764354"/>
                  </a:lnTo>
                  <a:lnTo>
                    <a:pt x="2489327" y="742187"/>
                  </a:lnTo>
                  <a:lnTo>
                    <a:pt x="2534169" y="708888"/>
                  </a:lnTo>
                  <a:lnTo>
                    <a:pt x="2577274" y="675528"/>
                  </a:lnTo>
                  <a:lnTo>
                    <a:pt x="2620379" y="642193"/>
                  </a:lnTo>
                  <a:lnTo>
                    <a:pt x="2665222" y="608964"/>
                  </a:lnTo>
                  <a:lnTo>
                    <a:pt x="2703113" y="583525"/>
                  </a:lnTo>
                  <a:lnTo>
                    <a:pt x="2742163" y="559189"/>
                  </a:lnTo>
                  <a:lnTo>
                    <a:pt x="2781762" y="534377"/>
                  </a:lnTo>
                  <a:lnTo>
                    <a:pt x="2821299" y="507511"/>
                  </a:lnTo>
                  <a:lnTo>
                    <a:pt x="2860166" y="477011"/>
                  </a:lnTo>
                  <a:lnTo>
                    <a:pt x="2898166" y="439958"/>
                  </a:lnTo>
                  <a:lnTo>
                    <a:pt x="2935714" y="397479"/>
                  </a:lnTo>
                  <a:lnTo>
                    <a:pt x="2973122" y="353842"/>
                  </a:lnTo>
                  <a:lnTo>
                    <a:pt x="3010701" y="313314"/>
                  </a:lnTo>
                  <a:lnTo>
                    <a:pt x="3048762" y="280161"/>
                  </a:lnTo>
                  <a:lnTo>
                    <a:pt x="3097168" y="251991"/>
                  </a:lnTo>
                  <a:lnTo>
                    <a:pt x="3146170" y="233108"/>
                  </a:lnTo>
                  <a:lnTo>
                    <a:pt x="3195173" y="216796"/>
                  </a:lnTo>
                  <a:lnTo>
                    <a:pt x="3243579" y="196341"/>
                  </a:lnTo>
                  <a:lnTo>
                    <a:pt x="3291014" y="168556"/>
                  </a:lnTo>
                  <a:lnTo>
                    <a:pt x="3337877" y="137413"/>
                  </a:lnTo>
                  <a:lnTo>
                    <a:pt x="3384740" y="107223"/>
                  </a:lnTo>
                  <a:lnTo>
                    <a:pt x="3432175" y="82295"/>
                  </a:lnTo>
                  <a:lnTo>
                    <a:pt x="3480438" y="64085"/>
                  </a:lnTo>
                  <a:lnTo>
                    <a:pt x="3529203" y="50244"/>
                  </a:lnTo>
                  <a:lnTo>
                    <a:pt x="3578157" y="39094"/>
                  </a:lnTo>
                  <a:lnTo>
                    <a:pt x="3626992" y="28955"/>
                  </a:lnTo>
                  <a:lnTo>
                    <a:pt x="3675901" y="18716"/>
                  </a:lnTo>
                  <a:lnTo>
                    <a:pt x="3724894" y="9525"/>
                  </a:lnTo>
                  <a:lnTo>
                    <a:pt x="3773672" y="2809"/>
                  </a:lnTo>
                  <a:lnTo>
                    <a:pt x="3821938" y="0"/>
                  </a:lnTo>
                  <a:lnTo>
                    <a:pt x="3869354" y="2411"/>
                  </a:lnTo>
                  <a:lnTo>
                    <a:pt x="3916187" y="8905"/>
                  </a:lnTo>
                  <a:lnTo>
                    <a:pt x="3963044" y="17520"/>
                  </a:lnTo>
                  <a:lnTo>
                    <a:pt x="4010533" y="26288"/>
                  </a:lnTo>
                  <a:lnTo>
                    <a:pt x="4058939" y="34692"/>
                  </a:lnTo>
                  <a:lnTo>
                    <a:pt x="4107941" y="43703"/>
                  </a:lnTo>
                  <a:lnTo>
                    <a:pt x="4156944" y="53881"/>
                  </a:lnTo>
                  <a:lnTo>
                    <a:pt x="4205351" y="65785"/>
                  </a:lnTo>
                  <a:lnTo>
                    <a:pt x="4252785" y="80861"/>
                  </a:lnTo>
                  <a:lnTo>
                    <a:pt x="4299648" y="98377"/>
                  </a:lnTo>
                  <a:lnTo>
                    <a:pt x="4346511" y="115631"/>
                  </a:lnTo>
                  <a:lnTo>
                    <a:pt x="4393946" y="129920"/>
                  </a:lnTo>
                  <a:lnTo>
                    <a:pt x="4442209" y="140331"/>
                  </a:lnTo>
                  <a:lnTo>
                    <a:pt x="4490973" y="148335"/>
                  </a:lnTo>
                  <a:lnTo>
                    <a:pt x="4539928" y="155102"/>
                  </a:lnTo>
                  <a:lnTo>
                    <a:pt x="4588764" y="161797"/>
                  </a:lnTo>
                  <a:lnTo>
                    <a:pt x="4637815" y="165834"/>
                  </a:lnTo>
                  <a:lnTo>
                    <a:pt x="4687046" y="167608"/>
                  </a:lnTo>
                  <a:lnTo>
                    <a:pt x="4735871" y="172477"/>
                  </a:lnTo>
                  <a:lnTo>
                    <a:pt x="4783709" y="185800"/>
                  </a:lnTo>
                  <a:lnTo>
                    <a:pt x="4829865" y="211353"/>
                  </a:lnTo>
                  <a:lnTo>
                    <a:pt x="4874831" y="245443"/>
                  </a:lnTo>
                  <a:lnTo>
                    <a:pt x="4919797" y="282509"/>
                  </a:lnTo>
                  <a:lnTo>
                    <a:pt x="4965954" y="316991"/>
                  </a:lnTo>
                  <a:lnTo>
                    <a:pt x="5004222" y="342003"/>
                  </a:lnTo>
                  <a:lnTo>
                    <a:pt x="5043289" y="366637"/>
                  </a:lnTo>
                  <a:lnTo>
                    <a:pt x="5082704" y="390729"/>
                  </a:lnTo>
                  <a:lnTo>
                    <a:pt x="5122015" y="414113"/>
                  </a:lnTo>
                  <a:lnTo>
                    <a:pt x="5160772" y="436625"/>
                  </a:lnTo>
                  <a:lnTo>
                    <a:pt x="5208260" y="467072"/>
                  </a:lnTo>
                  <a:lnTo>
                    <a:pt x="5255117" y="498744"/>
                  </a:lnTo>
                  <a:lnTo>
                    <a:pt x="5301950" y="524440"/>
                  </a:lnTo>
                  <a:lnTo>
                    <a:pt x="5349367" y="536955"/>
                  </a:lnTo>
                  <a:lnTo>
                    <a:pt x="5397847" y="530752"/>
                  </a:lnTo>
                  <a:lnTo>
                    <a:pt x="5446887" y="510857"/>
                  </a:lnTo>
                  <a:lnTo>
                    <a:pt x="5495903" y="485913"/>
                  </a:lnTo>
                  <a:lnTo>
                    <a:pt x="5544312" y="464565"/>
                  </a:lnTo>
                  <a:lnTo>
                    <a:pt x="5591728" y="446452"/>
                  </a:lnTo>
                  <a:lnTo>
                    <a:pt x="5638561" y="427863"/>
                  </a:lnTo>
                  <a:lnTo>
                    <a:pt x="5685418" y="412416"/>
                  </a:lnTo>
                  <a:lnTo>
                    <a:pt x="5732907" y="403732"/>
                  </a:lnTo>
                  <a:lnTo>
                    <a:pt x="5781170" y="404778"/>
                  </a:lnTo>
                  <a:lnTo>
                    <a:pt x="5829934" y="412956"/>
                  </a:lnTo>
                  <a:lnTo>
                    <a:pt x="5878889" y="423539"/>
                  </a:lnTo>
                  <a:lnTo>
                    <a:pt x="5927725" y="431800"/>
                  </a:lnTo>
                  <a:lnTo>
                    <a:pt x="5976560" y="436671"/>
                  </a:lnTo>
                  <a:lnTo>
                    <a:pt x="6025514" y="440674"/>
                  </a:lnTo>
                  <a:lnTo>
                    <a:pt x="6074279" y="444176"/>
                  </a:lnTo>
                  <a:lnTo>
                    <a:pt x="6122543" y="447547"/>
                  </a:lnTo>
                  <a:lnTo>
                    <a:pt x="6170031" y="449246"/>
                  </a:lnTo>
                  <a:lnTo>
                    <a:pt x="6216888" y="449611"/>
                  </a:lnTo>
                  <a:lnTo>
                    <a:pt x="6263721" y="451834"/>
                  </a:lnTo>
                  <a:lnTo>
                    <a:pt x="6311138" y="459104"/>
                  </a:lnTo>
                  <a:lnTo>
                    <a:pt x="6359546" y="476343"/>
                  </a:lnTo>
                  <a:lnTo>
                    <a:pt x="6408562" y="500427"/>
                  </a:lnTo>
                  <a:lnTo>
                    <a:pt x="6457602" y="522773"/>
                  </a:lnTo>
                  <a:lnTo>
                    <a:pt x="6506083" y="534796"/>
                  </a:lnTo>
                  <a:lnTo>
                    <a:pt x="6553499" y="531750"/>
                  </a:lnTo>
                  <a:lnTo>
                    <a:pt x="6600332" y="519096"/>
                  </a:lnTo>
                  <a:lnTo>
                    <a:pt x="6647189" y="503275"/>
                  </a:lnTo>
                  <a:lnTo>
                    <a:pt x="6694678" y="490727"/>
                  </a:lnTo>
                  <a:lnTo>
                    <a:pt x="6742924" y="482038"/>
                  </a:lnTo>
                  <a:lnTo>
                    <a:pt x="6791658" y="474170"/>
                  </a:lnTo>
                  <a:lnTo>
                    <a:pt x="6840606" y="468135"/>
                  </a:lnTo>
                  <a:lnTo>
                    <a:pt x="6889496" y="464946"/>
                  </a:lnTo>
                  <a:lnTo>
                    <a:pt x="6938635" y="466635"/>
                  </a:lnTo>
                  <a:lnTo>
                    <a:pt x="6988095" y="472074"/>
                  </a:lnTo>
                  <a:lnTo>
                    <a:pt x="7036960" y="477537"/>
                  </a:lnTo>
                  <a:lnTo>
                    <a:pt x="7084314" y="479297"/>
                  </a:lnTo>
                  <a:lnTo>
                    <a:pt x="7129230" y="477514"/>
                  </a:lnTo>
                  <a:lnTo>
                    <a:pt x="7172372" y="473789"/>
                  </a:lnTo>
                  <a:lnTo>
                    <a:pt x="7215491" y="466564"/>
                  </a:lnTo>
                  <a:lnTo>
                    <a:pt x="7260335" y="454278"/>
                  </a:lnTo>
                  <a:lnTo>
                    <a:pt x="7307744" y="435060"/>
                  </a:lnTo>
                  <a:lnTo>
                    <a:pt x="7356617" y="410162"/>
                  </a:lnTo>
                  <a:lnTo>
                    <a:pt x="7406086" y="383002"/>
                  </a:lnTo>
                  <a:lnTo>
                    <a:pt x="7455281" y="356996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651493" y="2625089"/>
            <a:ext cx="359410" cy="2650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100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20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95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20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20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85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20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20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75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20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709" y="5006721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160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2709" y="4530344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180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2709" y="4053966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2709" y="3577590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220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2709" y="3100781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240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2709" y="2625089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260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4032" y="5207636"/>
            <a:ext cx="7915275" cy="71818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R="5080" algn="r">
              <a:spcBef>
                <a:spcPts val="9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45720" marR="5080" indent="28575" algn="r">
              <a:lnSpc>
                <a:spcPts val="3020"/>
              </a:lnSpc>
              <a:spcBef>
                <a:spcPts val="190"/>
              </a:spcBef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y-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R="5715" algn="r">
              <a:spcBef>
                <a:spcPts val="81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136525" algn="r">
              <a:lnSpc>
                <a:spcPct val="156800"/>
              </a:lnSpc>
              <a:spcBef>
                <a:spcPts val="5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Ey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  Ka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  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y-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Te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Eyl-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Ka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y-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Te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Eyl-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Ka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13838" y="6227826"/>
            <a:ext cx="247650" cy="0"/>
          </a:xfrm>
          <a:custGeom>
            <a:avLst/>
            <a:gdLst/>
            <a:ahLst/>
            <a:cxnLst/>
            <a:rect l="l" t="t" r="r" b="b"/>
            <a:pathLst>
              <a:path w="247650">
                <a:moveTo>
                  <a:pt x="0" y="0"/>
                </a:moveTo>
                <a:lnTo>
                  <a:pt x="247650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85209" y="6227826"/>
            <a:ext cx="247650" cy="0"/>
          </a:xfrm>
          <a:custGeom>
            <a:avLst/>
            <a:gdLst/>
            <a:ahLst/>
            <a:cxnLst/>
            <a:rect l="l" t="t" r="r" b="b"/>
            <a:pathLst>
              <a:path w="247650">
                <a:moveTo>
                  <a:pt x="0" y="0"/>
                </a:moveTo>
                <a:lnTo>
                  <a:pt x="247650" y="0"/>
                </a:lnTo>
              </a:path>
            </a:pathLst>
          </a:custGeom>
          <a:ln w="38100">
            <a:solidFill>
              <a:srgbClr val="A8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07814" y="6227826"/>
            <a:ext cx="247650" cy="0"/>
          </a:xfrm>
          <a:custGeom>
            <a:avLst/>
            <a:gdLst/>
            <a:ahLst/>
            <a:cxnLst/>
            <a:rect l="l" t="t" r="r" b="b"/>
            <a:pathLst>
              <a:path w="247650">
                <a:moveTo>
                  <a:pt x="0" y="0"/>
                </a:moveTo>
                <a:lnTo>
                  <a:pt x="247650" y="0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18257" y="6104026"/>
            <a:ext cx="6591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İhracat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007" y="6586145"/>
            <a:ext cx="4725035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Ödemeler Dengesi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İstatistikleri,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90009" y="6104026"/>
            <a:ext cx="6083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İthalat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12614" y="6104026"/>
            <a:ext cx="24517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İhracat/İthalat (Sağ</a:t>
            </a:r>
            <a:r>
              <a:rPr sz="16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9794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492" y="780034"/>
            <a:ext cx="4114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Cari işlemler açığı</a:t>
            </a:r>
            <a:r>
              <a:rPr sz="2400" spc="-30" dirty="0"/>
              <a:t> </a:t>
            </a:r>
            <a:r>
              <a:rPr sz="2400" spc="-5" dirty="0"/>
              <a:t>geriliyor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39467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12063" y="2557272"/>
            <a:ext cx="8100059" cy="2421890"/>
            <a:chOff x="512063" y="2557272"/>
            <a:chExt cx="8100059" cy="2421890"/>
          </a:xfrm>
        </p:grpSpPr>
        <p:sp>
          <p:nvSpPr>
            <p:cNvPr id="6" name="object 6"/>
            <p:cNvSpPr/>
            <p:nvPr/>
          </p:nvSpPr>
          <p:spPr>
            <a:xfrm>
              <a:off x="512063" y="2561844"/>
              <a:ext cx="8100059" cy="2413000"/>
            </a:xfrm>
            <a:custGeom>
              <a:avLst/>
              <a:gdLst/>
              <a:ahLst/>
              <a:cxnLst/>
              <a:rect l="l" t="t" r="r" b="b"/>
              <a:pathLst>
                <a:path w="8100059" h="2413000">
                  <a:moveTo>
                    <a:pt x="67056" y="2412491"/>
                  </a:moveTo>
                  <a:lnTo>
                    <a:pt x="67056" y="0"/>
                  </a:lnTo>
                </a:path>
                <a:path w="8100059" h="2413000">
                  <a:moveTo>
                    <a:pt x="0" y="2412491"/>
                  </a:moveTo>
                  <a:lnTo>
                    <a:pt x="67056" y="2412491"/>
                  </a:lnTo>
                </a:path>
                <a:path w="8100059" h="2413000">
                  <a:moveTo>
                    <a:pt x="0" y="2010155"/>
                  </a:moveTo>
                  <a:lnTo>
                    <a:pt x="67056" y="2010155"/>
                  </a:lnTo>
                </a:path>
                <a:path w="8100059" h="2413000">
                  <a:moveTo>
                    <a:pt x="0" y="1607819"/>
                  </a:moveTo>
                  <a:lnTo>
                    <a:pt x="67056" y="1607819"/>
                  </a:lnTo>
                </a:path>
                <a:path w="8100059" h="2413000">
                  <a:moveTo>
                    <a:pt x="0" y="1205483"/>
                  </a:moveTo>
                  <a:lnTo>
                    <a:pt x="67056" y="1205483"/>
                  </a:lnTo>
                </a:path>
                <a:path w="8100059" h="2413000">
                  <a:moveTo>
                    <a:pt x="0" y="804671"/>
                  </a:moveTo>
                  <a:lnTo>
                    <a:pt x="67056" y="804671"/>
                  </a:lnTo>
                </a:path>
                <a:path w="8100059" h="2413000">
                  <a:moveTo>
                    <a:pt x="0" y="402335"/>
                  </a:moveTo>
                  <a:lnTo>
                    <a:pt x="67056" y="402335"/>
                  </a:lnTo>
                </a:path>
                <a:path w="8100059" h="2413000">
                  <a:moveTo>
                    <a:pt x="0" y="0"/>
                  </a:moveTo>
                  <a:lnTo>
                    <a:pt x="67056" y="0"/>
                  </a:lnTo>
                </a:path>
                <a:path w="8100059" h="2413000">
                  <a:moveTo>
                    <a:pt x="67056" y="1205483"/>
                  </a:moveTo>
                  <a:lnTo>
                    <a:pt x="8100059" y="1205483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79437" y="3521154"/>
              <a:ext cx="7834630" cy="1308100"/>
            </a:xfrm>
            <a:custGeom>
              <a:avLst/>
              <a:gdLst/>
              <a:ahLst/>
              <a:cxnLst/>
              <a:rect l="l" t="t" r="r" b="b"/>
              <a:pathLst>
                <a:path w="7834630" h="1308100">
                  <a:moveTo>
                    <a:pt x="0" y="1157271"/>
                  </a:moveTo>
                  <a:lnTo>
                    <a:pt x="51661" y="1169521"/>
                  </a:lnTo>
                  <a:lnTo>
                    <a:pt x="103632" y="1182020"/>
                  </a:lnTo>
                  <a:lnTo>
                    <a:pt x="154983" y="1194115"/>
                  </a:lnTo>
                  <a:lnTo>
                    <a:pt x="204787" y="1205150"/>
                  </a:lnTo>
                  <a:lnTo>
                    <a:pt x="251952" y="1214526"/>
                  </a:lnTo>
                  <a:lnTo>
                    <a:pt x="297264" y="1222724"/>
                  </a:lnTo>
                  <a:lnTo>
                    <a:pt x="342577" y="1230707"/>
                  </a:lnTo>
                  <a:lnTo>
                    <a:pt x="389750" y="1239440"/>
                  </a:lnTo>
                  <a:lnTo>
                    <a:pt x="439702" y="1249715"/>
                  </a:lnTo>
                  <a:lnTo>
                    <a:pt x="491309" y="1260776"/>
                  </a:lnTo>
                  <a:lnTo>
                    <a:pt x="543330" y="1271551"/>
                  </a:lnTo>
                  <a:lnTo>
                    <a:pt x="594525" y="1280969"/>
                  </a:lnTo>
                  <a:lnTo>
                    <a:pt x="644369" y="1289260"/>
                  </a:lnTo>
                  <a:lnTo>
                    <a:pt x="693588" y="1296812"/>
                  </a:lnTo>
                  <a:lnTo>
                    <a:pt x="742811" y="1302793"/>
                  </a:lnTo>
                  <a:lnTo>
                    <a:pt x="792670" y="1306369"/>
                  </a:lnTo>
                  <a:lnTo>
                    <a:pt x="843573" y="1307562"/>
                  </a:lnTo>
                  <a:lnTo>
                    <a:pt x="895095" y="1306671"/>
                  </a:lnTo>
                  <a:lnTo>
                    <a:pt x="946618" y="1303565"/>
                  </a:lnTo>
                  <a:lnTo>
                    <a:pt x="997521" y="1298114"/>
                  </a:lnTo>
                  <a:lnTo>
                    <a:pt x="1047372" y="1289625"/>
                  </a:lnTo>
                  <a:lnTo>
                    <a:pt x="1096581" y="1278302"/>
                  </a:lnTo>
                  <a:lnTo>
                    <a:pt x="1145790" y="1265646"/>
                  </a:lnTo>
                  <a:lnTo>
                    <a:pt x="1195641" y="1253156"/>
                  </a:lnTo>
                  <a:lnTo>
                    <a:pt x="1246383" y="1242941"/>
                  </a:lnTo>
                  <a:lnTo>
                    <a:pt x="1297638" y="1233630"/>
                  </a:lnTo>
                  <a:lnTo>
                    <a:pt x="1349107" y="1221509"/>
                  </a:lnTo>
                  <a:lnTo>
                    <a:pt x="1400492" y="1202864"/>
                  </a:lnTo>
                  <a:lnTo>
                    <a:pt x="1441522" y="1181302"/>
                  </a:lnTo>
                  <a:lnTo>
                    <a:pt x="1482668" y="1154996"/>
                  </a:lnTo>
                  <a:lnTo>
                    <a:pt x="1523771" y="1125972"/>
                  </a:lnTo>
                  <a:lnTo>
                    <a:pt x="1564674" y="1096253"/>
                  </a:lnTo>
                  <a:lnTo>
                    <a:pt x="1605216" y="1067863"/>
                  </a:lnTo>
                  <a:lnTo>
                    <a:pt x="1645182" y="1040583"/>
                  </a:lnTo>
                  <a:lnTo>
                    <a:pt x="1684673" y="1012991"/>
                  </a:lnTo>
                  <a:lnTo>
                    <a:pt x="1724006" y="985540"/>
                  </a:lnTo>
                  <a:lnTo>
                    <a:pt x="1763497" y="958680"/>
                  </a:lnTo>
                  <a:lnTo>
                    <a:pt x="1803463" y="932862"/>
                  </a:lnTo>
                  <a:lnTo>
                    <a:pt x="1844054" y="908617"/>
                  </a:lnTo>
                  <a:lnTo>
                    <a:pt x="1885145" y="885634"/>
                  </a:lnTo>
                  <a:lnTo>
                    <a:pt x="1926413" y="863103"/>
                  </a:lnTo>
                  <a:lnTo>
                    <a:pt x="1967535" y="840211"/>
                  </a:lnTo>
                  <a:lnTo>
                    <a:pt x="2008187" y="816149"/>
                  </a:lnTo>
                  <a:lnTo>
                    <a:pt x="2048152" y="790705"/>
                  </a:lnTo>
                  <a:lnTo>
                    <a:pt x="2087636" y="764421"/>
                  </a:lnTo>
                  <a:lnTo>
                    <a:pt x="2126949" y="737611"/>
                  </a:lnTo>
                  <a:lnTo>
                    <a:pt x="2166403" y="710595"/>
                  </a:lnTo>
                  <a:lnTo>
                    <a:pt x="2206307" y="683688"/>
                  </a:lnTo>
                  <a:lnTo>
                    <a:pt x="2246850" y="656142"/>
                  </a:lnTo>
                  <a:lnTo>
                    <a:pt x="2287760" y="627670"/>
                  </a:lnTo>
                  <a:lnTo>
                    <a:pt x="2328882" y="599508"/>
                  </a:lnTo>
                  <a:lnTo>
                    <a:pt x="2370066" y="572895"/>
                  </a:lnTo>
                  <a:lnTo>
                    <a:pt x="2411158" y="549068"/>
                  </a:lnTo>
                  <a:lnTo>
                    <a:pt x="2462791" y="524132"/>
                  </a:lnTo>
                  <a:lnTo>
                    <a:pt x="2514758" y="503031"/>
                  </a:lnTo>
                  <a:lnTo>
                    <a:pt x="2566106" y="483453"/>
                  </a:lnTo>
                  <a:lnTo>
                    <a:pt x="2615882" y="463089"/>
                  </a:lnTo>
                  <a:lnTo>
                    <a:pt x="2663082" y="441668"/>
                  </a:lnTo>
                  <a:lnTo>
                    <a:pt x="2708402" y="420306"/>
                  </a:lnTo>
                  <a:lnTo>
                    <a:pt x="2753721" y="398778"/>
                  </a:lnTo>
                  <a:lnTo>
                    <a:pt x="2800921" y="376856"/>
                  </a:lnTo>
                  <a:lnTo>
                    <a:pt x="2850840" y="355276"/>
                  </a:lnTo>
                  <a:lnTo>
                    <a:pt x="2902426" y="333946"/>
                  </a:lnTo>
                  <a:lnTo>
                    <a:pt x="2954440" y="311116"/>
                  </a:lnTo>
                  <a:lnTo>
                    <a:pt x="3005645" y="285035"/>
                  </a:lnTo>
                  <a:lnTo>
                    <a:pt x="3045611" y="259648"/>
                  </a:lnTo>
                  <a:lnTo>
                    <a:pt x="3085102" y="230653"/>
                  </a:lnTo>
                  <a:lnTo>
                    <a:pt x="3124435" y="200901"/>
                  </a:lnTo>
                  <a:lnTo>
                    <a:pt x="3163926" y="173247"/>
                  </a:lnTo>
                  <a:lnTo>
                    <a:pt x="3203892" y="150542"/>
                  </a:lnTo>
                  <a:lnTo>
                    <a:pt x="3254722" y="131058"/>
                  </a:lnTo>
                  <a:lnTo>
                    <a:pt x="3306206" y="117824"/>
                  </a:lnTo>
                  <a:lnTo>
                    <a:pt x="3357715" y="106376"/>
                  </a:lnTo>
                  <a:lnTo>
                    <a:pt x="3408616" y="92249"/>
                  </a:lnTo>
                  <a:lnTo>
                    <a:pt x="3458487" y="72695"/>
                  </a:lnTo>
                  <a:lnTo>
                    <a:pt x="3507740" y="50593"/>
                  </a:lnTo>
                  <a:lnTo>
                    <a:pt x="3556992" y="29920"/>
                  </a:lnTo>
                  <a:lnTo>
                    <a:pt x="3606863" y="14652"/>
                  </a:lnTo>
                  <a:lnTo>
                    <a:pt x="3657550" y="6671"/>
                  </a:lnTo>
                  <a:lnTo>
                    <a:pt x="3708796" y="3571"/>
                  </a:lnTo>
                  <a:lnTo>
                    <a:pt x="3760257" y="2901"/>
                  </a:lnTo>
                  <a:lnTo>
                    <a:pt x="3811587" y="2206"/>
                  </a:lnTo>
                  <a:lnTo>
                    <a:pt x="3862970" y="775"/>
                  </a:lnTo>
                  <a:lnTo>
                    <a:pt x="3914425" y="0"/>
                  </a:lnTo>
                  <a:lnTo>
                    <a:pt x="3965642" y="295"/>
                  </a:lnTo>
                  <a:lnTo>
                    <a:pt x="4016311" y="2079"/>
                  </a:lnTo>
                  <a:lnTo>
                    <a:pt x="4066182" y="5363"/>
                  </a:lnTo>
                  <a:lnTo>
                    <a:pt x="4115435" y="9969"/>
                  </a:lnTo>
                  <a:lnTo>
                    <a:pt x="4164687" y="16027"/>
                  </a:lnTo>
                  <a:lnTo>
                    <a:pt x="4214558" y="23669"/>
                  </a:lnTo>
                  <a:lnTo>
                    <a:pt x="4265459" y="33585"/>
                  </a:lnTo>
                  <a:lnTo>
                    <a:pt x="4316968" y="45465"/>
                  </a:lnTo>
                  <a:lnTo>
                    <a:pt x="4368452" y="57941"/>
                  </a:lnTo>
                  <a:lnTo>
                    <a:pt x="4419282" y="69643"/>
                  </a:lnTo>
                  <a:lnTo>
                    <a:pt x="4469153" y="80468"/>
                  </a:lnTo>
                  <a:lnTo>
                    <a:pt x="4518406" y="90995"/>
                  </a:lnTo>
                  <a:lnTo>
                    <a:pt x="4567658" y="101165"/>
                  </a:lnTo>
                  <a:lnTo>
                    <a:pt x="4617529" y="110918"/>
                  </a:lnTo>
                  <a:lnTo>
                    <a:pt x="4668269" y="120415"/>
                  </a:lnTo>
                  <a:lnTo>
                    <a:pt x="4719510" y="129555"/>
                  </a:lnTo>
                  <a:lnTo>
                    <a:pt x="4770941" y="138172"/>
                  </a:lnTo>
                  <a:lnTo>
                    <a:pt x="4822253" y="146097"/>
                  </a:lnTo>
                  <a:lnTo>
                    <a:pt x="4873799" y="151239"/>
                  </a:lnTo>
                  <a:lnTo>
                    <a:pt x="4925536" y="154368"/>
                  </a:lnTo>
                  <a:lnTo>
                    <a:pt x="4976844" y="159617"/>
                  </a:lnTo>
                  <a:lnTo>
                    <a:pt x="5027104" y="171116"/>
                  </a:lnTo>
                  <a:lnTo>
                    <a:pt x="5075602" y="191623"/>
                  </a:lnTo>
                  <a:lnTo>
                    <a:pt x="5122862" y="218392"/>
                  </a:lnTo>
                  <a:lnTo>
                    <a:pt x="5170122" y="247304"/>
                  </a:lnTo>
                  <a:lnTo>
                    <a:pt x="5218620" y="274240"/>
                  </a:lnTo>
                  <a:lnTo>
                    <a:pt x="5269041" y="298150"/>
                  </a:lnTo>
                  <a:lnTo>
                    <a:pt x="5320617" y="321214"/>
                  </a:lnTo>
                  <a:lnTo>
                    <a:pt x="5372407" y="344160"/>
                  </a:lnTo>
                  <a:lnTo>
                    <a:pt x="5423471" y="367712"/>
                  </a:lnTo>
                  <a:lnTo>
                    <a:pt x="5473269" y="393164"/>
                  </a:lnTo>
                  <a:lnTo>
                    <a:pt x="5522483" y="419782"/>
                  </a:lnTo>
                  <a:lnTo>
                    <a:pt x="5571722" y="445258"/>
                  </a:lnTo>
                  <a:lnTo>
                    <a:pt x="5621591" y="467280"/>
                  </a:lnTo>
                  <a:lnTo>
                    <a:pt x="5672494" y="483893"/>
                  </a:lnTo>
                  <a:lnTo>
                    <a:pt x="5724017" y="496839"/>
                  </a:lnTo>
                  <a:lnTo>
                    <a:pt x="5775539" y="509071"/>
                  </a:lnTo>
                  <a:lnTo>
                    <a:pt x="5826442" y="523541"/>
                  </a:lnTo>
                  <a:lnTo>
                    <a:pt x="5876240" y="539499"/>
                  </a:lnTo>
                  <a:lnTo>
                    <a:pt x="5925454" y="555863"/>
                  </a:lnTo>
                  <a:lnTo>
                    <a:pt x="5974693" y="575083"/>
                  </a:lnTo>
                  <a:lnTo>
                    <a:pt x="6024562" y="599614"/>
                  </a:lnTo>
                  <a:lnTo>
                    <a:pt x="6065104" y="625340"/>
                  </a:lnTo>
                  <a:lnTo>
                    <a:pt x="6106007" y="655827"/>
                  </a:lnTo>
                  <a:lnTo>
                    <a:pt x="6147110" y="688247"/>
                  </a:lnTo>
                  <a:lnTo>
                    <a:pt x="6188256" y="719770"/>
                  </a:lnTo>
                  <a:lnTo>
                    <a:pt x="6229286" y="747569"/>
                  </a:lnTo>
                  <a:lnTo>
                    <a:pt x="6270378" y="771699"/>
                  </a:lnTo>
                  <a:lnTo>
                    <a:pt x="6311562" y="793970"/>
                  </a:lnTo>
                  <a:lnTo>
                    <a:pt x="6352684" y="814412"/>
                  </a:lnTo>
                  <a:lnTo>
                    <a:pt x="6393594" y="833055"/>
                  </a:lnTo>
                  <a:lnTo>
                    <a:pt x="6434137" y="849931"/>
                  </a:lnTo>
                  <a:lnTo>
                    <a:pt x="6484006" y="867152"/>
                  </a:lnTo>
                  <a:lnTo>
                    <a:pt x="6533245" y="880633"/>
                  </a:lnTo>
                  <a:lnTo>
                    <a:pt x="6582459" y="893115"/>
                  </a:lnTo>
                  <a:lnTo>
                    <a:pt x="6632257" y="907335"/>
                  </a:lnTo>
                  <a:lnTo>
                    <a:pt x="6683160" y="925433"/>
                  </a:lnTo>
                  <a:lnTo>
                    <a:pt x="6734683" y="945435"/>
                  </a:lnTo>
                  <a:lnTo>
                    <a:pt x="6786205" y="964199"/>
                  </a:lnTo>
                  <a:lnTo>
                    <a:pt x="6837108" y="978582"/>
                  </a:lnTo>
                  <a:lnTo>
                    <a:pt x="6886959" y="987329"/>
                  </a:lnTo>
                  <a:lnTo>
                    <a:pt x="6936168" y="992266"/>
                  </a:lnTo>
                  <a:lnTo>
                    <a:pt x="6985377" y="994870"/>
                  </a:lnTo>
                  <a:lnTo>
                    <a:pt x="7035228" y="996616"/>
                  </a:lnTo>
                  <a:lnTo>
                    <a:pt x="7085970" y="996576"/>
                  </a:lnTo>
                  <a:lnTo>
                    <a:pt x="7137225" y="994394"/>
                  </a:lnTo>
                  <a:lnTo>
                    <a:pt x="7188694" y="992401"/>
                  </a:lnTo>
                  <a:lnTo>
                    <a:pt x="7240079" y="992933"/>
                  </a:lnTo>
                  <a:lnTo>
                    <a:pt x="7291712" y="998676"/>
                  </a:lnTo>
                  <a:lnTo>
                    <a:pt x="7343679" y="1007633"/>
                  </a:lnTo>
                  <a:lnTo>
                    <a:pt x="7395027" y="1015400"/>
                  </a:lnTo>
                  <a:lnTo>
                    <a:pt x="7444803" y="1017571"/>
                  </a:lnTo>
                  <a:lnTo>
                    <a:pt x="7492003" y="1012699"/>
                  </a:lnTo>
                  <a:lnTo>
                    <a:pt x="7537323" y="1003172"/>
                  </a:lnTo>
                  <a:lnTo>
                    <a:pt x="7582642" y="990621"/>
                  </a:lnTo>
                  <a:lnTo>
                    <a:pt x="7629842" y="976677"/>
                  </a:lnTo>
                  <a:lnTo>
                    <a:pt x="7679618" y="960872"/>
                  </a:lnTo>
                  <a:lnTo>
                    <a:pt x="7730966" y="942625"/>
                  </a:lnTo>
                  <a:lnTo>
                    <a:pt x="7782933" y="923403"/>
                  </a:lnTo>
                  <a:lnTo>
                    <a:pt x="7834566" y="90466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79437" y="3394458"/>
              <a:ext cx="7834630" cy="1155700"/>
            </a:xfrm>
            <a:custGeom>
              <a:avLst/>
              <a:gdLst/>
              <a:ahLst/>
              <a:cxnLst/>
              <a:rect l="l" t="t" r="r" b="b"/>
              <a:pathLst>
                <a:path w="7834630" h="1155700">
                  <a:moveTo>
                    <a:pt x="0" y="1036953"/>
                  </a:moveTo>
                  <a:lnTo>
                    <a:pt x="51661" y="1045606"/>
                  </a:lnTo>
                  <a:lnTo>
                    <a:pt x="103632" y="1054463"/>
                  </a:lnTo>
                  <a:lnTo>
                    <a:pt x="154983" y="1063009"/>
                  </a:lnTo>
                  <a:lnTo>
                    <a:pt x="204787" y="1070735"/>
                  </a:lnTo>
                  <a:lnTo>
                    <a:pt x="251952" y="1077339"/>
                  </a:lnTo>
                  <a:lnTo>
                    <a:pt x="297264" y="1083085"/>
                  </a:lnTo>
                  <a:lnTo>
                    <a:pt x="342577" y="1088594"/>
                  </a:lnTo>
                  <a:lnTo>
                    <a:pt x="389750" y="1094484"/>
                  </a:lnTo>
                  <a:lnTo>
                    <a:pt x="439702" y="1101046"/>
                  </a:lnTo>
                  <a:lnTo>
                    <a:pt x="491309" y="1107834"/>
                  </a:lnTo>
                  <a:lnTo>
                    <a:pt x="543330" y="1114647"/>
                  </a:lnTo>
                  <a:lnTo>
                    <a:pt x="594525" y="1121281"/>
                  </a:lnTo>
                  <a:lnTo>
                    <a:pt x="644369" y="1128047"/>
                  </a:lnTo>
                  <a:lnTo>
                    <a:pt x="693588" y="1134933"/>
                  </a:lnTo>
                  <a:lnTo>
                    <a:pt x="742811" y="1141247"/>
                  </a:lnTo>
                  <a:lnTo>
                    <a:pt x="792670" y="1146300"/>
                  </a:lnTo>
                  <a:lnTo>
                    <a:pt x="843573" y="1150310"/>
                  </a:lnTo>
                  <a:lnTo>
                    <a:pt x="895095" y="1153523"/>
                  </a:lnTo>
                  <a:lnTo>
                    <a:pt x="946618" y="1155283"/>
                  </a:lnTo>
                  <a:lnTo>
                    <a:pt x="997521" y="1154936"/>
                  </a:lnTo>
                  <a:lnTo>
                    <a:pt x="1047372" y="1151846"/>
                  </a:lnTo>
                  <a:lnTo>
                    <a:pt x="1096581" y="1146506"/>
                  </a:lnTo>
                  <a:lnTo>
                    <a:pt x="1145790" y="1139952"/>
                  </a:lnTo>
                  <a:lnTo>
                    <a:pt x="1195641" y="1133219"/>
                  </a:lnTo>
                  <a:lnTo>
                    <a:pt x="1246383" y="1128264"/>
                  </a:lnTo>
                  <a:lnTo>
                    <a:pt x="1297638" y="1123963"/>
                  </a:lnTo>
                  <a:lnTo>
                    <a:pt x="1349107" y="1116734"/>
                  </a:lnTo>
                  <a:lnTo>
                    <a:pt x="1400492" y="1102993"/>
                  </a:lnTo>
                  <a:lnTo>
                    <a:pt x="1441522" y="1085536"/>
                  </a:lnTo>
                  <a:lnTo>
                    <a:pt x="1482668" y="1063464"/>
                  </a:lnTo>
                  <a:lnTo>
                    <a:pt x="1523771" y="1038564"/>
                  </a:lnTo>
                  <a:lnTo>
                    <a:pt x="1564674" y="1012621"/>
                  </a:lnTo>
                  <a:lnTo>
                    <a:pt x="1605216" y="987423"/>
                  </a:lnTo>
                  <a:lnTo>
                    <a:pt x="1645182" y="962583"/>
                  </a:lnTo>
                  <a:lnTo>
                    <a:pt x="1684673" y="936994"/>
                  </a:lnTo>
                  <a:lnTo>
                    <a:pt x="1724006" y="911125"/>
                  </a:lnTo>
                  <a:lnTo>
                    <a:pt x="1763497" y="885445"/>
                  </a:lnTo>
                  <a:lnTo>
                    <a:pt x="1803463" y="860423"/>
                  </a:lnTo>
                  <a:lnTo>
                    <a:pt x="1844054" y="836019"/>
                  </a:lnTo>
                  <a:lnTo>
                    <a:pt x="1885145" y="811927"/>
                  </a:lnTo>
                  <a:lnTo>
                    <a:pt x="1926413" y="788212"/>
                  </a:lnTo>
                  <a:lnTo>
                    <a:pt x="1967535" y="764943"/>
                  </a:lnTo>
                  <a:lnTo>
                    <a:pt x="2008187" y="742186"/>
                  </a:lnTo>
                  <a:lnTo>
                    <a:pt x="2058056" y="714422"/>
                  </a:lnTo>
                  <a:lnTo>
                    <a:pt x="2107295" y="687433"/>
                  </a:lnTo>
                  <a:lnTo>
                    <a:pt x="2156509" y="661086"/>
                  </a:lnTo>
                  <a:lnTo>
                    <a:pt x="2206307" y="635252"/>
                  </a:lnTo>
                  <a:lnTo>
                    <a:pt x="2257049" y="609798"/>
                  </a:lnTo>
                  <a:lnTo>
                    <a:pt x="2308304" y="584785"/>
                  </a:lnTo>
                  <a:lnTo>
                    <a:pt x="2359773" y="560653"/>
                  </a:lnTo>
                  <a:lnTo>
                    <a:pt x="2411158" y="537843"/>
                  </a:lnTo>
                  <a:lnTo>
                    <a:pt x="2462791" y="516893"/>
                  </a:lnTo>
                  <a:lnTo>
                    <a:pt x="2514758" y="497504"/>
                  </a:lnTo>
                  <a:lnTo>
                    <a:pt x="2566106" y="478567"/>
                  </a:lnTo>
                  <a:lnTo>
                    <a:pt x="2615882" y="458976"/>
                  </a:lnTo>
                  <a:lnTo>
                    <a:pt x="2663082" y="438493"/>
                  </a:lnTo>
                  <a:lnTo>
                    <a:pt x="2708402" y="417701"/>
                  </a:lnTo>
                  <a:lnTo>
                    <a:pt x="2753721" y="396718"/>
                  </a:lnTo>
                  <a:lnTo>
                    <a:pt x="2800921" y="375664"/>
                  </a:lnTo>
                  <a:lnTo>
                    <a:pt x="2850840" y="355064"/>
                  </a:lnTo>
                  <a:lnTo>
                    <a:pt x="2902426" y="334690"/>
                  </a:lnTo>
                  <a:lnTo>
                    <a:pt x="2954440" y="313531"/>
                  </a:lnTo>
                  <a:lnTo>
                    <a:pt x="3005645" y="290574"/>
                  </a:lnTo>
                  <a:lnTo>
                    <a:pt x="3055516" y="263759"/>
                  </a:lnTo>
                  <a:lnTo>
                    <a:pt x="3104769" y="234265"/>
                  </a:lnTo>
                  <a:lnTo>
                    <a:pt x="3154021" y="205652"/>
                  </a:lnTo>
                  <a:lnTo>
                    <a:pt x="3203892" y="181481"/>
                  </a:lnTo>
                  <a:lnTo>
                    <a:pt x="3254722" y="164016"/>
                  </a:lnTo>
                  <a:lnTo>
                    <a:pt x="3306206" y="150921"/>
                  </a:lnTo>
                  <a:lnTo>
                    <a:pt x="3357715" y="138850"/>
                  </a:lnTo>
                  <a:lnTo>
                    <a:pt x="3408616" y="124458"/>
                  </a:lnTo>
                  <a:lnTo>
                    <a:pt x="3458487" y="105713"/>
                  </a:lnTo>
                  <a:lnTo>
                    <a:pt x="3507740" y="84802"/>
                  </a:lnTo>
                  <a:lnTo>
                    <a:pt x="3556992" y="64700"/>
                  </a:lnTo>
                  <a:lnTo>
                    <a:pt x="3606863" y="48385"/>
                  </a:lnTo>
                  <a:lnTo>
                    <a:pt x="3657550" y="36966"/>
                  </a:lnTo>
                  <a:lnTo>
                    <a:pt x="3708796" y="28763"/>
                  </a:lnTo>
                  <a:lnTo>
                    <a:pt x="3760257" y="22560"/>
                  </a:lnTo>
                  <a:lnTo>
                    <a:pt x="3811587" y="17143"/>
                  </a:lnTo>
                  <a:lnTo>
                    <a:pt x="3862970" y="12519"/>
                  </a:lnTo>
                  <a:lnTo>
                    <a:pt x="3914425" y="9205"/>
                  </a:lnTo>
                  <a:lnTo>
                    <a:pt x="3965642" y="6748"/>
                  </a:lnTo>
                  <a:lnTo>
                    <a:pt x="4016311" y="4697"/>
                  </a:lnTo>
                  <a:lnTo>
                    <a:pt x="4066182" y="2591"/>
                  </a:lnTo>
                  <a:lnTo>
                    <a:pt x="4115435" y="712"/>
                  </a:lnTo>
                  <a:lnTo>
                    <a:pt x="4164687" y="0"/>
                  </a:lnTo>
                  <a:lnTo>
                    <a:pt x="4214558" y="1395"/>
                  </a:lnTo>
                  <a:lnTo>
                    <a:pt x="4265459" y="5738"/>
                  </a:lnTo>
                  <a:lnTo>
                    <a:pt x="4316968" y="12332"/>
                  </a:lnTo>
                  <a:lnTo>
                    <a:pt x="4368452" y="19808"/>
                  </a:lnTo>
                  <a:lnTo>
                    <a:pt x="4419282" y="26795"/>
                  </a:lnTo>
                  <a:lnTo>
                    <a:pt x="4469153" y="33359"/>
                  </a:lnTo>
                  <a:lnTo>
                    <a:pt x="4518406" y="40066"/>
                  </a:lnTo>
                  <a:lnTo>
                    <a:pt x="4567658" y="46297"/>
                  </a:lnTo>
                  <a:lnTo>
                    <a:pt x="4617529" y="51433"/>
                  </a:lnTo>
                  <a:lnTo>
                    <a:pt x="4668269" y="54971"/>
                  </a:lnTo>
                  <a:lnTo>
                    <a:pt x="4719510" y="57354"/>
                  </a:lnTo>
                  <a:lnTo>
                    <a:pt x="4770941" y="59380"/>
                  </a:lnTo>
                  <a:lnTo>
                    <a:pt x="4822253" y="61847"/>
                  </a:lnTo>
                  <a:lnTo>
                    <a:pt x="4873799" y="63051"/>
                  </a:lnTo>
                  <a:lnTo>
                    <a:pt x="4925536" y="63196"/>
                  </a:lnTo>
                  <a:lnTo>
                    <a:pt x="4976844" y="65936"/>
                  </a:lnTo>
                  <a:lnTo>
                    <a:pt x="5027104" y="74928"/>
                  </a:lnTo>
                  <a:lnTo>
                    <a:pt x="5075602" y="92592"/>
                  </a:lnTo>
                  <a:lnTo>
                    <a:pt x="5122862" y="116520"/>
                  </a:lnTo>
                  <a:lnTo>
                    <a:pt x="5170122" y="143115"/>
                  </a:lnTo>
                  <a:lnTo>
                    <a:pt x="5218620" y="168781"/>
                  </a:lnTo>
                  <a:lnTo>
                    <a:pt x="5269041" y="193284"/>
                  </a:lnTo>
                  <a:lnTo>
                    <a:pt x="5320617" y="218311"/>
                  </a:lnTo>
                  <a:lnTo>
                    <a:pt x="5372407" y="243147"/>
                  </a:lnTo>
                  <a:lnTo>
                    <a:pt x="5423471" y="267079"/>
                  </a:lnTo>
                  <a:lnTo>
                    <a:pt x="5473269" y="291151"/>
                  </a:lnTo>
                  <a:lnTo>
                    <a:pt x="5522483" y="315354"/>
                  </a:lnTo>
                  <a:lnTo>
                    <a:pt x="5571722" y="337391"/>
                  </a:lnTo>
                  <a:lnTo>
                    <a:pt x="5621591" y="354963"/>
                  </a:lnTo>
                  <a:lnTo>
                    <a:pt x="5672494" y="365789"/>
                  </a:lnTo>
                  <a:lnTo>
                    <a:pt x="5724017" y="371663"/>
                  </a:lnTo>
                  <a:lnTo>
                    <a:pt x="5775539" y="376394"/>
                  </a:lnTo>
                  <a:lnTo>
                    <a:pt x="5826442" y="383792"/>
                  </a:lnTo>
                  <a:lnTo>
                    <a:pt x="5876240" y="394247"/>
                  </a:lnTo>
                  <a:lnTo>
                    <a:pt x="5925454" y="406001"/>
                  </a:lnTo>
                  <a:lnTo>
                    <a:pt x="5974693" y="419350"/>
                  </a:lnTo>
                  <a:lnTo>
                    <a:pt x="6024562" y="434592"/>
                  </a:lnTo>
                  <a:lnTo>
                    <a:pt x="6075302" y="453272"/>
                  </a:lnTo>
                  <a:lnTo>
                    <a:pt x="6126543" y="474692"/>
                  </a:lnTo>
                  <a:lnTo>
                    <a:pt x="6177974" y="496063"/>
                  </a:lnTo>
                  <a:lnTo>
                    <a:pt x="6229286" y="514602"/>
                  </a:lnTo>
                  <a:lnTo>
                    <a:pt x="6280671" y="529016"/>
                  </a:lnTo>
                  <a:lnTo>
                    <a:pt x="6332140" y="540954"/>
                  </a:lnTo>
                  <a:lnTo>
                    <a:pt x="6383395" y="552035"/>
                  </a:lnTo>
                  <a:lnTo>
                    <a:pt x="6434137" y="563878"/>
                  </a:lnTo>
                  <a:lnTo>
                    <a:pt x="6484006" y="576921"/>
                  </a:lnTo>
                  <a:lnTo>
                    <a:pt x="6533245" y="590309"/>
                  </a:lnTo>
                  <a:lnTo>
                    <a:pt x="6582459" y="603722"/>
                  </a:lnTo>
                  <a:lnTo>
                    <a:pt x="6632257" y="616837"/>
                  </a:lnTo>
                  <a:lnTo>
                    <a:pt x="6683160" y="630545"/>
                  </a:lnTo>
                  <a:lnTo>
                    <a:pt x="6734683" y="644681"/>
                  </a:lnTo>
                  <a:lnTo>
                    <a:pt x="6786205" y="657342"/>
                  </a:lnTo>
                  <a:lnTo>
                    <a:pt x="6837108" y="666621"/>
                  </a:lnTo>
                  <a:lnTo>
                    <a:pt x="6886959" y="671187"/>
                  </a:lnTo>
                  <a:lnTo>
                    <a:pt x="6936168" y="672288"/>
                  </a:lnTo>
                  <a:lnTo>
                    <a:pt x="6985377" y="672175"/>
                  </a:lnTo>
                  <a:lnTo>
                    <a:pt x="7035228" y="673098"/>
                  </a:lnTo>
                  <a:lnTo>
                    <a:pt x="7085970" y="675074"/>
                  </a:lnTo>
                  <a:lnTo>
                    <a:pt x="7137225" y="677098"/>
                  </a:lnTo>
                  <a:lnTo>
                    <a:pt x="7188694" y="679884"/>
                  </a:lnTo>
                  <a:lnTo>
                    <a:pt x="7240079" y="684147"/>
                  </a:lnTo>
                  <a:lnTo>
                    <a:pt x="7291712" y="691576"/>
                  </a:lnTo>
                  <a:lnTo>
                    <a:pt x="7343679" y="701292"/>
                  </a:lnTo>
                  <a:lnTo>
                    <a:pt x="7395027" y="710150"/>
                  </a:lnTo>
                  <a:lnTo>
                    <a:pt x="7444803" y="715008"/>
                  </a:lnTo>
                  <a:lnTo>
                    <a:pt x="7492003" y="715269"/>
                  </a:lnTo>
                  <a:lnTo>
                    <a:pt x="7537323" y="712531"/>
                  </a:lnTo>
                  <a:lnTo>
                    <a:pt x="7582642" y="706935"/>
                  </a:lnTo>
                  <a:lnTo>
                    <a:pt x="7629842" y="698625"/>
                  </a:lnTo>
                  <a:lnTo>
                    <a:pt x="7679618" y="686587"/>
                  </a:lnTo>
                  <a:lnTo>
                    <a:pt x="7730966" y="671097"/>
                  </a:lnTo>
                  <a:lnTo>
                    <a:pt x="7782933" y="654226"/>
                  </a:lnTo>
                  <a:lnTo>
                    <a:pt x="7834566" y="638046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79437" y="2699188"/>
              <a:ext cx="7834630" cy="1127125"/>
            </a:xfrm>
            <a:custGeom>
              <a:avLst/>
              <a:gdLst/>
              <a:ahLst/>
              <a:cxnLst/>
              <a:rect l="l" t="t" r="r" b="b"/>
              <a:pathLst>
                <a:path w="7834630" h="1127125">
                  <a:moveTo>
                    <a:pt x="0" y="1063948"/>
                  </a:moveTo>
                  <a:lnTo>
                    <a:pt x="51661" y="1069139"/>
                  </a:lnTo>
                  <a:lnTo>
                    <a:pt x="103632" y="1074425"/>
                  </a:lnTo>
                  <a:lnTo>
                    <a:pt x="154983" y="1079521"/>
                  </a:lnTo>
                  <a:lnTo>
                    <a:pt x="204787" y="1084141"/>
                  </a:lnTo>
                  <a:lnTo>
                    <a:pt x="251952" y="1087931"/>
                  </a:lnTo>
                  <a:lnTo>
                    <a:pt x="297264" y="1091126"/>
                  </a:lnTo>
                  <a:lnTo>
                    <a:pt x="342577" y="1094321"/>
                  </a:lnTo>
                  <a:lnTo>
                    <a:pt x="389750" y="1098111"/>
                  </a:lnTo>
                  <a:lnTo>
                    <a:pt x="439702" y="1102963"/>
                  </a:lnTo>
                  <a:lnTo>
                    <a:pt x="491309" y="1108541"/>
                  </a:lnTo>
                  <a:lnTo>
                    <a:pt x="543330" y="1113952"/>
                  </a:lnTo>
                  <a:lnTo>
                    <a:pt x="594525" y="1118304"/>
                  </a:lnTo>
                  <a:lnTo>
                    <a:pt x="644369" y="1121632"/>
                  </a:lnTo>
                  <a:lnTo>
                    <a:pt x="693588" y="1124257"/>
                  </a:lnTo>
                  <a:lnTo>
                    <a:pt x="742811" y="1126001"/>
                  </a:lnTo>
                  <a:lnTo>
                    <a:pt x="792670" y="1126686"/>
                  </a:lnTo>
                  <a:lnTo>
                    <a:pt x="843573" y="1126730"/>
                  </a:lnTo>
                  <a:lnTo>
                    <a:pt x="895095" y="1126083"/>
                  </a:lnTo>
                  <a:lnTo>
                    <a:pt x="946618" y="1123864"/>
                  </a:lnTo>
                  <a:lnTo>
                    <a:pt x="997521" y="1119193"/>
                  </a:lnTo>
                  <a:lnTo>
                    <a:pt x="1047372" y="1110704"/>
                  </a:lnTo>
                  <a:lnTo>
                    <a:pt x="1096581" y="1099286"/>
                  </a:lnTo>
                  <a:lnTo>
                    <a:pt x="1145790" y="1087153"/>
                  </a:lnTo>
                  <a:lnTo>
                    <a:pt x="1195641" y="1076521"/>
                  </a:lnTo>
                  <a:lnTo>
                    <a:pt x="1246383" y="1070111"/>
                  </a:lnTo>
                  <a:lnTo>
                    <a:pt x="1297638" y="1066012"/>
                  </a:lnTo>
                  <a:lnTo>
                    <a:pt x="1349107" y="1059483"/>
                  </a:lnTo>
                  <a:lnTo>
                    <a:pt x="1400492" y="1045787"/>
                  </a:lnTo>
                  <a:lnTo>
                    <a:pt x="1441522" y="1027684"/>
                  </a:lnTo>
                  <a:lnTo>
                    <a:pt x="1482668" y="1004777"/>
                  </a:lnTo>
                  <a:lnTo>
                    <a:pt x="1523771" y="978908"/>
                  </a:lnTo>
                  <a:lnTo>
                    <a:pt x="1564674" y="951917"/>
                  </a:lnTo>
                  <a:lnTo>
                    <a:pt x="1605216" y="925645"/>
                  </a:lnTo>
                  <a:lnTo>
                    <a:pt x="1645182" y="899613"/>
                  </a:lnTo>
                  <a:lnTo>
                    <a:pt x="1684673" y="872593"/>
                  </a:lnTo>
                  <a:lnTo>
                    <a:pt x="1724006" y="845306"/>
                  </a:lnTo>
                  <a:lnTo>
                    <a:pt x="1763497" y="818469"/>
                  </a:lnTo>
                  <a:lnTo>
                    <a:pt x="1803463" y="792803"/>
                  </a:lnTo>
                  <a:lnTo>
                    <a:pt x="1844054" y="768445"/>
                  </a:lnTo>
                  <a:lnTo>
                    <a:pt x="1885145" y="744917"/>
                  </a:lnTo>
                  <a:lnTo>
                    <a:pt x="1926413" y="722010"/>
                  </a:lnTo>
                  <a:lnTo>
                    <a:pt x="1967535" y="699518"/>
                  </a:lnTo>
                  <a:lnTo>
                    <a:pt x="2008187" y="677233"/>
                  </a:lnTo>
                  <a:lnTo>
                    <a:pt x="2058056" y="649819"/>
                  </a:lnTo>
                  <a:lnTo>
                    <a:pt x="2107295" y="622988"/>
                  </a:lnTo>
                  <a:lnTo>
                    <a:pt x="2156509" y="596705"/>
                  </a:lnTo>
                  <a:lnTo>
                    <a:pt x="2206307" y="570934"/>
                  </a:lnTo>
                  <a:lnTo>
                    <a:pt x="2257049" y="545163"/>
                  </a:lnTo>
                  <a:lnTo>
                    <a:pt x="2308304" y="519642"/>
                  </a:lnTo>
                  <a:lnTo>
                    <a:pt x="2359773" y="495192"/>
                  </a:lnTo>
                  <a:lnTo>
                    <a:pt x="2411158" y="472636"/>
                  </a:lnTo>
                  <a:lnTo>
                    <a:pt x="2462791" y="453078"/>
                  </a:lnTo>
                  <a:lnTo>
                    <a:pt x="2514758" y="435711"/>
                  </a:lnTo>
                  <a:lnTo>
                    <a:pt x="2566106" y="418772"/>
                  </a:lnTo>
                  <a:lnTo>
                    <a:pt x="2615882" y="400500"/>
                  </a:lnTo>
                  <a:lnTo>
                    <a:pt x="2663082" y="380400"/>
                  </a:lnTo>
                  <a:lnTo>
                    <a:pt x="2708402" y="359431"/>
                  </a:lnTo>
                  <a:lnTo>
                    <a:pt x="2753721" y="338010"/>
                  </a:lnTo>
                  <a:lnTo>
                    <a:pt x="2800921" y="316553"/>
                  </a:lnTo>
                  <a:lnTo>
                    <a:pt x="2850840" y="295390"/>
                  </a:lnTo>
                  <a:lnTo>
                    <a:pt x="2902426" y="274214"/>
                  </a:lnTo>
                  <a:lnTo>
                    <a:pt x="2954440" y="252491"/>
                  </a:lnTo>
                  <a:lnTo>
                    <a:pt x="3005645" y="229685"/>
                  </a:lnTo>
                  <a:lnTo>
                    <a:pt x="3055516" y="203973"/>
                  </a:lnTo>
                  <a:lnTo>
                    <a:pt x="3104769" y="176202"/>
                  </a:lnTo>
                  <a:lnTo>
                    <a:pt x="3154021" y="149836"/>
                  </a:lnTo>
                  <a:lnTo>
                    <a:pt x="3203892" y="128339"/>
                  </a:lnTo>
                  <a:lnTo>
                    <a:pt x="3254722" y="114109"/>
                  </a:lnTo>
                  <a:lnTo>
                    <a:pt x="3306206" y="104796"/>
                  </a:lnTo>
                  <a:lnTo>
                    <a:pt x="3357715" y="96746"/>
                  </a:lnTo>
                  <a:lnTo>
                    <a:pt x="3408616" y="86302"/>
                  </a:lnTo>
                  <a:lnTo>
                    <a:pt x="3458487" y="71526"/>
                  </a:lnTo>
                  <a:lnTo>
                    <a:pt x="3507740" y="54679"/>
                  </a:lnTo>
                  <a:lnTo>
                    <a:pt x="3556992" y="38403"/>
                  </a:lnTo>
                  <a:lnTo>
                    <a:pt x="3606863" y="25342"/>
                  </a:lnTo>
                  <a:lnTo>
                    <a:pt x="3657550" y="16240"/>
                  </a:lnTo>
                  <a:lnTo>
                    <a:pt x="3708796" y="9673"/>
                  </a:lnTo>
                  <a:lnTo>
                    <a:pt x="3760257" y="5036"/>
                  </a:lnTo>
                  <a:lnTo>
                    <a:pt x="3811587" y="1720"/>
                  </a:lnTo>
                  <a:lnTo>
                    <a:pt x="3862970" y="0"/>
                  </a:lnTo>
                  <a:lnTo>
                    <a:pt x="3914425" y="53"/>
                  </a:lnTo>
                  <a:lnTo>
                    <a:pt x="3965642" y="1131"/>
                  </a:lnTo>
                  <a:lnTo>
                    <a:pt x="4016311" y="2482"/>
                  </a:lnTo>
                  <a:lnTo>
                    <a:pt x="4066182" y="3490"/>
                  </a:lnTo>
                  <a:lnTo>
                    <a:pt x="4115435" y="4736"/>
                  </a:lnTo>
                  <a:lnTo>
                    <a:pt x="4164687" y="6983"/>
                  </a:lnTo>
                  <a:lnTo>
                    <a:pt x="4214558" y="10991"/>
                  </a:lnTo>
                  <a:lnTo>
                    <a:pt x="4265459" y="17563"/>
                  </a:lnTo>
                  <a:lnTo>
                    <a:pt x="4316968" y="26040"/>
                  </a:lnTo>
                  <a:lnTo>
                    <a:pt x="4368452" y="35280"/>
                  </a:lnTo>
                  <a:lnTo>
                    <a:pt x="4419282" y="44138"/>
                  </a:lnTo>
                  <a:lnTo>
                    <a:pt x="4469153" y="53147"/>
                  </a:lnTo>
                  <a:lnTo>
                    <a:pt x="4518406" y="62585"/>
                  </a:lnTo>
                  <a:lnTo>
                    <a:pt x="4567658" y="71213"/>
                  </a:lnTo>
                  <a:lnTo>
                    <a:pt x="4617529" y="77793"/>
                  </a:lnTo>
                  <a:lnTo>
                    <a:pt x="4668269" y="81341"/>
                  </a:lnTo>
                  <a:lnTo>
                    <a:pt x="4719510" y="82746"/>
                  </a:lnTo>
                  <a:lnTo>
                    <a:pt x="4770941" y="83579"/>
                  </a:lnTo>
                  <a:lnTo>
                    <a:pt x="4822253" y="85413"/>
                  </a:lnTo>
                  <a:lnTo>
                    <a:pt x="4873799" y="86548"/>
                  </a:lnTo>
                  <a:lnTo>
                    <a:pt x="4925536" y="86873"/>
                  </a:lnTo>
                  <a:lnTo>
                    <a:pt x="4976844" y="90342"/>
                  </a:lnTo>
                  <a:lnTo>
                    <a:pt x="5027104" y="100907"/>
                  </a:lnTo>
                  <a:lnTo>
                    <a:pt x="5075602" y="120792"/>
                  </a:lnTo>
                  <a:lnTo>
                    <a:pt x="5122862" y="147500"/>
                  </a:lnTo>
                  <a:lnTo>
                    <a:pt x="5170122" y="177899"/>
                  </a:lnTo>
                  <a:lnTo>
                    <a:pt x="5218620" y="208857"/>
                  </a:lnTo>
                  <a:lnTo>
                    <a:pt x="5258834" y="233952"/>
                  </a:lnTo>
                  <a:lnTo>
                    <a:pt x="5299908" y="260571"/>
                  </a:lnTo>
                  <a:lnTo>
                    <a:pt x="5341360" y="287953"/>
                  </a:lnTo>
                  <a:lnTo>
                    <a:pt x="5382708" y="315334"/>
                  </a:lnTo>
                  <a:lnTo>
                    <a:pt x="5423471" y="341953"/>
                  </a:lnTo>
                  <a:lnTo>
                    <a:pt x="5463375" y="369010"/>
                  </a:lnTo>
                  <a:lnTo>
                    <a:pt x="5502829" y="396927"/>
                  </a:lnTo>
                  <a:lnTo>
                    <a:pt x="5542142" y="424002"/>
                  </a:lnTo>
                  <a:lnTo>
                    <a:pt x="5581626" y="448535"/>
                  </a:lnTo>
                  <a:lnTo>
                    <a:pt x="5621591" y="468826"/>
                  </a:lnTo>
                  <a:lnTo>
                    <a:pt x="5672494" y="486108"/>
                  </a:lnTo>
                  <a:lnTo>
                    <a:pt x="5724017" y="497068"/>
                  </a:lnTo>
                  <a:lnTo>
                    <a:pt x="5775539" y="506098"/>
                  </a:lnTo>
                  <a:lnTo>
                    <a:pt x="5826442" y="517594"/>
                  </a:lnTo>
                  <a:lnTo>
                    <a:pt x="5876240" y="532038"/>
                  </a:lnTo>
                  <a:lnTo>
                    <a:pt x="5925454" y="547233"/>
                  </a:lnTo>
                  <a:lnTo>
                    <a:pt x="5974693" y="563832"/>
                  </a:lnTo>
                  <a:lnTo>
                    <a:pt x="6024562" y="582491"/>
                  </a:lnTo>
                  <a:lnTo>
                    <a:pt x="6075302" y="604950"/>
                  </a:lnTo>
                  <a:lnTo>
                    <a:pt x="6126543" y="630338"/>
                  </a:lnTo>
                  <a:lnTo>
                    <a:pt x="6177974" y="655393"/>
                  </a:lnTo>
                  <a:lnTo>
                    <a:pt x="6229286" y="676852"/>
                  </a:lnTo>
                  <a:lnTo>
                    <a:pt x="6280671" y="692902"/>
                  </a:lnTo>
                  <a:lnTo>
                    <a:pt x="6332140" y="705617"/>
                  </a:lnTo>
                  <a:lnTo>
                    <a:pt x="6383395" y="717571"/>
                  </a:lnTo>
                  <a:lnTo>
                    <a:pt x="6434137" y="731335"/>
                  </a:lnTo>
                  <a:lnTo>
                    <a:pt x="6484006" y="747831"/>
                  </a:lnTo>
                  <a:lnTo>
                    <a:pt x="6533245" y="765673"/>
                  </a:lnTo>
                  <a:lnTo>
                    <a:pt x="6582459" y="783681"/>
                  </a:lnTo>
                  <a:lnTo>
                    <a:pt x="6632257" y="800677"/>
                  </a:lnTo>
                  <a:lnTo>
                    <a:pt x="6683160" y="817219"/>
                  </a:lnTo>
                  <a:lnTo>
                    <a:pt x="6734683" y="833570"/>
                  </a:lnTo>
                  <a:lnTo>
                    <a:pt x="6786205" y="848397"/>
                  </a:lnTo>
                  <a:lnTo>
                    <a:pt x="6837108" y="860367"/>
                  </a:lnTo>
                  <a:lnTo>
                    <a:pt x="6886959" y="868098"/>
                  </a:lnTo>
                  <a:lnTo>
                    <a:pt x="6936168" y="872591"/>
                  </a:lnTo>
                  <a:lnTo>
                    <a:pt x="6985377" y="876369"/>
                  </a:lnTo>
                  <a:lnTo>
                    <a:pt x="7035228" y="881957"/>
                  </a:lnTo>
                  <a:lnTo>
                    <a:pt x="7085970" y="890000"/>
                  </a:lnTo>
                  <a:lnTo>
                    <a:pt x="7137225" y="899245"/>
                  </a:lnTo>
                  <a:lnTo>
                    <a:pt x="7188694" y="909085"/>
                  </a:lnTo>
                  <a:lnTo>
                    <a:pt x="7240079" y="918914"/>
                  </a:lnTo>
                  <a:lnTo>
                    <a:pt x="7291712" y="930106"/>
                  </a:lnTo>
                  <a:lnTo>
                    <a:pt x="7343679" y="942536"/>
                  </a:lnTo>
                  <a:lnTo>
                    <a:pt x="7395027" y="953061"/>
                  </a:lnTo>
                  <a:lnTo>
                    <a:pt x="7444803" y="958538"/>
                  </a:lnTo>
                  <a:lnTo>
                    <a:pt x="7492003" y="958365"/>
                  </a:lnTo>
                  <a:lnTo>
                    <a:pt x="7537323" y="954204"/>
                  </a:lnTo>
                  <a:lnTo>
                    <a:pt x="7582642" y="946019"/>
                  </a:lnTo>
                  <a:lnTo>
                    <a:pt x="7629842" y="933773"/>
                  </a:lnTo>
                  <a:lnTo>
                    <a:pt x="7679618" y="915806"/>
                  </a:lnTo>
                  <a:lnTo>
                    <a:pt x="7730966" y="892720"/>
                  </a:lnTo>
                  <a:lnTo>
                    <a:pt x="7782933" y="867586"/>
                  </a:lnTo>
                  <a:lnTo>
                    <a:pt x="7834566" y="843476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0568" y="1145794"/>
            <a:ext cx="8524875" cy="3952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370" marR="508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Cari işlemler açığı geçen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aya göre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3,6 milyar dolar geriledi, altın ve enerji kalemleri  hariç bakıldığında cari fazla</a:t>
            </a:r>
            <a:r>
              <a:rPr spc="6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bulunuyor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518159">
              <a:spcBef>
                <a:spcPts val="1405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Cari işlemler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dengesi,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12 aylık birikimli, milyar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dolar,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Nisan</a:t>
            </a:r>
            <a:r>
              <a:rPr sz="1600" b="1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"/>
              </a:spcBef>
            </a:pPr>
            <a:endParaRPr sz="1950">
              <a:solidFill>
                <a:prstClr val="black"/>
              </a:solidFill>
              <a:latin typeface="Tahoma"/>
              <a:cs typeface="Tahoma"/>
            </a:endParaRPr>
          </a:p>
          <a:p>
            <a:pPr marL="86360"/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86360">
              <a:spcBef>
                <a:spcPts val="124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86360">
              <a:spcBef>
                <a:spcPts val="124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96850">
              <a:spcBef>
                <a:spcPts val="124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245"/>
              </a:spcBef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-20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245"/>
              </a:spcBef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-40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245"/>
              </a:spcBef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-60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400" y="5029353"/>
            <a:ext cx="8305165" cy="71882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R="5715" algn="r">
              <a:spcBef>
                <a:spcPts val="100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45720" marR="5080" indent="28575" algn="r">
              <a:lnSpc>
                <a:spcPts val="3160"/>
              </a:lnSpc>
              <a:spcBef>
                <a:spcPts val="225"/>
              </a:spcBef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18  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Ma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R="5715" algn="r">
              <a:spcBef>
                <a:spcPts val="950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136525" algn="r">
              <a:lnSpc>
                <a:spcPct val="164800"/>
              </a:lnSpc>
              <a:spcBef>
                <a:spcPts val="6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Eyl-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  Ka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  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y-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Te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Ey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Ka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Ma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Te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Eyl-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Ka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Nis-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83030" y="5967221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72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82261" y="5967221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725" y="0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83030" y="6230873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725" y="0"/>
                </a:lnTo>
              </a:path>
            </a:pathLst>
          </a:custGeom>
          <a:ln w="38100">
            <a:solidFill>
              <a:srgbClr val="EBA30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52777" y="5804408"/>
            <a:ext cx="2620010" cy="55308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işlemler</a:t>
            </a:r>
            <a:r>
              <a:rPr sz="14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dengesi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işlemler dengesi (Altın</a:t>
            </a:r>
            <a:r>
              <a:rPr sz="1400" spc="-10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hariç)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007" y="6586145"/>
            <a:ext cx="4725035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Ödemeler Dengesi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İstatistikleri,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52009" y="5854090"/>
            <a:ext cx="33502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işlemler dengesi (Enerji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ve altın</a:t>
            </a:r>
            <a:r>
              <a:rPr sz="1400" spc="-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hariç)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44099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5673" y="658190"/>
            <a:ext cx="50431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Sermaye girişleri </a:t>
            </a:r>
            <a:r>
              <a:rPr sz="2800" spc="-5" dirty="0"/>
              <a:t>kısa</a:t>
            </a:r>
            <a:r>
              <a:rPr sz="2800" spc="105" dirty="0"/>
              <a:t> </a:t>
            </a:r>
            <a:r>
              <a:rPr sz="2800" spc="-5" dirty="0"/>
              <a:t>vadeli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33372"/>
            <a:ext cx="9139555" cy="524510"/>
          </a:xfrm>
          <a:custGeom>
            <a:avLst/>
            <a:gdLst/>
            <a:ahLst/>
            <a:cxnLst/>
            <a:rect l="l" t="t" r="r" b="b"/>
            <a:pathLst>
              <a:path w="9139555" h="524510">
                <a:moveTo>
                  <a:pt x="9139428" y="0"/>
                </a:moveTo>
                <a:lnTo>
                  <a:pt x="0" y="0"/>
                </a:lnTo>
                <a:lnTo>
                  <a:pt x="0" y="524255"/>
                </a:lnTo>
                <a:lnTo>
                  <a:pt x="9139428" y="524255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5673" y="1085469"/>
            <a:ext cx="8039100" cy="1233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Nisan ayında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uzun vadeli sermaye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hareketleri kaynaklı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475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milyon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dolar 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çıkış</a:t>
            </a:r>
            <a:r>
              <a:rPr sz="2000" spc="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gerçekleşti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36550" algn="ctr">
              <a:spcBef>
                <a:spcPts val="1340"/>
              </a:spcBef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Cari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açığın temel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finansman kaynakları, 12 aylık birikimli, milyar</a:t>
            </a:r>
            <a:r>
              <a:rPr sz="1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dolar,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338455" algn="ctr"/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– Nisan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5746496"/>
            <a:ext cx="8911590" cy="1032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TCMB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Ödemeler Dengesi İstatistikleri,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100"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*Pozitif değerler cari işlemler açığı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sermaye girişlerini</a:t>
            </a:r>
            <a:r>
              <a:rPr sz="11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göstermektedir.</a:t>
            </a: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/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** Uzun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vadeli sermaye kalemleri; net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doğrudan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yatırımlar, yurt içi yerleşiklerin yurt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dışına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ihraç ettikleri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borç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senetleri, bankalar ve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diğer 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sektörlerin uzun vadeli kredileri ve Merkez Bankası'nda tutulan uzun vadeli mevduatlardan oluşmaktadır.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Kısa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vadeli sermaye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kalemleri ise; hisse 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senetleri, yurt içi yerleşiklerin yurt içinde ihraç ettikleri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borç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senetleri, kısa vadeli kredi kullanımları, Merkez Bankası’nda tutulan kısa vadeli  mevduat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ile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bankalardaki mevduatları</a:t>
            </a:r>
            <a:r>
              <a:rPr sz="1100"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içermektedir.</a:t>
            </a:r>
            <a:endParaRPr sz="11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3691" y="2557272"/>
            <a:ext cx="8196580" cy="2281555"/>
            <a:chOff x="583691" y="2557272"/>
            <a:chExt cx="8196580" cy="2281555"/>
          </a:xfrm>
        </p:grpSpPr>
        <p:sp>
          <p:nvSpPr>
            <p:cNvPr id="8" name="object 8"/>
            <p:cNvSpPr/>
            <p:nvPr/>
          </p:nvSpPr>
          <p:spPr>
            <a:xfrm>
              <a:off x="5570220" y="3820668"/>
              <a:ext cx="113030" cy="445134"/>
            </a:xfrm>
            <a:custGeom>
              <a:avLst/>
              <a:gdLst/>
              <a:ahLst/>
              <a:cxnLst/>
              <a:rect l="l" t="t" r="r" b="b"/>
              <a:pathLst>
                <a:path w="113029" h="445135">
                  <a:moveTo>
                    <a:pt x="112775" y="0"/>
                  </a:moveTo>
                  <a:lnTo>
                    <a:pt x="0" y="0"/>
                  </a:lnTo>
                  <a:lnTo>
                    <a:pt x="0" y="445007"/>
                  </a:lnTo>
                  <a:lnTo>
                    <a:pt x="112775" y="445007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570220" y="4265676"/>
              <a:ext cx="113030" cy="86995"/>
            </a:xfrm>
            <a:custGeom>
              <a:avLst/>
              <a:gdLst/>
              <a:ahLst/>
              <a:cxnLst/>
              <a:rect l="l" t="t" r="r" b="b"/>
              <a:pathLst>
                <a:path w="113029" h="86995">
                  <a:moveTo>
                    <a:pt x="112775" y="0"/>
                  </a:moveTo>
                  <a:lnTo>
                    <a:pt x="0" y="0"/>
                  </a:lnTo>
                  <a:lnTo>
                    <a:pt x="0" y="86868"/>
                  </a:lnTo>
                  <a:lnTo>
                    <a:pt x="112775" y="86868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774436" y="3874008"/>
              <a:ext cx="113030" cy="391795"/>
            </a:xfrm>
            <a:custGeom>
              <a:avLst/>
              <a:gdLst/>
              <a:ahLst/>
              <a:cxnLst/>
              <a:rect l="l" t="t" r="r" b="b"/>
              <a:pathLst>
                <a:path w="113029" h="391795">
                  <a:moveTo>
                    <a:pt x="112775" y="0"/>
                  </a:moveTo>
                  <a:lnTo>
                    <a:pt x="0" y="0"/>
                  </a:lnTo>
                  <a:lnTo>
                    <a:pt x="0" y="391668"/>
                  </a:lnTo>
                  <a:lnTo>
                    <a:pt x="112775" y="391668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774436" y="4265676"/>
              <a:ext cx="113030" cy="70485"/>
            </a:xfrm>
            <a:custGeom>
              <a:avLst/>
              <a:gdLst/>
              <a:ahLst/>
              <a:cxnLst/>
              <a:rect l="l" t="t" r="r" b="b"/>
              <a:pathLst>
                <a:path w="113029" h="70485">
                  <a:moveTo>
                    <a:pt x="112775" y="0"/>
                  </a:moveTo>
                  <a:lnTo>
                    <a:pt x="0" y="0"/>
                  </a:lnTo>
                  <a:lnTo>
                    <a:pt x="0" y="70104"/>
                  </a:lnTo>
                  <a:lnTo>
                    <a:pt x="112775" y="70104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977127" y="4098036"/>
              <a:ext cx="113030" cy="167640"/>
            </a:xfrm>
            <a:custGeom>
              <a:avLst/>
              <a:gdLst/>
              <a:ahLst/>
              <a:cxnLst/>
              <a:rect l="l" t="t" r="r" b="b"/>
              <a:pathLst>
                <a:path w="113029" h="167639">
                  <a:moveTo>
                    <a:pt x="112775" y="0"/>
                  </a:moveTo>
                  <a:lnTo>
                    <a:pt x="0" y="0"/>
                  </a:lnTo>
                  <a:lnTo>
                    <a:pt x="0" y="167639"/>
                  </a:lnTo>
                  <a:lnTo>
                    <a:pt x="112775" y="167639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977127" y="4265676"/>
              <a:ext cx="113030" cy="161925"/>
            </a:xfrm>
            <a:custGeom>
              <a:avLst/>
              <a:gdLst/>
              <a:ahLst/>
              <a:cxnLst/>
              <a:rect l="l" t="t" r="r" b="b"/>
              <a:pathLst>
                <a:path w="113029" h="161925">
                  <a:moveTo>
                    <a:pt x="112775" y="0"/>
                  </a:moveTo>
                  <a:lnTo>
                    <a:pt x="0" y="0"/>
                  </a:lnTo>
                  <a:lnTo>
                    <a:pt x="0" y="161544"/>
                  </a:lnTo>
                  <a:lnTo>
                    <a:pt x="112775" y="161544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181344" y="4265676"/>
              <a:ext cx="113030" cy="3175"/>
            </a:xfrm>
            <a:custGeom>
              <a:avLst/>
              <a:gdLst/>
              <a:ahLst/>
              <a:cxnLst/>
              <a:rect l="l" t="t" r="r" b="b"/>
              <a:pathLst>
                <a:path w="113029" h="3175">
                  <a:moveTo>
                    <a:pt x="112775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112775" y="3047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181344" y="4268723"/>
              <a:ext cx="113030" cy="203200"/>
            </a:xfrm>
            <a:custGeom>
              <a:avLst/>
              <a:gdLst/>
              <a:ahLst/>
              <a:cxnLst/>
              <a:rect l="l" t="t" r="r" b="b"/>
              <a:pathLst>
                <a:path w="113029" h="203200">
                  <a:moveTo>
                    <a:pt x="112775" y="0"/>
                  </a:moveTo>
                  <a:lnTo>
                    <a:pt x="0" y="0"/>
                  </a:lnTo>
                  <a:lnTo>
                    <a:pt x="0" y="202692"/>
                  </a:lnTo>
                  <a:lnTo>
                    <a:pt x="112775" y="202692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384036" y="4114800"/>
              <a:ext cx="113030" cy="151130"/>
            </a:xfrm>
            <a:custGeom>
              <a:avLst/>
              <a:gdLst/>
              <a:ahLst/>
              <a:cxnLst/>
              <a:rect l="l" t="t" r="r" b="b"/>
              <a:pathLst>
                <a:path w="113029" h="151129">
                  <a:moveTo>
                    <a:pt x="112775" y="0"/>
                  </a:moveTo>
                  <a:lnTo>
                    <a:pt x="0" y="0"/>
                  </a:lnTo>
                  <a:lnTo>
                    <a:pt x="0" y="150875"/>
                  </a:lnTo>
                  <a:lnTo>
                    <a:pt x="112775" y="150875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384036" y="4265676"/>
              <a:ext cx="113030" cy="281940"/>
            </a:xfrm>
            <a:custGeom>
              <a:avLst/>
              <a:gdLst/>
              <a:ahLst/>
              <a:cxnLst/>
              <a:rect l="l" t="t" r="r" b="b"/>
              <a:pathLst>
                <a:path w="113029" h="281939">
                  <a:moveTo>
                    <a:pt x="112775" y="0"/>
                  </a:moveTo>
                  <a:lnTo>
                    <a:pt x="0" y="0"/>
                  </a:lnTo>
                  <a:lnTo>
                    <a:pt x="0" y="281940"/>
                  </a:lnTo>
                  <a:lnTo>
                    <a:pt x="112775" y="281940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588251" y="4154424"/>
              <a:ext cx="113030" cy="111760"/>
            </a:xfrm>
            <a:custGeom>
              <a:avLst/>
              <a:gdLst/>
              <a:ahLst/>
              <a:cxnLst/>
              <a:rect l="l" t="t" r="r" b="b"/>
              <a:pathLst>
                <a:path w="113029" h="111760">
                  <a:moveTo>
                    <a:pt x="112775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112775" y="111251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588251" y="4265676"/>
              <a:ext cx="113030" cy="257810"/>
            </a:xfrm>
            <a:custGeom>
              <a:avLst/>
              <a:gdLst/>
              <a:ahLst/>
              <a:cxnLst/>
              <a:rect l="l" t="t" r="r" b="b"/>
              <a:pathLst>
                <a:path w="113029" h="257810">
                  <a:moveTo>
                    <a:pt x="112775" y="0"/>
                  </a:moveTo>
                  <a:lnTo>
                    <a:pt x="0" y="0"/>
                  </a:lnTo>
                  <a:lnTo>
                    <a:pt x="0" y="257556"/>
                  </a:lnTo>
                  <a:lnTo>
                    <a:pt x="112775" y="257556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790944" y="4213860"/>
              <a:ext cx="113030" cy="52069"/>
            </a:xfrm>
            <a:custGeom>
              <a:avLst/>
              <a:gdLst/>
              <a:ahLst/>
              <a:cxnLst/>
              <a:rect l="l" t="t" r="r" b="b"/>
              <a:pathLst>
                <a:path w="113029" h="52070">
                  <a:moveTo>
                    <a:pt x="112775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112775" y="51816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790944" y="4265676"/>
              <a:ext cx="113030" cy="254635"/>
            </a:xfrm>
            <a:custGeom>
              <a:avLst/>
              <a:gdLst/>
              <a:ahLst/>
              <a:cxnLst/>
              <a:rect l="l" t="t" r="r" b="b"/>
              <a:pathLst>
                <a:path w="113029" h="254635">
                  <a:moveTo>
                    <a:pt x="112775" y="0"/>
                  </a:moveTo>
                  <a:lnTo>
                    <a:pt x="0" y="0"/>
                  </a:lnTo>
                  <a:lnTo>
                    <a:pt x="0" y="254507"/>
                  </a:lnTo>
                  <a:lnTo>
                    <a:pt x="112775" y="254507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995159" y="4082796"/>
              <a:ext cx="113030" cy="182880"/>
            </a:xfrm>
            <a:custGeom>
              <a:avLst/>
              <a:gdLst/>
              <a:ahLst/>
              <a:cxnLst/>
              <a:rect l="l" t="t" r="r" b="b"/>
              <a:pathLst>
                <a:path w="113029" h="182879">
                  <a:moveTo>
                    <a:pt x="112775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112775" y="182879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995159" y="4265676"/>
              <a:ext cx="113030" cy="264160"/>
            </a:xfrm>
            <a:custGeom>
              <a:avLst/>
              <a:gdLst/>
              <a:ahLst/>
              <a:cxnLst/>
              <a:rect l="l" t="t" r="r" b="b"/>
              <a:pathLst>
                <a:path w="113029" h="264160">
                  <a:moveTo>
                    <a:pt x="112775" y="0"/>
                  </a:moveTo>
                  <a:lnTo>
                    <a:pt x="0" y="0"/>
                  </a:lnTo>
                  <a:lnTo>
                    <a:pt x="0" y="263651"/>
                  </a:lnTo>
                  <a:lnTo>
                    <a:pt x="112775" y="263651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197851" y="4066032"/>
              <a:ext cx="113030" cy="200025"/>
            </a:xfrm>
            <a:custGeom>
              <a:avLst/>
              <a:gdLst/>
              <a:ahLst/>
              <a:cxnLst/>
              <a:rect l="l" t="t" r="r" b="b"/>
              <a:pathLst>
                <a:path w="113029" h="200025">
                  <a:moveTo>
                    <a:pt x="112775" y="0"/>
                  </a:moveTo>
                  <a:lnTo>
                    <a:pt x="0" y="0"/>
                  </a:lnTo>
                  <a:lnTo>
                    <a:pt x="0" y="199644"/>
                  </a:lnTo>
                  <a:lnTo>
                    <a:pt x="112775" y="199644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197851" y="4265676"/>
              <a:ext cx="113030" cy="254635"/>
            </a:xfrm>
            <a:custGeom>
              <a:avLst/>
              <a:gdLst/>
              <a:ahLst/>
              <a:cxnLst/>
              <a:rect l="l" t="t" r="r" b="b"/>
              <a:pathLst>
                <a:path w="113029" h="254635">
                  <a:moveTo>
                    <a:pt x="112775" y="0"/>
                  </a:moveTo>
                  <a:lnTo>
                    <a:pt x="0" y="0"/>
                  </a:lnTo>
                  <a:lnTo>
                    <a:pt x="0" y="254507"/>
                  </a:lnTo>
                  <a:lnTo>
                    <a:pt x="112775" y="254507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402068" y="4102608"/>
              <a:ext cx="113030" cy="163195"/>
            </a:xfrm>
            <a:custGeom>
              <a:avLst/>
              <a:gdLst/>
              <a:ahLst/>
              <a:cxnLst/>
              <a:rect l="l" t="t" r="r" b="b"/>
              <a:pathLst>
                <a:path w="113029" h="163195">
                  <a:moveTo>
                    <a:pt x="112775" y="0"/>
                  </a:moveTo>
                  <a:lnTo>
                    <a:pt x="0" y="0"/>
                  </a:lnTo>
                  <a:lnTo>
                    <a:pt x="0" y="163068"/>
                  </a:lnTo>
                  <a:lnTo>
                    <a:pt x="112775" y="163068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402068" y="4265676"/>
              <a:ext cx="113030" cy="85725"/>
            </a:xfrm>
            <a:custGeom>
              <a:avLst/>
              <a:gdLst/>
              <a:ahLst/>
              <a:cxnLst/>
              <a:rect l="l" t="t" r="r" b="b"/>
              <a:pathLst>
                <a:path w="113029" h="85725">
                  <a:moveTo>
                    <a:pt x="112775" y="0"/>
                  </a:moveTo>
                  <a:lnTo>
                    <a:pt x="0" y="0"/>
                  </a:lnTo>
                  <a:lnTo>
                    <a:pt x="0" y="85343"/>
                  </a:lnTo>
                  <a:lnTo>
                    <a:pt x="112775" y="85343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7604760" y="4008119"/>
              <a:ext cx="113030" cy="257810"/>
            </a:xfrm>
            <a:custGeom>
              <a:avLst/>
              <a:gdLst/>
              <a:ahLst/>
              <a:cxnLst/>
              <a:rect l="l" t="t" r="r" b="b"/>
              <a:pathLst>
                <a:path w="113029" h="257810">
                  <a:moveTo>
                    <a:pt x="112775" y="0"/>
                  </a:moveTo>
                  <a:lnTo>
                    <a:pt x="0" y="0"/>
                  </a:lnTo>
                  <a:lnTo>
                    <a:pt x="0" y="257555"/>
                  </a:lnTo>
                  <a:lnTo>
                    <a:pt x="112775" y="257555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7604760" y="4265676"/>
              <a:ext cx="113030" cy="187960"/>
            </a:xfrm>
            <a:custGeom>
              <a:avLst/>
              <a:gdLst/>
              <a:ahLst/>
              <a:cxnLst/>
              <a:rect l="l" t="t" r="r" b="b"/>
              <a:pathLst>
                <a:path w="113029" h="187960">
                  <a:moveTo>
                    <a:pt x="112775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112775" y="187451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808975" y="4024883"/>
              <a:ext cx="113030" cy="241300"/>
            </a:xfrm>
            <a:custGeom>
              <a:avLst/>
              <a:gdLst/>
              <a:ahLst/>
              <a:cxnLst/>
              <a:rect l="l" t="t" r="r" b="b"/>
              <a:pathLst>
                <a:path w="113029" h="241300">
                  <a:moveTo>
                    <a:pt x="112775" y="0"/>
                  </a:moveTo>
                  <a:lnTo>
                    <a:pt x="0" y="0"/>
                  </a:lnTo>
                  <a:lnTo>
                    <a:pt x="0" y="240792"/>
                  </a:lnTo>
                  <a:lnTo>
                    <a:pt x="112775" y="240792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7808975" y="4265676"/>
              <a:ext cx="113030" cy="20320"/>
            </a:xfrm>
            <a:custGeom>
              <a:avLst/>
              <a:gdLst/>
              <a:ahLst/>
              <a:cxnLst/>
              <a:rect l="l" t="t" r="r" b="b"/>
              <a:pathLst>
                <a:path w="113029" h="20320">
                  <a:moveTo>
                    <a:pt x="112775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12775" y="19812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8418575" y="3599688"/>
              <a:ext cx="113030" cy="666115"/>
            </a:xfrm>
            <a:custGeom>
              <a:avLst/>
              <a:gdLst/>
              <a:ahLst/>
              <a:cxnLst/>
              <a:rect l="l" t="t" r="r" b="b"/>
              <a:pathLst>
                <a:path w="113029" h="666114">
                  <a:moveTo>
                    <a:pt x="112775" y="0"/>
                  </a:moveTo>
                  <a:lnTo>
                    <a:pt x="0" y="0"/>
                  </a:lnTo>
                  <a:lnTo>
                    <a:pt x="0" y="665988"/>
                  </a:lnTo>
                  <a:lnTo>
                    <a:pt x="112775" y="665988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418575" y="4265676"/>
              <a:ext cx="113030" cy="60960"/>
            </a:xfrm>
            <a:custGeom>
              <a:avLst/>
              <a:gdLst/>
              <a:ahLst/>
              <a:cxnLst/>
              <a:rect l="l" t="t" r="r" b="b"/>
              <a:pathLst>
                <a:path w="113029" h="60960">
                  <a:moveTo>
                    <a:pt x="112775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112775" y="60960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8622791" y="3445763"/>
              <a:ext cx="113030" cy="820419"/>
            </a:xfrm>
            <a:custGeom>
              <a:avLst/>
              <a:gdLst/>
              <a:ahLst/>
              <a:cxnLst/>
              <a:rect l="l" t="t" r="r" b="b"/>
              <a:pathLst>
                <a:path w="113029" h="820420">
                  <a:moveTo>
                    <a:pt x="112775" y="0"/>
                  </a:moveTo>
                  <a:lnTo>
                    <a:pt x="0" y="0"/>
                  </a:lnTo>
                  <a:lnTo>
                    <a:pt x="0" y="819912"/>
                  </a:lnTo>
                  <a:lnTo>
                    <a:pt x="112775" y="819912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688848" y="3549408"/>
              <a:ext cx="8046720" cy="730250"/>
            </a:xfrm>
            <a:custGeom>
              <a:avLst/>
              <a:gdLst/>
              <a:ahLst/>
              <a:cxnLst/>
              <a:rect l="l" t="t" r="r" b="b"/>
              <a:pathLst>
                <a:path w="8046720" h="730250">
                  <a:moveTo>
                    <a:pt x="112776" y="0"/>
                  </a:moveTo>
                  <a:lnTo>
                    <a:pt x="0" y="0"/>
                  </a:lnTo>
                  <a:lnTo>
                    <a:pt x="0" y="716267"/>
                  </a:lnTo>
                  <a:lnTo>
                    <a:pt x="112776" y="716267"/>
                  </a:lnTo>
                  <a:lnTo>
                    <a:pt x="112776" y="0"/>
                  </a:lnTo>
                  <a:close/>
                </a:path>
                <a:path w="8046720" h="730250">
                  <a:moveTo>
                    <a:pt x="8046720" y="716267"/>
                  </a:moveTo>
                  <a:lnTo>
                    <a:pt x="7933944" y="716267"/>
                  </a:lnTo>
                  <a:lnTo>
                    <a:pt x="7933944" y="729983"/>
                  </a:lnTo>
                  <a:lnTo>
                    <a:pt x="8046720" y="729983"/>
                  </a:lnTo>
                  <a:lnTo>
                    <a:pt x="8046720" y="716267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688847" y="2788920"/>
              <a:ext cx="113030" cy="760730"/>
            </a:xfrm>
            <a:custGeom>
              <a:avLst/>
              <a:gdLst/>
              <a:ahLst/>
              <a:cxnLst/>
              <a:rect l="l" t="t" r="r" b="b"/>
              <a:pathLst>
                <a:path w="113029" h="760729">
                  <a:moveTo>
                    <a:pt x="112775" y="0"/>
                  </a:moveTo>
                  <a:lnTo>
                    <a:pt x="0" y="0"/>
                  </a:lnTo>
                  <a:lnTo>
                    <a:pt x="0" y="760476"/>
                  </a:lnTo>
                  <a:lnTo>
                    <a:pt x="112775" y="760476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83691" y="2561844"/>
              <a:ext cx="59690" cy="2272665"/>
            </a:xfrm>
            <a:custGeom>
              <a:avLst/>
              <a:gdLst/>
              <a:ahLst/>
              <a:cxnLst/>
              <a:rect l="l" t="t" r="r" b="b"/>
              <a:pathLst>
                <a:path w="59690" h="2272665">
                  <a:moveTo>
                    <a:pt x="59436" y="2272283"/>
                  </a:moveTo>
                  <a:lnTo>
                    <a:pt x="59436" y="0"/>
                  </a:lnTo>
                </a:path>
                <a:path w="59690" h="2272665">
                  <a:moveTo>
                    <a:pt x="0" y="2272283"/>
                  </a:moveTo>
                  <a:lnTo>
                    <a:pt x="59436" y="2272283"/>
                  </a:lnTo>
                </a:path>
                <a:path w="59690" h="2272665">
                  <a:moveTo>
                    <a:pt x="0" y="1988819"/>
                  </a:moveTo>
                  <a:lnTo>
                    <a:pt x="59436" y="1988819"/>
                  </a:lnTo>
                </a:path>
                <a:path w="59690" h="2272665">
                  <a:moveTo>
                    <a:pt x="0" y="1703831"/>
                  </a:moveTo>
                  <a:lnTo>
                    <a:pt x="59436" y="1703831"/>
                  </a:lnTo>
                </a:path>
                <a:path w="59690" h="2272665">
                  <a:moveTo>
                    <a:pt x="0" y="1420367"/>
                  </a:moveTo>
                  <a:lnTo>
                    <a:pt x="59436" y="1420367"/>
                  </a:lnTo>
                </a:path>
                <a:path w="59690" h="2272665">
                  <a:moveTo>
                    <a:pt x="0" y="1136903"/>
                  </a:moveTo>
                  <a:lnTo>
                    <a:pt x="59436" y="1136903"/>
                  </a:lnTo>
                </a:path>
                <a:path w="59690" h="2272665">
                  <a:moveTo>
                    <a:pt x="0" y="851915"/>
                  </a:moveTo>
                  <a:lnTo>
                    <a:pt x="59436" y="851915"/>
                  </a:lnTo>
                </a:path>
                <a:path w="59690" h="2272665">
                  <a:moveTo>
                    <a:pt x="0" y="568451"/>
                  </a:moveTo>
                  <a:lnTo>
                    <a:pt x="59436" y="568451"/>
                  </a:lnTo>
                </a:path>
                <a:path w="59690" h="2272665">
                  <a:moveTo>
                    <a:pt x="0" y="284988"/>
                  </a:moveTo>
                  <a:lnTo>
                    <a:pt x="59436" y="284988"/>
                  </a:lnTo>
                </a:path>
                <a:path w="59690" h="2272665">
                  <a:moveTo>
                    <a:pt x="0" y="0"/>
                  </a:moveTo>
                  <a:lnTo>
                    <a:pt x="59436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891539" y="3482339"/>
              <a:ext cx="113030" cy="783590"/>
            </a:xfrm>
            <a:custGeom>
              <a:avLst/>
              <a:gdLst/>
              <a:ahLst/>
              <a:cxnLst/>
              <a:rect l="l" t="t" r="r" b="b"/>
              <a:pathLst>
                <a:path w="113030" h="783589">
                  <a:moveTo>
                    <a:pt x="112775" y="0"/>
                  </a:moveTo>
                  <a:lnTo>
                    <a:pt x="0" y="0"/>
                  </a:lnTo>
                  <a:lnTo>
                    <a:pt x="0" y="783336"/>
                  </a:lnTo>
                  <a:lnTo>
                    <a:pt x="112775" y="783336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891539" y="2756916"/>
              <a:ext cx="113030" cy="725805"/>
            </a:xfrm>
            <a:custGeom>
              <a:avLst/>
              <a:gdLst/>
              <a:ahLst/>
              <a:cxnLst/>
              <a:rect l="l" t="t" r="r" b="b"/>
              <a:pathLst>
                <a:path w="113030" h="725804">
                  <a:moveTo>
                    <a:pt x="112775" y="0"/>
                  </a:moveTo>
                  <a:lnTo>
                    <a:pt x="0" y="0"/>
                  </a:lnTo>
                  <a:lnTo>
                    <a:pt x="0" y="725424"/>
                  </a:lnTo>
                  <a:lnTo>
                    <a:pt x="112775" y="725424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095755" y="3552444"/>
              <a:ext cx="113030" cy="713740"/>
            </a:xfrm>
            <a:custGeom>
              <a:avLst/>
              <a:gdLst/>
              <a:ahLst/>
              <a:cxnLst/>
              <a:rect l="l" t="t" r="r" b="b"/>
              <a:pathLst>
                <a:path w="113030" h="713739">
                  <a:moveTo>
                    <a:pt x="112775" y="0"/>
                  </a:moveTo>
                  <a:lnTo>
                    <a:pt x="0" y="0"/>
                  </a:lnTo>
                  <a:lnTo>
                    <a:pt x="0" y="713231"/>
                  </a:lnTo>
                  <a:lnTo>
                    <a:pt x="112775" y="713231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095755" y="2878836"/>
              <a:ext cx="113030" cy="673735"/>
            </a:xfrm>
            <a:custGeom>
              <a:avLst/>
              <a:gdLst/>
              <a:ahLst/>
              <a:cxnLst/>
              <a:rect l="l" t="t" r="r" b="b"/>
              <a:pathLst>
                <a:path w="113030" h="673735">
                  <a:moveTo>
                    <a:pt x="112775" y="0"/>
                  </a:moveTo>
                  <a:lnTo>
                    <a:pt x="0" y="0"/>
                  </a:lnTo>
                  <a:lnTo>
                    <a:pt x="0" y="673608"/>
                  </a:lnTo>
                  <a:lnTo>
                    <a:pt x="112775" y="673608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298447" y="3596639"/>
              <a:ext cx="113030" cy="669290"/>
            </a:xfrm>
            <a:custGeom>
              <a:avLst/>
              <a:gdLst/>
              <a:ahLst/>
              <a:cxnLst/>
              <a:rect l="l" t="t" r="r" b="b"/>
              <a:pathLst>
                <a:path w="113030" h="669289">
                  <a:moveTo>
                    <a:pt x="112776" y="0"/>
                  </a:moveTo>
                  <a:lnTo>
                    <a:pt x="0" y="0"/>
                  </a:lnTo>
                  <a:lnTo>
                    <a:pt x="0" y="669036"/>
                  </a:lnTo>
                  <a:lnTo>
                    <a:pt x="112776" y="669036"/>
                  </a:lnTo>
                  <a:lnTo>
                    <a:pt x="112776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298447" y="2822447"/>
              <a:ext cx="113030" cy="774700"/>
            </a:xfrm>
            <a:custGeom>
              <a:avLst/>
              <a:gdLst/>
              <a:ahLst/>
              <a:cxnLst/>
              <a:rect l="l" t="t" r="r" b="b"/>
              <a:pathLst>
                <a:path w="113030" h="774700">
                  <a:moveTo>
                    <a:pt x="112776" y="0"/>
                  </a:moveTo>
                  <a:lnTo>
                    <a:pt x="0" y="0"/>
                  </a:lnTo>
                  <a:lnTo>
                    <a:pt x="0" y="774191"/>
                  </a:lnTo>
                  <a:lnTo>
                    <a:pt x="112776" y="774191"/>
                  </a:lnTo>
                  <a:lnTo>
                    <a:pt x="112776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501139" y="3681983"/>
              <a:ext cx="114300" cy="584200"/>
            </a:xfrm>
            <a:custGeom>
              <a:avLst/>
              <a:gdLst/>
              <a:ahLst/>
              <a:cxnLst/>
              <a:rect l="l" t="t" r="r" b="b"/>
              <a:pathLst>
                <a:path w="114300" h="584200">
                  <a:moveTo>
                    <a:pt x="114300" y="0"/>
                  </a:moveTo>
                  <a:lnTo>
                    <a:pt x="0" y="0"/>
                  </a:lnTo>
                  <a:lnTo>
                    <a:pt x="0" y="583692"/>
                  </a:lnTo>
                  <a:lnTo>
                    <a:pt x="114300" y="5836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501139" y="2953512"/>
              <a:ext cx="114300" cy="728980"/>
            </a:xfrm>
            <a:custGeom>
              <a:avLst/>
              <a:gdLst/>
              <a:ahLst/>
              <a:cxnLst/>
              <a:rect l="l" t="t" r="r" b="b"/>
              <a:pathLst>
                <a:path w="114300" h="728979">
                  <a:moveTo>
                    <a:pt x="114300" y="0"/>
                  </a:moveTo>
                  <a:lnTo>
                    <a:pt x="0" y="0"/>
                  </a:lnTo>
                  <a:lnTo>
                    <a:pt x="0" y="728471"/>
                  </a:lnTo>
                  <a:lnTo>
                    <a:pt x="114300" y="72847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705355" y="3707891"/>
              <a:ext cx="113030" cy="558165"/>
            </a:xfrm>
            <a:custGeom>
              <a:avLst/>
              <a:gdLst/>
              <a:ahLst/>
              <a:cxnLst/>
              <a:rect l="l" t="t" r="r" b="b"/>
              <a:pathLst>
                <a:path w="113030" h="558164">
                  <a:moveTo>
                    <a:pt x="112775" y="0"/>
                  </a:moveTo>
                  <a:lnTo>
                    <a:pt x="0" y="0"/>
                  </a:lnTo>
                  <a:lnTo>
                    <a:pt x="0" y="557783"/>
                  </a:lnTo>
                  <a:lnTo>
                    <a:pt x="112775" y="557783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705355" y="3177540"/>
              <a:ext cx="113030" cy="530860"/>
            </a:xfrm>
            <a:custGeom>
              <a:avLst/>
              <a:gdLst/>
              <a:ahLst/>
              <a:cxnLst/>
              <a:rect l="l" t="t" r="r" b="b"/>
              <a:pathLst>
                <a:path w="113030" h="530860">
                  <a:moveTo>
                    <a:pt x="112775" y="0"/>
                  </a:moveTo>
                  <a:lnTo>
                    <a:pt x="0" y="0"/>
                  </a:lnTo>
                  <a:lnTo>
                    <a:pt x="0" y="530352"/>
                  </a:lnTo>
                  <a:lnTo>
                    <a:pt x="112775" y="530352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908047" y="3601211"/>
              <a:ext cx="114300" cy="664845"/>
            </a:xfrm>
            <a:custGeom>
              <a:avLst/>
              <a:gdLst/>
              <a:ahLst/>
              <a:cxnLst/>
              <a:rect l="l" t="t" r="r" b="b"/>
              <a:pathLst>
                <a:path w="114300" h="664845">
                  <a:moveTo>
                    <a:pt x="114300" y="0"/>
                  </a:moveTo>
                  <a:lnTo>
                    <a:pt x="0" y="0"/>
                  </a:lnTo>
                  <a:lnTo>
                    <a:pt x="0" y="664463"/>
                  </a:lnTo>
                  <a:lnTo>
                    <a:pt x="114300" y="66446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908047" y="3119627"/>
              <a:ext cx="114300" cy="481965"/>
            </a:xfrm>
            <a:custGeom>
              <a:avLst/>
              <a:gdLst/>
              <a:ahLst/>
              <a:cxnLst/>
              <a:rect l="l" t="t" r="r" b="b"/>
              <a:pathLst>
                <a:path w="114300" h="481964">
                  <a:moveTo>
                    <a:pt x="114300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14300" y="481584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2112263" y="3631691"/>
              <a:ext cx="113030" cy="634365"/>
            </a:xfrm>
            <a:custGeom>
              <a:avLst/>
              <a:gdLst/>
              <a:ahLst/>
              <a:cxnLst/>
              <a:rect l="l" t="t" r="r" b="b"/>
              <a:pathLst>
                <a:path w="113030" h="634364">
                  <a:moveTo>
                    <a:pt x="112775" y="0"/>
                  </a:moveTo>
                  <a:lnTo>
                    <a:pt x="0" y="0"/>
                  </a:lnTo>
                  <a:lnTo>
                    <a:pt x="0" y="633983"/>
                  </a:lnTo>
                  <a:lnTo>
                    <a:pt x="112775" y="633983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2112263" y="3331463"/>
              <a:ext cx="113030" cy="300355"/>
            </a:xfrm>
            <a:custGeom>
              <a:avLst/>
              <a:gdLst/>
              <a:ahLst/>
              <a:cxnLst/>
              <a:rect l="l" t="t" r="r" b="b"/>
              <a:pathLst>
                <a:path w="113030" h="300354">
                  <a:moveTo>
                    <a:pt x="112775" y="0"/>
                  </a:moveTo>
                  <a:lnTo>
                    <a:pt x="0" y="0"/>
                  </a:lnTo>
                  <a:lnTo>
                    <a:pt x="0" y="300228"/>
                  </a:lnTo>
                  <a:lnTo>
                    <a:pt x="112775" y="300228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2314956" y="3838955"/>
              <a:ext cx="114300" cy="426720"/>
            </a:xfrm>
            <a:custGeom>
              <a:avLst/>
              <a:gdLst/>
              <a:ahLst/>
              <a:cxnLst/>
              <a:rect l="l" t="t" r="r" b="b"/>
              <a:pathLst>
                <a:path w="114300" h="426720">
                  <a:moveTo>
                    <a:pt x="114300" y="0"/>
                  </a:moveTo>
                  <a:lnTo>
                    <a:pt x="0" y="0"/>
                  </a:lnTo>
                  <a:lnTo>
                    <a:pt x="0" y="426720"/>
                  </a:lnTo>
                  <a:lnTo>
                    <a:pt x="114300" y="42672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2314956" y="3532632"/>
              <a:ext cx="114300" cy="306705"/>
            </a:xfrm>
            <a:custGeom>
              <a:avLst/>
              <a:gdLst/>
              <a:ahLst/>
              <a:cxnLst/>
              <a:rect l="l" t="t" r="r" b="b"/>
              <a:pathLst>
                <a:path w="114300" h="306704">
                  <a:moveTo>
                    <a:pt x="114300" y="0"/>
                  </a:moveTo>
                  <a:lnTo>
                    <a:pt x="0" y="0"/>
                  </a:lnTo>
                  <a:lnTo>
                    <a:pt x="0" y="306323"/>
                  </a:lnTo>
                  <a:lnTo>
                    <a:pt x="114300" y="30632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2519171" y="3938016"/>
              <a:ext cx="113030" cy="327660"/>
            </a:xfrm>
            <a:custGeom>
              <a:avLst/>
              <a:gdLst/>
              <a:ahLst/>
              <a:cxnLst/>
              <a:rect l="l" t="t" r="r" b="b"/>
              <a:pathLst>
                <a:path w="113030" h="327660">
                  <a:moveTo>
                    <a:pt x="112775" y="0"/>
                  </a:moveTo>
                  <a:lnTo>
                    <a:pt x="0" y="0"/>
                  </a:lnTo>
                  <a:lnTo>
                    <a:pt x="0" y="327659"/>
                  </a:lnTo>
                  <a:lnTo>
                    <a:pt x="112775" y="327659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2519171" y="3691127"/>
              <a:ext cx="113030" cy="247015"/>
            </a:xfrm>
            <a:custGeom>
              <a:avLst/>
              <a:gdLst/>
              <a:ahLst/>
              <a:cxnLst/>
              <a:rect l="l" t="t" r="r" b="b"/>
              <a:pathLst>
                <a:path w="113030" h="247014">
                  <a:moveTo>
                    <a:pt x="112775" y="0"/>
                  </a:moveTo>
                  <a:lnTo>
                    <a:pt x="0" y="0"/>
                  </a:lnTo>
                  <a:lnTo>
                    <a:pt x="0" y="246888"/>
                  </a:lnTo>
                  <a:lnTo>
                    <a:pt x="112775" y="246888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2721863" y="3857244"/>
              <a:ext cx="114300" cy="408940"/>
            </a:xfrm>
            <a:custGeom>
              <a:avLst/>
              <a:gdLst/>
              <a:ahLst/>
              <a:cxnLst/>
              <a:rect l="l" t="t" r="r" b="b"/>
              <a:pathLst>
                <a:path w="114300" h="408939">
                  <a:moveTo>
                    <a:pt x="114300" y="0"/>
                  </a:moveTo>
                  <a:lnTo>
                    <a:pt x="0" y="0"/>
                  </a:lnTo>
                  <a:lnTo>
                    <a:pt x="0" y="408431"/>
                  </a:lnTo>
                  <a:lnTo>
                    <a:pt x="114300" y="40843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2721863" y="3646932"/>
              <a:ext cx="114300" cy="210820"/>
            </a:xfrm>
            <a:custGeom>
              <a:avLst/>
              <a:gdLst/>
              <a:ahLst/>
              <a:cxnLst/>
              <a:rect l="l" t="t" r="r" b="b"/>
              <a:pathLst>
                <a:path w="114300" h="210820">
                  <a:moveTo>
                    <a:pt x="114300" y="0"/>
                  </a:moveTo>
                  <a:lnTo>
                    <a:pt x="0" y="0"/>
                  </a:lnTo>
                  <a:lnTo>
                    <a:pt x="0" y="210312"/>
                  </a:lnTo>
                  <a:lnTo>
                    <a:pt x="114300" y="21031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2926080" y="4002024"/>
              <a:ext cx="113030" cy="264160"/>
            </a:xfrm>
            <a:custGeom>
              <a:avLst/>
              <a:gdLst/>
              <a:ahLst/>
              <a:cxnLst/>
              <a:rect l="l" t="t" r="r" b="b"/>
              <a:pathLst>
                <a:path w="113030" h="264160">
                  <a:moveTo>
                    <a:pt x="112775" y="0"/>
                  </a:moveTo>
                  <a:lnTo>
                    <a:pt x="0" y="0"/>
                  </a:lnTo>
                  <a:lnTo>
                    <a:pt x="0" y="263651"/>
                  </a:lnTo>
                  <a:lnTo>
                    <a:pt x="112775" y="263651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2926080" y="3846575"/>
              <a:ext cx="113030" cy="155575"/>
            </a:xfrm>
            <a:custGeom>
              <a:avLst/>
              <a:gdLst/>
              <a:ahLst/>
              <a:cxnLst/>
              <a:rect l="l" t="t" r="r" b="b"/>
              <a:pathLst>
                <a:path w="113030" h="155575">
                  <a:moveTo>
                    <a:pt x="112775" y="0"/>
                  </a:moveTo>
                  <a:lnTo>
                    <a:pt x="0" y="0"/>
                  </a:lnTo>
                  <a:lnTo>
                    <a:pt x="0" y="155448"/>
                  </a:lnTo>
                  <a:lnTo>
                    <a:pt x="112775" y="155448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3128771" y="3994404"/>
              <a:ext cx="114300" cy="271780"/>
            </a:xfrm>
            <a:custGeom>
              <a:avLst/>
              <a:gdLst/>
              <a:ahLst/>
              <a:cxnLst/>
              <a:rect l="l" t="t" r="r" b="b"/>
              <a:pathLst>
                <a:path w="114300" h="271779">
                  <a:moveTo>
                    <a:pt x="114300" y="0"/>
                  </a:moveTo>
                  <a:lnTo>
                    <a:pt x="0" y="0"/>
                  </a:lnTo>
                  <a:lnTo>
                    <a:pt x="0" y="271272"/>
                  </a:lnTo>
                  <a:lnTo>
                    <a:pt x="114300" y="27127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3128771" y="3904488"/>
              <a:ext cx="114300" cy="90170"/>
            </a:xfrm>
            <a:custGeom>
              <a:avLst/>
              <a:gdLst/>
              <a:ahLst/>
              <a:cxnLst/>
              <a:rect l="l" t="t" r="r" b="b"/>
              <a:pathLst>
                <a:path w="114300" h="90170">
                  <a:moveTo>
                    <a:pt x="114300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114300" y="89916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3332987" y="3991355"/>
              <a:ext cx="113030" cy="274320"/>
            </a:xfrm>
            <a:custGeom>
              <a:avLst/>
              <a:gdLst/>
              <a:ahLst/>
              <a:cxnLst/>
              <a:rect l="l" t="t" r="r" b="b"/>
              <a:pathLst>
                <a:path w="113029" h="274320">
                  <a:moveTo>
                    <a:pt x="112775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112775" y="274320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3332987" y="3921252"/>
              <a:ext cx="113030" cy="70485"/>
            </a:xfrm>
            <a:custGeom>
              <a:avLst/>
              <a:gdLst/>
              <a:ahLst/>
              <a:cxnLst/>
              <a:rect l="l" t="t" r="r" b="b"/>
              <a:pathLst>
                <a:path w="113029" h="70485">
                  <a:moveTo>
                    <a:pt x="112775" y="0"/>
                  </a:moveTo>
                  <a:lnTo>
                    <a:pt x="0" y="0"/>
                  </a:lnTo>
                  <a:lnTo>
                    <a:pt x="0" y="70104"/>
                  </a:lnTo>
                  <a:lnTo>
                    <a:pt x="112775" y="70104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3535680" y="3852672"/>
              <a:ext cx="114300" cy="413384"/>
            </a:xfrm>
            <a:custGeom>
              <a:avLst/>
              <a:gdLst/>
              <a:ahLst/>
              <a:cxnLst/>
              <a:rect l="l" t="t" r="r" b="b"/>
              <a:pathLst>
                <a:path w="114300" h="413385">
                  <a:moveTo>
                    <a:pt x="114300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14300" y="41300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3535680" y="3744468"/>
              <a:ext cx="114300" cy="108585"/>
            </a:xfrm>
            <a:custGeom>
              <a:avLst/>
              <a:gdLst/>
              <a:ahLst/>
              <a:cxnLst/>
              <a:rect l="l" t="t" r="r" b="b"/>
              <a:pathLst>
                <a:path w="114300" h="108585">
                  <a:moveTo>
                    <a:pt x="114300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14300" y="10820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3739896" y="3927347"/>
              <a:ext cx="113030" cy="338455"/>
            </a:xfrm>
            <a:custGeom>
              <a:avLst/>
              <a:gdLst/>
              <a:ahLst/>
              <a:cxnLst/>
              <a:rect l="l" t="t" r="r" b="b"/>
              <a:pathLst>
                <a:path w="113029" h="338454">
                  <a:moveTo>
                    <a:pt x="112775" y="0"/>
                  </a:moveTo>
                  <a:lnTo>
                    <a:pt x="0" y="0"/>
                  </a:lnTo>
                  <a:lnTo>
                    <a:pt x="0" y="338327"/>
                  </a:lnTo>
                  <a:lnTo>
                    <a:pt x="112775" y="338327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3739896" y="3925824"/>
              <a:ext cx="113030" cy="1905"/>
            </a:xfrm>
            <a:custGeom>
              <a:avLst/>
              <a:gdLst/>
              <a:ahLst/>
              <a:cxnLst/>
              <a:rect l="l" t="t" r="r" b="b"/>
              <a:pathLst>
                <a:path w="113029" h="1904">
                  <a:moveTo>
                    <a:pt x="112775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112775" y="1524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3942588" y="4014216"/>
              <a:ext cx="114300" cy="251460"/>
            </a:xfrm>
            <a:custGeom>
              <a:avLst/>
              <a:gdLst/>
              <a:ahLst/>
              <a:cxnLst/>
              <a:rect l="l" t="t" r="r" b="b"/>
              <a:pathLst>
                <a:path w="114300" h="251460">
                  <a:moveTo>
                    <a:pt x="114300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4300" y="25145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3942588" y="4265676"/>
              <a:ext cx="114300" cy="21590"/>
            </a:xfrm>
            <a:custGeom>
              <a:avLst/>
              <a:gdLst/>
              <a:ahLst/>
              <a:cxnLst/>
              <a:rect l="l" t="t" r="r" b="b"/>
              <a:pathLst>
                <a:path w="114300" h="21589">
                  <a:moveTo>
                    <a:pt x="11430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14300" y="21336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4146803" y="4169663"/>
              <a:ext cx="113030" cy="96520"/>
            </a:xfrm>
            <a:custGeom>
              <a:avLst/>
              <a:gdLst/>
              <a:ahLst/>
              <a:cxnLst/>
              <a:rect l="l" t="t" r="r" b="b"/>
              <a:pathLst>
                <a:path w="113029" h="96520">
                  <a:moveTo>
                    <a:pt x="112775" y="0"/>
                  </a:moveTo>
                  <a:lnTo>
                    <a:pt x="0" y="0"/>
                  </a:lnTo>
                  <a:lnTo>
                    <a:pt x="0" y="96012"/>
                  </a:lnTo>
                  <a:lnTo>
                    <a:pt x="112775" y="96012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4146803" y="4085844"/>
              <a:ext cx="113030" cy="83820"/>
            </a:xfrm>
            <a:custGeom>
              <a:avLst/>
              <a:gdLst/>
              <a:ahLst/>
              <a:cxnLst/>
              <a:rect l="l" t="t" r="r" b="b"/>
              <a:pathLst>
                <a:path w="113029" h="83820">
                  <a:moveTo>
                    <a:pt x="112775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112775" y="83819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4349495" y="4191000"/>
              <a:ext cx="114300" cy="74930"/>
            </a:xfrm>
            <a:custGeom>
              <a:avLst/>
              <a:gdLst/>
              <a:ahLst/>
              <a:cxnLst/>
              <a:rect l="l" t="t" r="r" b="b"/>
              <a:pathLst>
                <a:path w="114300" h="74929">
                  <a:moveTo>
                    <a:pt x="114300" y="0"/>
                  </a:moveTo>
                  <a:lnTo>
                    <a:pt x="0" y="0"/>
                  </a:lnTo>
                  <a:lnTo>
                    <a:pt x="0" y="74675"/>
                  </a:lnTo>
                  <a:lnTo>
                    <a:pt x="114300" y="74675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4349495" y="3971544"/>
              <a:ext cx="114300" cy="219710"/>
            </a:xfrm>
            <a:custGeom>
              <a:avLst/>
              <a:gdLst/>
              <a:ahLst/>
              <a:cxnLst/>
              <a:rect l="l" t="t" r="r" b="b"/>
              <a:pathLst>
                <a:path w="114300" h="219710">
                  <a:moveTo>
                    <a:pt x="114300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114300" y="219455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4553712" y="4169663"/>
              <a:ext cx="113030" cy="96520"/>
            </a:xfrm>
            <a:custGeom>
              <a:avLst/>
              <a:gdLst/>
              <a:ahLst/>
              <a:cxnLst/>
              <a:rect l="l" t="t" r="r" b="b"/>
              <a:pathLst>
                <a:path w="113029" h="96520">
                  <a:moveTo>
                    <a:pt x="112775" y="0"/>
                  </a:moveTo>
                  <a:lnTo>
                    <a:pt x="0" y="0"/>
                  </a:lnTo>
                  <a:lnTo>
                    <a:pt x="0" y="96012"/>
                  </a:lnTo>
                  <a:lnTo>
                    <a:pt x="112775" y="96012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4553712" y="3874008"/>
              <a:ext cx="113030" cy="295910"/>
            </a:xfrm>
            <a:custGeom>
              <a:avLst/>
              <a:gdLst/>
              <a:ahLst/>
              <a:cxnLst/>
              <a:rect l="l" t="t" r="r" b="b"/>
              <a:pathLst>
                <a:path w="113029" h="295910">
                  <a:moveTo>
                    <a:pt x="112775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112775" y="295656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4756403" y="4088891"/>
              <a:ext cx="113030" cy="177165"/>
            </a:xfrm>
            <a:custGeom>
              <a:avLst/>
              <a:gdLst/>
              <a:ahLst/>
              <a:cxnLst/>
              <a:rect l="l" t="t" r="r" b="b"/>
              <a:pathLst>
                <a:path w="113029" h="177164">
                  <a:moveTo>
                    <a:pt x="112775" y="0"/>
                  </a:moveTo>
                  <a:lnTo>
                    <a:pt x="0" y="0"/>
                  </a:lnTo>
                  <a:lnTo>
                    <a:pt x="0" y="176783"/>
                  </a:lnTo>
                  <a:lnTo>
                    <a:pt x="112775" y="176783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4756403" y="3759708"/>
              <a:ext cx="113030" cy="329565"/>
            </a:xfrm>
            <a:custGeom>
              <a:avLst/>
              <a:gdLst/>
              <a:ahLst/>
              <a:cxnLst/>
              <a:rect l="l" t="t" r="r" b="b"/>
              <a:pathLst>
                <a:path w="113029" h="329564">
                  <a:moveTo>
                    <a:pt x="112775" y="0"/>
                  </a:moveTo>
                  <a:lnTo>
                    <a:pt x="0" y="0"/>
                  </a:lnTo>
                  <a:lnTo>
                    <a:pt x="0" y="329184"/>
                  </a:lnTo>
                  <a:lnTo>
                    <a:pt x="112775" y="329184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4960620" y="4221479"/>
              <a:ext cx="113030" cy="44450"/>
            </a:xfrm>
            <a:custGeom>
              <a:avLst/>
              <a:gdLst/>
              <a:ahLst/>
              <a:cxnLst/>
              <a:rect l="l" t="t" r="r" b="b"/>
              <a:pathLst>
                <a:path w="113029" h="44450">
                  <a:moveTo>
                    <a:pt x="112775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112775" y="44196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4960620" y="3887724"/>
              <a:ext cx="113030" cy="334010"/>
            </a:xfrm>
            <a:custGeom>
              <a:avLst/>
              <a:gdLst/>
              <a:ahLst/>
              <a:cxnLst/>
              <a:rect l="l" t="t" r="r" b="b"/>
              <a:pathLst>
                <a:path w="113029" h="334010">
                  <a:moveTo>
                    <a:pt x="112775" y="0"/>
                  </a:moveTo>
                  <a:lnTo>
                    <a:pt x="0" y="0"/>
                  </a:lnTo>
                  <a:lnTo>
                    <a:pt x="0" y="333756"/>
                  </a:lnTo>
                  <a:lnTo>
                    <a:pt x="112775" y="333756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163312" y="4209288"/>
              <a:ext cx="113030" cy="56515"/>
            </a:xfrm>
            <a:custGeom>
              <a:avLst/>
              <a:gdLst/>
              <a:ahLst/>
              <a:cxnLst/>
              <a:rect l="l" t="t" r="r" b="b"/>
              <a:pathLst>
                <a:path w="113029" h="56514">
                  <a:moveTo>
                    <a:pt x="112775" y="0"/>
                  </a:moveTo>
                  <a:lnTo>
                    <a:pt x="0" y="0"/>
                  </a:lnTo>
                  <a:lnTo>
                    <a:pt x="0" y="56387"/>
                  </a:lnTo>
                  <a:lnTo>
                    <a:pt x="112775" y="56387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5163312" y="3835908"/>
              <a:ext cx="113030" cy="373380"/>
            </a:xfrm>
            <a:custGeom>
              <a:avLst/>
              <a:gdLst/>
              <a:ahLst/>
              <a:cxnLst/>
              <a:rect l="l" t="t" r="r" b="b"/>
              <a:pathLst>
                <a:path w="113029" h="373379">
                  <a:moveTo>
                    <a:pt x="112775" y="0"/>
                  </a:moveTo>
                  <a:lnTo>
                    <a:pt x="0" y="0"/>
                  </a:lnTo>
                  <a:lnTo>
                    <a:pt x="0" y="373380"/>
                  </a:lnTo>
                  <a:lnTo>
                    <a:pt x="112775" y="373380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5367527" y="4235195"/>
              <a:ext cx="113030" cy="30480"/>
            </a:xfrm>
            <a:custGeom>
              <a:avLst/>
              <a:gdLst/>
              <a:ahLst/>
              <a:cxnLst/>
              <a:rect l="l" t="t" r="r" b="b"/>
              <a:pathLst>
                <a:path w="113029" h="30479">
                  <a:moveTo>
                    <a:pt x="112775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112775" y="30479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367527" y="3717036"/>
              <a:ext cx="113030" cy="518159"/>
            </a:xfrm>
            <a:custGeom>
              <a:avLst/>
              <a:gdLst/>
              <a:ahLst/>
              <a:cxnLst/>
              <a:rect l="l" t="t" r="r" b="b"/>
              <a:pathLst>
                <a:path w="113029" h="518160">
                  <a:moveTo>
                    <a:pt x="112775" y="0"/>
                  </a:moveTo>
                  <a:lnTo>
                    <a:pt x="0" y="0"/>
                  </a:lnTo>
                  <a:lnTo>
                    <a:pt x="0" y="518159"/>
                  </a:lnTo>
                  <a:lnTo>
                    <a:pt x="112775" y="518159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8011668" y="4154424"/>
              <a:ext cx="113030" cy="111760"/>
            </a:xfrm>
            <a:custGeom>
              <a:avLst/>
              <a:gdLst/>
              <a:ahLst/>
              <a:cxnLst/>
              <a:rect l="l" t="t" r="r" b="b"/>
              <a:pathLst>
                <a:path w="113029" h="111760">
                  <a:moveTo>
                    <a:pt x="112775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112775" y="111251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8011668" y="3845052"/>
              <a:ext cx="113030" cy="309880"/>
            </a:xfrm>
            <a:custGeom>
              <a:avLst/>
              <a:gdLst/>
              <a:ahLst/>
              <a:cxnLst/>
              <a:rect l="l" t="t" r="r" b="b"/>
              <a:pathLst>
                <a:path w="113029" h="309879">
                  <a:moveTo>
                    <a:pt x="112775" y="0"/>
                  </a:moveTo>
                  <a:lnTo>
                    <a:pt x="0" y="0"/>
                  </a:lnTo>
                  <a:lnTo>
                    <a:pt x="0" y="309372"/>
                  </a:lnTo>
                  <a:lnTo>
                    <a:pt x="112775" y="309372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8215884" y="4250436"/>
              <a:ext cx="113030" cy="15240"/>
            </a:xfrm>
            <a:custGeom>
              <a:avLst/>
              <a:gdLst/>
              <a:ahLst/>
              <a:cxnLst/>
              <a:rect l="l" t="t" r="r" b="b"/>
              <a:pathLst>
                <a:path w="113029" h="15239">
                  <a:moveTo>
                    <a:pt x="112775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112775" y="15239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8215884" y="3863339"/>
              <a:ext cx="113030" cy="387350"/>
            </a:xfrm>
            <a:custGeom>
              <a:avLst/>
              <a:gdLst/>
              <a:ahLst/>
              <a:cxnLst/>
              <a:rect l="l" t="t" r="r" b="b"/>
              <a:pathLst>
                <a:path w="113029" h="387350">
                  <a:moveTo>
                    <a:pt x="112775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112775" y="387096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643127" y="4265676"/>
              <a:ext cx="8136890" cy="0"/>
            </a:xfrm>
            <a:custGeom>
              <a:avLst/>
              <a:gdLst/>
              <a:ahLst/>
              <a:cxnLst/>
              <a:rect l="l" t="t" r="r" b="b"/>
              <a:pathLst>
                <a:path w="8136890">
                  <a:moveTo>
                    <a:pt x="0" y="0"/>
                  </a:moveTo>
                  <a:lnTo>
                    <a:pt x="8136636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744651" y="2767050"/>
              <a:ext cx="7934325" cy="1847850"/>
            </a:xfrm>
            <a:custGeom>
              <a:avLst/>
              <a:gdLst/>
              <a:ahLst/>
              <a:cxnLst/>
              <a:rect l="l" t="t" r="r" b="b"/>
              <a:pathLst>
                <a:path w="7934325" h="1847850">
                  <a:moveTo>
                    <a:pt x="0" y="212369"/>
                  </a:moveTo>
                  <a:lnTo>
                    <a:pt x="50863" y="194970"/>
                  </a:lnTo>
                  <a:lnTo>
                    <a:pt x="101725" y="177286"/>
                  </a:lnTo>
                  <a:lnTo>
                    <a:pt x="152585" y="160220"/>
                  </a:lnTo>
                  <a:lnTo>
                    <a:pt x="203441" y="144678"/>
                  </a:lnTo>
                  <a:lnTo>
                    <a:pt x="254302" y="131401"/>
                  </a:lnTo>
                  <a:lnTo>
                    <a:pt x="305161" y="119802"/>
                  </a:lnTo>
                  <a:lnTo>
                    <a:pt x="356021" y="108513"/>
                  </a:lnTo>
                  <a:lnTo>
                    <a:pt x="406882" y="96164"/>
                  </a:lnTo>
                  <a:lnTo>
                    <a:pt x="457736" y="81676"/>
                  </a:lnTo>
                  <a:lnTo>
                    <a:pt x="508592" y="66081"/>
                  </a:lnTo>
                  <a:lnTo>
                    <a:pt x="559449" y="50891"/>
                  </a:lnTo>
                  <a:lnTo>
                    <a:pt x="610311" y="37617"/>
                  </a:lnTo>
                  <a:lnTo>
                    <a:pt x="661174" y="25911"/>
                  </a:lnTo>
                  <a:lnTo>
                    <a:pt x="712038" y="15218"/>
                  </a:lnTo>
                  <a:lnTo>
                    <a:pt x="762901" y="6738"/>
                  </a:lnTo>
                  <a:lnTo>
                    <a:pt x="813765" y="1676"/>
                  </a:lnTo>
                  <a:lnTo>
                    <a:pt x="864628" y="0"/>
                  </a:lnTo>
                  <a:lnTo>
                    <a:pt x="915492" y="1216"/>
                  </a:lnTo>
                  <a:lnTo>
                    <a:pt x="966355" y="5552"/>
                  </a:lnTo>
                  <a:lnTo>
                    <a:pt x="1017219" y="13233"/>
                  </a:lnTo>
                  <a:lnTo>
                    <a:pt x="1068082" y="25316"/>
                  </a:lnTo>
                  <a:lnTo>
                    <a:pt x="1118946" y="41316"/>
                  </a:lnTo>
                  <a:lnTo>
                    <a:pt x="1169809" y="59150"/>
                  </a:lnTo>
                  <a:lnTo>
                    <a:pt x="1220673" y="76733"/>
                  </a:lnTo>
                  <a:lnTo>
                    <a:pt x="1271536" y="91203"/>
                  </a:lnTo>
                  <a:lnTo>
                    <a:pt x="1322400" y="104388"/>
                  </a:lnTo>
                  <a:lnTo>
                    <a:pt x="1373263" y="121525"/>
                  </a:lnTo>
                  <a:lnTo>
                    <a:pt x="1424127" y="147853"/>
                  </a:lnTo>
                  <a:lnTo>
                    <a:pt x="1458026" y="172743"/>
                  </a:lnTo>
                  <a:lnTo>
                    <a:pt x="1491912" y="202614"/>
                  </a:lnTo>
                  <a:lnTo>
                    <a:pt x="1525790" y="235801"/>
                  </a:lnTo>
                  <a:lnTo>
                    <a:pt x="1559669" y="270639"/>
                  </a:lnTo>
                  <a:lnTo>
                    <a:pt x="1593554" y="305463"/>
                  </a:lnTo>
                  <a:lnTo>
                    <a:pt x="1627454" y="338607"/>
                  </a:lnTo>
                  <a:lnTo>
                    <a:pt x="1668145" y="377198"/>
                  </a:lnTo>
                  <a:lnTo>
                    <a:pt x="1708835" y="416203"/>
                  </a:lnTo>
                  <a:lnTo>
                    <a:pt x="1749526" y="455001"/>
                  </a:lnTo>
                  <a:lnTo>
                    <a:pt x="1790217" y="492970"/>
                  </a:lnTo>
                  <a:lnTo>
                    <a:pt x="1830908" y="529488"/>
                  </a:lnTo>
                  <a:lnTo>
                    <a:pt x="1871599" y="563787"/>
                  </a:lnTo>
                  <a:lnTo>
                    <a:pt x="1912289" y="596282"/>
                  </a:lnTo>
                  <a:lnTo>
                    <a:pt x="1952980" y="628125"/>
                  </a:lnTo>
                  <a:lnTo>
                    <a:pt x="1993671" y="660467"/>
                  </a:lnTo>
                  <a:lnTo>
                    <a:pt x="2034362" y="694461"/>
                  </a:lnTo>
                  <a:lnTo>
                    <a:pt x="2075052" y="730412"/>
                  </a:lnTo>
                  <a:lnTo>
                    <a:pt x="2115743" y="767552"/>
                  </a:lnTo>
                  <a:lnTo>
                    <a:pt x="2156434" y="805424"/>
                  </a:lnTo>
                  <a:lnTo>
                    <a:pt x="2197125" y="843569"/>
                  </a:lnTo>
                  <a:lnTo>
                    <a:pt x="2237816" y="881532"/>
                  </a:lnTo>
                  <a:lnTo>
                    <a:pt x="2271725" y="913855"/>
                  </a:lnTo>
                  <a:lnTo>
                    <a:pt x="2305634" y="947285"/>
                  </a:lnTo>
                  <a:lnTo>
                    <a:pt x="2339543" y="980815"/>
                  </a:lnTo>
                  <a:lnTo>
                    <a:pt x="2373452" y="1013434"/>
                  </a:lnTo>
                  <a:lnTo>
                    <a:pt x="2407361" y="1044133"/>
                  </a:lnTo>
                  <a:lnTo>
                    <a:pt x="2441270" y="1071905"/>
                  </a:lnTo>
                  <a:lnTo>
                    <a:pt x="2481961" y="1100576"/>
                  </a:lnTo>
                  <a:lnTo>
                    <a:pt x="2522651" y="1125369"/>
                  </a:lnTo>
                  <a:lnTo>
                    <a:pt x="2563342" y="1147956"/>
                  </a:lnTo>
                  <a:lnTo>
                    <a:pt x="2604033" y="1170006"/>
                  </a:lnTo>
                  <a:lnTo>
                    <a:pt x="2644724" y="1193190"/>
                  </a:lnTo>
                  <a:lnTo>
                    <a:pt x="2685415" y="1217453"/>
                  </a:lnTo>
                  <a:lnTo>
                    <a:pt x="2726105" y="1241601"/>
                  </a:lnTo>
                  <a:lnTo>
                    <a:pt x="2766796" y="1265821"/>
                  </a:lnTo>
                  <a:lnTo>
                    <a:pt x="2807487" y="1290304"/>
                  </a:lnTo>
                  <a:lnTo>
                    <a:pt x="2848178" y="1315237"/>
                  </a:lnTo>
                  <a:lnTo>
                    <a:pt x="2888868" y="1339695"/>
                  </a:lnTo>
                  <a:lnTo>
                    <a:pt x="2929559" y="1363623"/>
                  </a:lnTo>
                  <a:lnTo>
                    <a:pt x="2970250" y="1388289"/>
                  </a:lnTo>
                  <a:lnTo>
                    <a:pt x="3010941" y="1414960"/>
                  </a:lnTo>
                  <a:lnTo>
                    <a:pt x="3051632" y="1444904"/>
                  </a:lnTo>
                  <a:lnTo>
                    <a:pt x="3085531" y="1474351"/>
                  </a:lnTo>
                  <a:lnTo>
                    <a:pt x="3119417" y="1507798"/>
                  </a:lnTo>
                  <a:lnTo>
                    <a:pt x="3153295" y="1542917"/>
                  </a:lnTo>
                  <a:lnTo>
                    <a:pt x="3187174" y="1577379"/>
                  </a:lnTo>
                  <a:lnTo>
                    <a:pt x="3221059" y="1608858"/>
                  </a:lnTo>
                  <a:lnTo>
                    <a:pt x="3254959" y="1635023"/>
                  </a:lnTo>
                  <a:lnTo>
                    <a:pt x="3305822" y="1662509"/>
                  </a:lnTo>
                  <a:lnTo>
                    <a:pt x="3356686" y="1681172"/>
                  </a:lnTo>
                  <a:lnTo>
                    <a:pt x="3407549" y="1697335"/>
                  </a:lnTo>
                  <a:lnTo>
                    <a:pt x="3458413" y="1717319"/>
                  </a:lnTo>
                  <a:lnTo>
                    <a:pt x="3499104" y="1738984"/>
                  </a:lnTo>
                  <a:lnTo>
                    <a:pt x="3539794" y="1763661"/>
                  </a:lnTo>
                  <a:lnTo>
                    <a:pt x="3580485" y="1788478"/>
                  </a:lnTo>
                  <a:lnTo>
                    <a:pt x="3621176" y="1810564"/>
                  </a:lnTo>
                  <a:lnTo>
                    <a:pt x="3661867" y="1827047"/>
                  </a:lnTo>
                  <a:lnTo>
                    <a:pt x="3712730" y="1838323"/>
                  </a:lnTo>
                  <a:lnTo>
                    <a:pt x="3763594" y="1842668"/>
                  </a:lnTo>
                  <a:lnTo>
                    <a:pt x="3814457" y="1843585"/>
                  </a:lnTo>
                  <a:lnTo>
                    <a:pt x="3865321" y="1844573"/>
                  </a:lnTo>
                  <a:lnTo>
                    <a:pt x="3916184" y="1846540"/>
                  </a:lnTo>
                  <a:lnTo>
                    <a:pt x="3967048" y="1847637"/>
                  </a:lnTo>
                  <a:lnTo>
                    <a:pt x="4017911" y="1847234"/>
                  </a:lnTo>
                  <a:lnTo>
                    <a:pt x="4068775" y="1844700"/>
                  </a:lnTo>
                  <a:lnTo>
                    <a:pt x="4119638" y="1840099"/>
                  </a:lnTo>
                  <a:lnTo>
                    <a:pt x="4170502" y="1833604"/>
                  </a:lnTo>
                  <a:lnTo>
                    <a:pt x="4221365" y="1825037"/>
                  </a:lnTo>
                  <a:lnTo>
                    <a:pt x="4272229" y="1814220"/>
                  </a:lnTo>
                  <a:lnTo>
                    <a:pt x="4323092" y="1800256"/>
                  </a:lnTo>
                  <a:lnTo>
                    <a:pt x="4373956" y="1783470"/>
                  </a:lnTo>
                  <a:lnTo>
                    <a:pt x="4424819" y="1765804"/>
                  </a:lnTo>
                  <a:lnTo>
                    <a:pt x="4475683" y="1749196"/>
                  </a:lnTo>
                  <a:lnTo>
                    <a:pt x="4526546" y="1733944"/>
                  </a:lnTo>
                  <a:lnTo>
                    <a:pt x="4577410" y="1719097"/>
                  </a:lnTo>
                  <a:lnTo>
                    <a:pt x="4628273" y="1704726"/>
                  </a:lnTo>
                  <a:lnTo>
                    <a:pt x="4679137" y="1690903"/>
                  </a:lnTo>
                  <a:lnTo>
                    <a:pt x="4729980" y="1677519"/>
                  </a:lnTo>
                  <a:lnTo>
                    <a:pt x="4780800" y="1664598"/>
                  </a:lnTo>
                  <a:lnTo>
                    <a:pt x="4831620" y="1652416"/>
                  </a:lnTo>
                  <a:lnTo>
                    <a:pt x="4882464" y="1641246"/>
                  </a:lnTo>
                  <a:lnTo>
                    <a:pt x="4933327" y="1633960"/>
                  </a:lnTo>
                  <a:lnTo>
                    <a:pt x="4984191" y="1629531"/>
                  </a:lnTo>
                  <a:lnTo>
                    <a:pt x="5035054" y="1622101"/>
                  </a:lnTo>
                  <a:lnTo>
                    <a:pt x="5085918" y="1605813"/>
                  </a:lnTo>
                  <a:lnTo>
                    <a:pt x="5126609" y="1583544"/>
                  </a:lnTo>
                  <a:lnTo>
                    <a:pt x="5167299" y="1554849"/>
                  </a:lnTo>
                  <a:lnTo>
                    <a:pt x="5207990" y="1522722"/>
                  </a:lnTo>
                  <a:lnTo>
                    <a:pt x="5248681" y="1490156"/>
                  </a:lnTo>
                  <a:lnTo>
                    <a:pt x="5289372" y="1460144"/>
                  </a:lnTo>
                  <a:lnTo>
                    <a:pt x="5330063" y="1432972"/>
                  </a:lnTo>
                  <a:lnTo>
                    <a:pt x="5370753" y="1406721"/>
                  </a:lnTo>
                  <a:lnTo>
                    <a:pt x="5411444" y="1380848"/>
                  </a:lnTo>
                  <a:lnTo>
                    <a:pt x="5452135" y="1354809"/>
                  </a:lnTo>
                  <a:lnTo>
                    <a:pt x="5492826" y="1328064"/>
                  </a:lnTo>
                  <a:lnTo>
                    <a:pt x="5533517" y="1299508"/>
                  </a:lnTo>
                  <a:lnTo>
                    <a:pt x="5574207" y="1269506"/>
                  </a:lnTo>
                  <a:lnTo>
                    <a:pt x="5614898" y="1239724"/>
                  </a:lnTo>
                  <a:lnTo>
                    <a:pt x="5655589" y="1211826"/>
                  </a:lnTo>
                  <a:lnTo>
                    <a:pt x="5696280" y="1187475"/>
                  </a:lnTo>
                  <a:lnTo>
                    <a:pt x="5747143" y="1163925"/>
                  </a:lnTo>
                  <a:lnTo>
                    <a:pt x="5798007" y="1145565"/>
                  </a:lnTo>
                  <a:lnTo>
                    <a:pt x="5848870" y="1128254"/>
                  </a:lnTo>
                  <a:lnTo>
                    <a:pt x="5899734" y="1107846"/>
                  </a:lnTo>
                  <a:lnTo>
                    <a:pt x="5940425" y="1089784"/>
                  </a:lnTo>
                  <a:lnTo>
                    <a:pt x="5981115" y="1071764"/>
                  </a:lnTo>
                  <a:lnTo>
                    <a:pt x="6021806" y="1052031"/>
                  </a:lnTo>
                  <a:lnTo>
                    <a:pt x="6062497" y="1028830"/>
                  </a:lnTo>
                  <a:lnTo>
                    <a:pt x="6103188" y="1000404"/>
                  </a:lnTo>
                  <a:lnTo>
                    <a:pt x="6137097" y="970711"/>
                  </a:lnTo>
                  <a:lnTo>
                    <a:pt x="6171006" y="935874"/>
                  </a:lnTo>
                  <a:lnTo>
                    <a:pt x="6204915" y="898201"/>
                  </a:lnTo>
                  <a:lnTo>
                    <a:pt x="6238824" y="859999"/>
                  </a:lnTo>
                  <a:lnTo>
                    <a:pt x="6272733" y="823574"/>
                  </a:lnTo>
                  <a:lnTo>
                    <a:pt x="6306642" y="791235"/>
                  </a:lnTo>
                  <a:lnTo>
                    <a:pt x="6347319" y="757184"/>
                  </a:lnTo>
                  <a:lnTo>
                    <a:pt x="6387979" y="725724"/>
                  </a:lnTo>
                  <a:lnTo>
                    <a:pt x="6428632" y="696823"/>
                  </a:lnTo>
                  <a:lnTo>
                    <a:pt x="6469291" y="670453"/>
                  </a:lnTo>
                  <a:lnTo>
                    <a:pt x="6509969" y="646582"/>
                  </a:lnTo>
                  <a:lnTo>
                    <a:pt x="6560832" y="622311"/>
                  </a:lnTo>
                  <a:lnTo>
                    <a:pt x="6611696" y="603291"/>
                  </a:lnTo>
                  <a:lnTo>
                    <a:pt x="6662559" y="585628"/>
                  </a:lnTo>
                  <a:lnTo>
                    <a:pt x="6713423" y="565429"/>
                  </a:lnTo>
                  <a:lnTo>
                    <a:pt x="6754113" y="545373"/>
                  </a:lnTo>
                  <a:lnTo>
                    <a:pt x="6794804" y="523001"/>
                  </a:lnTo>
                  <a:lnTo>
                    <a:pt x="6835495" y="500598"/>
                  </a:lnTo>
                  <a:lnTo>
                    <a:pt x="6876186" y="480451"/>
                  </a:lnTo>
                  <a:lnTo>
                    <a:pt x="6916877" y="464845"/>
                  </a:lnTo>
                  <a:lnTo>
                    <a:pt x="6967740" y="452445"/>
                  </a:lnTo>
                  <a:lnTo>
                    <a:pt x="7018604" y="445462"/>
                  </a:lnTo>
                  <a:lnTo>
                    <a:pt x="7069467" y="441789"/>
                  </a:lnTo>
                  <a:lnTo>
                    <a:pt x="7120331" y="439318"/>
                  </a:lnTo>
                  <a:lnTo>
                    <a:pt x="7171194" y="439435"/>
                  </a:lnTo>
                  <a:lnTo>
                    <a:pt x="7222058" y="442541"/>
                  </a:lnTo>
                  <a:lnTo>
                    <a:pt x="7272921" y="445337"/>
                  </a:lnTo>
                  <a:lnTo>
                    <a:pt x="7323785" y="444525"/>
                  </a:lnTo>
                  <a:lnTo>
                    <a:pt x="7374648" y="436463"/>
                  </a:lnTo>
                  <a:lnTo>
                    <a:pt x="7425512" y="423840"/>
                  </a:lnTo>
                  <a:lnTo>
                    <a:pt x="7476375" y="412861"/>
                  </a:lnTo>
                  <a:lnTo>
                    <a:pt x="7527239" y="409727"/>
                  </a:lnTo>
                  <a:lnTo>
                    <a:pt x="7578102" y="416631"/>
                  </a:lnTo>
                  <a:lnTo>
                    <a:pt x="7628966" y="430095"/>
                  </a:lnTo>
                  <a:lnTo>
                    <a:pt x="7679829" y="447821"/>
                  </a:lnTo>
                  <a:lnTo>
                    <a:pt x="7730693" y="467512"/>
                  </a:lnTo>
                  <a:lnTo>
                    <a:pt x="7781556" y="489910"/>
                  </a:lnTo>
                  <a:lnTo>
                    <a:pt x="7832420" y="515725"/>
                  </a:lnTo>
                  <a:lnTo>
                    <a:pt x="7883283" y="542897"/>
                  </a:lnTo>
                  <a:lnTo>
                    <a:pt x="7934147" y="569366"/>
                  </a:lnTo>
                </a:path>
              </a:pathLst>
            </a:custGeom>
            <a:ln w="2743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4139183" y="2810256"/>
              <a:ext cx="250190" cy="187960"/>
            </a:xfrm>
            <a:custGeom>
              <a:avLst/>
              <a:gdLst/>
              <a:ahLst/>
              <a:cxnLst/>
              <a:rect l="l" t="t" r="r" b="b"/>
              <a:pathLst>
                <a:path w="250189" h="187960">
                  <a:moveTo>
                    <a:pt x="249936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249936" y="187451"/>
                  </a:lnTo>
                  <a:lnTo>
                    <a:pt x="249936" y="0"/>
                  </a:lnTo>
                  <a:close/>
                </a:path>
              </a:pathLst>
            </a:custGeom>
            <a:solidFill>
              <a:srgbClr val="F8EC1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2848356" y="2810256"/>
              <a:ext cx="250190" cy="187960"/>
            </a:xfrm>
            <a:custGeom>
              <a:avLst/>
              <a:gdLst/>
              <a:ahLst/>
              <a:cxnLst/>
              <a:rect l="l" t="t" r="r" b="b"/>
              <a:pathLst>
                <a:path w="250189" h="187960">
                  <a:moveTo>
                    <a:pt x="249936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249936" y="187451"/>
                  </a:lnTo>
                  <a:lnTo>
                    <a:pt x="249936" y="0"/>
                  </a:lnTo>
                  <a:close/>
                </a:path>
              </a:pathLst>
            </a:custGeom>
            <a:solidFill>
              <a:srgbClr val="00448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5461253" y="2903981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>
                  <a:moveTo>
                    <a:pt x="0" y="0"/>
                  </a:moveTo>
                  <a:lnTo>
                    <a:pt x="222250" y="0"/>
                  </a:lnTo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204927" y="2363444"/>
            <a:ext cx="285115" cy="258191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76835">
              <a:spcBef>
                <a:spcPts val="65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76835">
              <a:spcBef>
                <a:spcPts val="55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76835">
              <a:spcBef>
                <a:spcPts val="56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76835">
              <a:spcBef>
                <a:spcPts val="55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76835">
              <a:spcBef>
                <a:spcPts val="55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76835">
              <a:spcBef>
                <a:spcPts val="55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73990">
              <a:spcBef>
                <a:spcPts val="56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55"/>
              </a:spcBef>
            </a:pP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55"/>
              </a:spcBef>
            </a:pP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23635" y="4880228"/>
            <a:ext cx="8176259" cy="634365"/>
          </a:xfrm>
          <a:prstGeom prst="rect">
            <a:avLst/>
          </a:prstGeom>
        </p:spPr>
        <p:txBody>
          <a:bodyPr vert="vert270" wrap="square" lIns="0" tIns="22860" rIns="0" bIns="0" rtlCol="0">
            <a:spAutoFit/>
          </a:bodyPr>
          <a:lstStyle/>
          <a:p>
            <a:pPr marL="12700" marR="5080" indent="45720" algn="r">
              <a:lnSpc>
                <a:spcPct val="95400"/>
              </a:lnSpc>
              <a:spcBef>
                <a:spcPts val="18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ca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Ş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u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b-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Nis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z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Ağ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u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Eyl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O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ca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Ş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u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b-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z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Ağ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u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O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ca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Ş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u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b-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z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Ağ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u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O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ca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Ş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u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b-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3137407" y="2791206"/>
            <a:ext cx="8566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Kısa</a:t>
            </a:r>
            <a:r>
              <a:rPr sz="1400" spc="-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vadeli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428235" y="2791206"/>
            <a:ext cx="930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Uzun</a:t>
            </a:r>
            <a:r>
              <a:rPr sz="1400" spc="-7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vadeli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736463" y="2791206"/>
            <a:ext cx="15951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İşlemler</a:t>
            </a:r>
            <a:r>
              <a:rPr sz="1400" spc="-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Hesabı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7485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4647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07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ikdörtgen 9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1122219" y="1881265"/>
            <a:ext cx="6134924" cy="56457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lvl="0">
              <a:defRPr/>
            </a:pPr>
            <a:r>
              <a:rPr lang="tr-TR" sz="4000" kern="0"/>
              <a:t>İstihdam ve İşsizlik</a:t>
            </a:r>
            <a:endParaRPr kumimoji="0" lang="tr-TR" sz="4000" b="1" i="0" u="none" strike="noStrike" kern="0" cap="none" spc="0" normalizeH="0" baseline="0" noProof="0" dirty="0">
              <a:ln>
                <a:noFill/>
              </a:ln>
              <a:solidFill>
                <a:srgbClr val="1F318D"/>
              </a:solidFill>
              <a:effectLst/>
              <a:uLnTx/>
              <a:uFillTx/>
              <a:latin typeface="Tahoma"/>
              <a:ea typeface="+mj-ea"/>
              <a:cs typeface="Arial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 bwMode="auto">
          <a:xfrm>
            <a:off x="1140881" y="2755936"/>
            <a:ext cx="7715499" cy="256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0">
              <a:defRPr/>
            </a:pPr>
            <a:r>
              <a:rPr lang="tr-TR" sz="2800" kern="0" dirty="0" smtClean="0">
                <a:solidFill>
                  <a:srgbClr val="000000"/>
                </a:solidFill>
              </a:rPr>
              <a:t>Toplam </a:t>
            </a:r>
            <a:r>
              <a:rPr lang="tr-TR" sz="2800" kern="0" dirty="0">
                <a:solidFill>
                  <a:srgbClr val="000000"/>
                </a:solidFill>
              </a:rPr>
              <a:t>ve tarım dışı istihdam</a:t>
            </a:r>
          </a:p>
          <a:p>
            <a:pPr lvl="0">
              <a:defRPr/>
            </a:pPr>
            <a:r>
              <a:rPr lang="tr-TR" sz="2800" kern="0" dirty="0">
                <a:solidFill>
                  <a:srgbClr val="000000"/>
                </a:solidFill>
              </a:rPr>
              <a:t>İşsizlik oranları ve işgücüne katılım oranı</a:t>
            </a:r>
          </a:p>
          <a:p>
            <a:pPr lvl="0">
              <a:defRPr/>
            </a:pPr>
            <a:r>
              <a:rPr lang="tr-TR" sz="2800" kern="0" dirty="0">
                <a:solidFill>
                  <a:srgbClr val="000000"/>
                </a:solidFill>
              </a:rPr>
              <a:t>Geniş tanımlı işsizlik oranları</a:t>
            </a:r>
          </a:p>
          <a:p>
            <a:pPr lvl="0">
              <a:defRPr/>
            </a:pPr>
            <a:r>
              <a:rPr lang="tr-TR" sz="2800" kern="0" dirty="0">
                <a:solidFill>
                  <a:srgbClr val="000000"/>
                </a:solidFill>
              </a:rPr>
              <a:t>Kadın ve genç işsizlik oranları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457200" lvl="1" indent="0">
              <a:buNone/>
              <a:defRPr/>
            </a:pPr>
            <a:endParaRPr lang="tr-TR" sz="2400" kern="0" dirty="0" smtClean="0">
              <a:solidFill>
                <a:srgbClr val="000000"/>
              </a:solidFill>
              <a:latin typeface="Tahom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857250" marR="0" lvl="1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tr-T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tabLst/>
              <a:defRPr/>
            </a:pPr>
            <a:endParaRPr kumimoji="0" lang="tr-T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772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792" y="847801"/>
            <a:ext cx="7709534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/>
              <a:t>Nisan </a:t>
            </a:r>
            <a:r>
              <a:rPr spc="-5" dirty="0"/>
              <a:t>ayında geçen </a:t>
            </a:r>
            <a:r>
              <a:rPr dirty="0"/>
              <a:t>aya </a:t>
            </a:r>
            <a:r>
              <a:rPr spc="-5" dirty="0"/>
              <a:t>göre 193 </a:t>
            </a:r>
            <a:r>
              <a:rPr dirty="0"/>
              <a:t>bin </a:t>
            </a:r>
            <a:r>
              <a:rPr spc="-5" dirty="0"/>
              <a:t>istihdam </a:t>
            </a:r>
            <a:r>
              <a:rPr dirty="0"/>
              <a:t>kaybı yaşandı  </a:t>
            </a:r>
            <a:r>
              <a:rPr sz="1800" b="0" spc="-5" dirty="0">
                <a:latin typeface="Tahoma"/>
                <a:cs typeface="Tahoma"/>
              </a:rPr>
              <a:t>Geçen </a:t>
            </a:r>
            <a:r>
              <a:rPr sz="1800" b="0" spc="-10" dirty="0">
                <a:latin typeface="Tahoma"/>
                <a:cs typeface="Tahoma"/>
              </a:rPr>
              <a:t>yılın </a:t>
            </a:r>
            <a:r>
              <a:rPr sz="1800" b="0" dirty="0">
                <a:latin typeface="Tahoma"/>
                <a:cs typeface="Tahoma"/>
              </a:rPr>
              <a:t>aynı ayına göre </a:t>
            </a:r>
            <a:r>
              <a:rPr sz="1800" b="0" spc="-5" dirty="0">
                <a:latin typeface="Tahoma"/>
                <a:cs typeface="Tahoma"/>
              </a:rPr>
              <a:t>toplam istihdamdaki </a:t>
            </a:r>
            <a:r>
              <a:rPr sz="1800" b="0" dirty="0">
                <a:latin typeface="Tahoma"/>
                <a:cs typeface="Tahoma"/>
              </a:rPr>
              <a:t>artış </a:t>
            </a:r>
            <a:r>
              <a:rPr sz="1800" b="0" spc="-5" dirty="0">
                <a:latin typeface="Tahoma"/>
                <a:cs typeface="Tahoma"/>
              </a:rPr>
              <a:t>2,9 milyon iken tarım  dışındaki </a:t>
            </a:r>
            <a:r>
              <a:rPr sz="1800" b="0" dirty="0">
                <a:latin typeface="Tahoma"/>
                <a:cs typeface="Tahoma"/>
              </a:rPr>
              <a:t>artış </a:t>
            </a:r>
            <a:r>
              <a:rPr sz="1800" b="0" spc="-5" dirty="0">
                <a:latin typeface="Tahoma"/>
                <a:cs typeface="Tahoma"/>
              </a:rPr>
              <a:t>2,6 milyon olarak</a:t>
            </a:r>
            <a:r>
              <a:rPr sz="1800" b="0" spc="50" dirty="0">
                <a:latin typeface="Tahoma"/>
                <a:cs typeface="Tahoma"/>
              </a:rPr>
              <a:t> </a:t>
            </a:r>
            <a:r>
              <a:rPr sz="1800" b="0" dirty="0">
                <a:latin typeface="Tahoma"/>
                <a:cs typeface="Tahoma"/>
              </a:rPr>
              <a:t>gerçekleşti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927860"/>
            <a:ext cx="9139555" cy="307975"/>
          </a:xfrm>
          <a:custGeom>
            <a:avLst/>
            <a:gdLst/>
            <a:ahLst/>
            <a:cxnLst/>
            <a:rect l="l" t="t" r="r" b="b"/>
            <a:pathLst>
              <a:path w="9139555" h="307975">
                <a:moveTo>
                  <a:pt x="9139428" y="0"/>
                </a:moveTo>
                <a:lnTo>
                  <a:pt x="0" y="0"/>
                </a:lnTo>
                <a:lnTo>
                  <a:pt x="0" y="307848"/>
                </a:lnTo>
                <a:lnTo>
                  <a:pt x="9139428" y="307848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079" y="1959991"/>
            <a:ext cx="88887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Toplam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ve tarım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dışı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istihdam, mevsim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arındırılmış,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milyon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kişi, Ocak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– Nisan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69036" y="2691383"/>
            <a:ext cx="6012815" cy="2795270"/>
            <a:chOff x="669036" y="2691383"/>
            <a:chExt cx="6012815" cy="2795270"/>
          </a:xfrm>
        </p:grpSpPr>
        <p:sp>
          <p:nvSpPr>
            <p:cNvPr id="7" name="object 7"/>
            <p:cNvSpPr/>
            <p:nvPr/>
          </p:nvSpPr>
          <p:spPr>
            <a:xfrm>
              <a:off x="669036" y="2695955"/>
              <a:ext cx="5994400" cy="2786380"/>
            </a:xfrm>
            <a:custGeom>
              <a:avLst/>
              <a:gdLst/>
              <a:ahLst/>
              <a:cxnLst/>
              <a:rect l="l" t="t" r="r" b="b"/>
              <a:pathLst>
                <a:path w="5994400" h="2786379">
                  <a:moveTo>
                    <a:pt x="67056" y="2785872"/>
                  </a:moveTo>
                  <a:lnTo>
                    <a:pt x="67056" y="0"/>
                  </a:lnTo>
                </a:path>
                <a:path w="5994400" h="2786379">
                  <a:moveTo>
                    <a:pt x="0" y="2785872"/>
                  </a:moveTo>
                  <a:lnTo>
                    <a:pt x="67056" y="2785872"/>
                  </a:lnTo>
                </a:path>
                <a:path w="5994400" h="2786379">
                  <a:moveTo>
                    <a:pt x="0" y="2228088"/>
                  </a:moveTo>
                  <a:lnTo>
                    <a:pt x="67056" y="2228088"/>
                  </a:lnTo>
                </a:path>
                <a:path w="5994400" h="2786379">
                  <a:moveTo>
                    <a:pt x="0" y="1671828"/>
                  </a:moveTo>
                  <a:lnTo>
                    <a:pt x="67056" y="1671828"/>
                  </a:lnTo>
                </a:path>
                <a:path w="5994400" h="2786379">
                  <a:moveTo>
                    <a:pt x="0" y="1114044"/>
                  </a:moveTo>
                  <a:lnTo>
                    <a:pt x="67056" y="1114044"/>
                  </a:lnTo>
                </a:path>
                <a:path w="5994400" h="2786379">
                  <a:moveTo>
                    <a:pt x="0" y="556260"/>
                  </a:moveTo>
                  <a:lnTo>
                    <a:pt x="67056" y="556260"/>
                  </a:lnTo>
                </a:path>
                <a:path w="5994400" h="2786379">
                  <a:moveTo>
                    <a:pt x="0" y="0"/>
                  </a:moveTo>
                  <a:lnTo>
                    <a:pt x="67056" y="0"/>
                  </a:lnTo>
                </a:path>
                <a:path w="5994400" h="2786379">
                  <a:moveTo>
                    <a:pt x="67056" y="2785872"/>
                  </a:moveTo>
                  <a:lnTo>
                    <a:pt x="5993892" y="278587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36600" y="2987547"/>
              <a:ext cx="5926455" cy="1059180"/>
            </a:xfrm>
            <a:custGeom>
              <a:avLst/>
              <a:gdLst/>
              <a:ahLst/>
              <a:cxnLst/>
              <a:rect l="l" t="t" r="r" b="b"/>
              <a:pathLst>
                <a:path w="5926455" h="1059179">
                  <a:moveTo>
                    <a:pt x="0" y="42290"/>
                  </a:moveTo>
                  <a:lnTo>
                    <a:pt x="39078" y="53994"/>
                  </a:lnTo>
                  <a:lnTo>
                    <a:pt x="78389" y="66579"/>
                  </a:lnTo>
                  <a:lnTo>
                    <a:pt x="117230" y="77402"/>
                  </a:lnTo>
                  <a:lnTo>
                    <a:pt x="154901" y="83819"/>
                  </a:lnTo>
                  <a:lnTo>
                    <a:pt x="190581" y="84562"/>
                  </a:lnTo>
                  <a:lnTo>
                    <a:pt x="224853" y="81184"/>
                  </a:lnTo>
                  <a:lnTo>
                    <a:pt x="259125" y="75568"/>
                  </a:lnTo>
                  <a:lnTo>
                    <a:pt x="294805" y="69596"/>
                  </a:lnTo>
                  <a:lnTo>
                    <a:pt x="332594" y="62509"/>
                  </a:lnTo>
                  <a:lnTo>
                    <a:pt x="371632" y="53673"/>
                  </a:lnTo>
                  <a:lnTo>
                    <a:pt x="410982" y="45432"/>
                  </a:lnTo>
                  <a:lnTo>
                    <a:pt x="449706" y="40131"/>
                  </a:lnTo>
                  <a:lnTo>
                    <a:pt x="487410" y="38554"/>
                  </a:lnTo>
                  <a:lnTo>
                    <a:pt x="524637" y="39417"/>
                  </a:lnTo>
                  <a:lnTo>
                    <a:pt x="561863" y="41971"/>
                  </a:lnTo>
                  <a:lnTo>
                    <a:pt x="599566" y="45465"/>
                  </a:lnTo>
                  <a:lnTo>
                    <a:pt x="638063" y="52304"/>
                  </a:lnTo>
                  <a:lnTo>
                    <a:pt x="677036" y="62071"/>
                  </a:lnTo>
                  <a:lnTo>
                    <a:pt x="716010" y="69504"/>
                  </a:lnTo>
                  <a:lnTo>
                    <a:pt x="754507" y="69341"/>
                  </a:lnTo>
                  <a:lnTo>
                    <a:pt x="792210" y="55399"/>
                  </a:lnTo>
                  <a:lnTo>
                    <a:pt x="829437" y="32003"/>
                  </a:lnTo>
                  <a:lnTo>
                    <a:pt x="866663" y="9941"/>
                  </a:lnTo>
                  <a:lnTo>
                    <a:pt x="904367" y="0"/>
                  </a:lnTo>
                  <a:lnTo>
                    <a:pt x="942738" y="8886"/>
                  </a:lnTo>
                  <a:lnTo>
                    <a:pt x="981503" y="29559"/>
                  </a:lnTo>
                  <a:lnTo>
                    <a:pt x="1020435" y="52185"/>
                  </a:lnTo>
                  <a:lnTo>
                    <a:pt x="1059307" y="66928"/>
                  </a:lnTo>
                  <a:lnTo>
                    <a:pt x="1098178" y="69270"/>
                  </a:lnTo>
                  <a:lnTo>
                    <a:pt x="1137110" y="65087"/>
                  </a:lnTo>
                  <a:lnTo>
                    <a:pt x="1175875" y="60142"/>
                  </a:lnTo>
                  <a:lnTo>
                    <a:pt x="1214247" y="60198"/>
                  </a:lnTo>
                  <a:lnTo>
                    <a:pt x="1251950" y="66972"/>
                  </a:lnTo>
                  <a:lnTo>
                    <a:pt x="1289177" y="77342"/>
                  </a:lnTo>
                  <a:lnTo>
                    <a:pt x="1326403" y="89808"/>
                  </a:lnTo>
                  <a:lnTo>
                    <a:pt x="1364107" y="102869"/>
                  </a:lnTo>
                  <a:lnTo>
                    <a:pt x="1402603" y="117199"/>
                  </a:lnTo>
                  <a:lnTo>
                    <a:pt x="1441577" y="133302"/>
                  </a:lnTo>
                  <a:lnTo>
                    <a:pt x="1480550" y="149143"/>
                  </a:lnTo>
                  <a:lnTo>
                    <a:pt x="1519047" y="162687"/>
                  </a:lnTo>
                  <a:lnTo>
                    <a:pt x="1556750" y="170394"/>
                  </a:lnTo>
                  <a:lnTo>
                    <a:pt x="1593977" y="174339"/>
                  </a:lnTo>
                  <a:lnTo>
                    <a:pt x="1631203" y="180903"/>
                  </a:lnTo>
                  <a:lnTo>
                    <a:pt x="1668907" y="196468"/>
                  </a:lnTo>
                  <a:lnTo>
                    <a:pt x="1707278" y="229262"/>
                  </a:lnTo>
                  <a:lnTo>
                    <a:pt x="1746043" y="273748"/>
                  </a:lnTo>
                  <a:lnTo>
                    <a:pt x="1784975" y="315376"/>
                  </a:lnTo>
                  <a:lnTo>
                    <a:pt x="1823847" y="339598"/>
                  </a:lnTo>
                  <a:lnTo>
                    <a:pt x="1862895" y="340397"/>
                  </a:lnTo>
                  <a:lnTo>
                    <a:pt x="1902206" y="326183"/>
                  </a:lnTo>
                  <a:lnTo>
                    <a:pt x="1941040" y="304325"/>
                  </a:lnTo>
                  <a:lnTo>
                    <a:pt x="1978660" y="282193"/>
                  </a:lnTo>
                  <a:lnTo>
                    <a:pt x="2014350" y="254843"/>
                  </a:lnTo>
                  <a:lnTo>
                    <a:pt x="2048636" y="220646"/>
                  </a:lnTo>
                  <a:lnTo>
                    <a:pt x="2082923" y="191950"/>
                  </a:lnTo>
                  <a:lnTo>
                    <a:pt x="2118614" y="181101"/>
                  </a:lnTo>
                  <a:lnTo>
                    <a:pt x="2156414" y="200177"/>
                  </a:lnTo>
                  <a:lnTo>
                    <a:pt x="2195464" y="239696"/>
                  </a:lnTo>
                  <a:lnTo>
                    <a:pt x="2234824" y="279667"/>
                  </a:lnTo>
                  <a:lnTo>
                    <a:pt x="2273554" y="300100"/>
                  </a:lnTo>
                  <a:lnTo>
                    <a:pt x="2311257" y="290062"/>
                  </a:lnTo>
                  <a:lnTo>
                    <a:pt x="2348484" y="262080"/>
                  </a:lnTo>
                  <a:lnTo>
                    <a:pt x="2385710" y="231360"/>
                  </a:lnTo>
                  <a:lnTo>
                    <a:pt x="2423414" y="213105"/>
                  </a:lnTo>
                  <a:lnTo>
                    <a:pt x="2461910" y="213383"/>
                  </a:lnTo>
                  <a:lnTo>
                    <a:pt x="2500884" y="223329"/>
                  </a:lnTo>
                  <a:lnTo>
                    <a:pt x="2539857" y="236037"/>
                  </a:lnTo>
                  <a:lnTo>
                    <a:pt x="2578354" y="244601"/>
                  </a:lnTo>
                  <a:lnTo>
                    <a:pt x="2616057" y="245973"/>
                  </a:lnTo>
                  <a:lnTo>
                    <a:pt x="2653283" y="244236"/>
                  </a:lnTo>
                  <a:lnTo>
                    <a:pt x="2690510" y="243191"/>
                  </a:lnTo>
                  <a:lnTo>
                    <a:pt x="2728214" y="246634"/>
                  </a:lnTo>
                  <a:lnTo>
                    <a:pt x="2766585" y="258113"/>
                  </a:lnTo>
                  <a:lnTo>
                    <a:pt x="2805350" y="274843"/>
                  </a:lnTo>
                  <a:lnTo>
                    <a:pt x="2844282" y="290835"/>
                  </a:lnTo>
                  <a:lnTo>
                    <a:pt x="2883154" y="300100"/>
                  </a:lnTo>
                  <a:lnTo>
                    <a:pt x="2921952" y="299837"/>
                  </a:lnTo>
                  <a:lnTo>
                    <a:pt x="2960846" y="293703"/>
                  </a:lnTo>
                  <a:lnTo>
                    <a:pt x="2999597" y="285116"/>
                  </a:lnTo>
                  <a:lnTo>
                    <a:pt x="3037966" y="277494"/>
                  </a:lnTo>
                  <a:lnTo>
                    <a:pt x="3075689" y="272254"/>
                  </a:lnTo>
                  <a:lnTo>
                    <a:pt x="3112960" y="267382"/>
                  </a:lnTo>
                  <a:lnTo>
                    <a:pt x="3150231" y="261153"/>
                  </a:lnTo>
                  <a:lnTo>
                    <a:pt x="3187954" y="251840"/>
                  </a:lnTo>
                  <a:lnTo>
                    <a:pt x="3226431" y="236388"/>
                  </a:lnTo>
                  <a:lnTo>
                    <a:pt x="3265360" y="216519"/>
                  </a:lnTo>
                  <a:lnTo>
                    <a:pt x="3304289" y="197959"/>
                  </a:lnTo>
                  <a:lnTo>
                    <a:pt x="3342766" y="186436"/>
                  </a:lnTo>
                  <a:lnTo>
                    <a:pt x="3380489" y="181473"/>
                  </a:lnTo>
                  <a:lnTo>
                    <a:pt x="3417760" y="180736"/>
                  </a:lnTo>
                  <a:lnTo>
                    <a:pt x="3455031" y="186882"/>
                  </a:lnTo>
                  <a:lnTo>
                    <a:pt x="3492754" y="202564"/>
                  </a:lnTo>
                  <a:lnTo>
                    <a:pt x="3531123" y="234604"/>
                  </a:lnTo>
                  <a:lnTo>
                    <a:pt x="3569874" y="279526"/>
                  </a:lnTo>
                  <a:lnTo>
                    <a:pt x="3608768" y="324544"/>
                  </a:lnTo>
                  <a:lnTo>
                    <a:pt x="3647566" y="356869"/>
                  </a:lnTo>
                  <a:lnTo>
                    <a:pt x="3686563" y="363743"/>
                  </a:lnTo>
                  <a:lnTo>
                    <a:pt x="3725703" y="355091"/>
                  </a:lnTo>
                  <a:lnTo>
                    <a:pt x="3764510" y="352155"/>
                  </a:lnTo>
                  <a:lnTo>
                    <a:pt x="3802507" y="376174"/>
                  </a:lnTo>
                  <a:lnTo>
                    <a:pt x="3844386" y="449288"/>
                  </a:lnTo>
                  <a:lnTo>
                    <a:pt x="3864832" y="498338"/>
                  </a:lnTo>
                  <a:lnTo>
                    <a:pt x="3885182" y="552039"/>
                  </a:lnTo>
                  <a:lnTo>
                    <a:pt x="3905612" y="607636"/>
                  </a:lnTo>
                  <a:lnTo>
                    <a:pt x="3926297" y="662370"/>
                  </a:lnTo>
                  <a:lnTo>
                    <a:pt x="3947414" y="713485"/>
                  </a:lnTo>
                  <a:lnTo>
                    <a:pt x="3966354" y="759187"/>
                  </a:lnTo>
                  <a:lnTo>
                    <a:pt x="3985589" y="809638"/>
                  </a:lnTo>
                  <a:lnTo>
                    <a:pt x="4005032" y="862015"/>
                  </a:lnTo>
                  <a:lnTo>
                    <a:pt x="4024598" y="913495"/>
                  </a:lnTo>
                  <a:lnTo>
                    <a:pt x="4044199" y="961253"/>
                  </a:lnTo>
                  <a:lnTo>
                    <a:pt x="4063749" y="1002468"/>
                  </a:lnTo>
                  <a:lnTo>
                    <a:pt x="4102354" y="1053972"/>
                  </a:lnTo>
                  <a:lnTo>
                    <a:pt x="4132569" y="1058573"/>
                  </a:lnTo>
                  <a:lnTo>
                    <a:pt x="4162419" y="1038015"/>
                  </a:lnTo>
                  <a:lnTo>
                    <a:pt x="4192148" y="1001340"/>
                  </a:lnTo>
                  <a:lnTo>
                    <a:pt x="4221998" y="957587"/>
                  </a:lnTo>
                  <a:lnTo>
                    <a:pt x="4252214" y="915796"/>
                  </a:lnTo>
                  <a:lnTo>
                    <a:pt x="4277802" y="878474"/>
                  </a:lnTo>
                  <a:lnTo>
                    <a:pt x="4303672" y="833035"/>
                  </a:lnTo>
                  <a:lnTo>
                    <a:pt x="4329683" y="784780"/>
                  </a:lnTo>
                  <a:lnTo>
                    <a:pt x="4355695" y="739013"/>
                  </a:lnTo>
                  <a:lnTo>
                    <a:pt x="4381565" y="701034"/>
                  </a:lnTo>
                  <a:lnTo>
                    <a:pt x="4407154" y="676147"/>
                  </a:lnTo>
                  <a:lnTo>
                    <a:pt x="4444857" y="670677"/>
                  </a:lnTo>
                  <a:lnTo>
                    <a:pt x="4482083" y="689816"/>
                  </a:lnTo>
                  <a:lnTo>
                    <a:pt x="4519310" y="712313"/>
                  </a:lnTo>
                  <a:lnTo>
                    <a:pt x="4557014" y="716914"/>
                  </a:lnTo>
                  <a:lnTo>
                    <a:pt x="4595385" y="694148"/>
                  </a:lnTo>
                  <a:lnTo>
                    <a:pt x="4634150" y="656701"/>
                  </a:lnTo>
                  <a:lnTo>
                    <a:pt x="4673082" y="616277"/>
                  </a:lnTo>
                  <a:lnTo>
                    <a:pt x="4711954" y="584580"/>
                  </a:lnTo>
                  <a:lnTo>
                    <a:pt x="4750752" y="564322"/>
                  </a:lnTo>
                  <a:lnTo>
                    <a:pt x="4789646" y="549481"/>
                  </a:lnTo>
                  <a:lnTo>
                    <a:pt x="4828397" y="538378"/>
                  </a:lnTo>
                  <a:lnTo>
                    <a:pt x="4866767" y="529336"/>
                  </a:lnTo>
                  <a:lnTo>
                    <a:pt x="4904489" y="523376"/>
                  </a:lnTo>
                  <a:lnTo>
                    <a:pt x="4979031" y="519316"/>
                  </a:lnTo>
                  <a:lnTo>
                    <a:pt x="5016754" y="516000"/>
                  </a:lnTo>
                  <a:lnTo>
                    <a:pt x="5055231" y="508537"/>
                  </a:lnTo>
                  <a:lnTo>
                    <a:pt x="5094160" y="498967"/>
                  </a:lnTo>
                  <a:lnTo>
                    <a:pt x="5133089" y="491087"/>
                  </a:lnTo>
                  <a:lnTo>
                    <a:pt x="5171567" y="488696"/>
                  </a:lnTo>
                  <a:lnTo>
                    <a:pt x="5209289" y="498467"/>
                  </a:lnTo>
                  <a:lnTo>
                    <a:pt x="5246560" y="516477"/>
                  </a:lnTo>
                  <a:lnTo>
                    <a:pt x="5283831" y="530629"/>
                  </a:lnTo>
                  <a:lnTo>
                    <a:pt x="5321554" y="528827"/>
                  </a:lnTo>
                  <a:lnTo>
                    <a:pt x="5352212" y="508734"/>
                  </a:lnTo>
                  <a:lnTo>
                    <a:pt x="5383152" y="475857"/>
                  </a:lnTo>
                  <a:lnTo>
                    <a:pt x="5414255" y="437927"/>
                  </a:lnTo>
                  <a:lnTo>
                    <a:pt x="5445408" y="402673"/>
                  </a:lnTo>
                  <a:lnTo>
                    <a:pt x="5476494" y="377825"/>
                  </a:lnTo>
                  <a:lnTo>
                    <a:pt x="5515524" y="366996"/>
                  </a:lnTo>
                  <a:lnTo>
                    <a:pt x="5554805" y="368633"/>
                  </a:lnTo>
                  <a:lnTo>
                    <a:pt x="5593633" y="369913"/>
                  </a:lnTo>
                  <a:lnTo>
                    <a:pt x="5631307" y="358013"/>
                  </a:lnTo>
                  <a:lnTo>
                    <a:pt x="5660017" y="331222"/>
                  </a:lnTo>
                  <a:lnTo>
                    <a:pt x="5687648" y="293007"/>
                  </a:lnTo>
                  <a:lnTo>
                    <a:pt x="5714919" y="251970"/>
                  </a:lnTo>
                  <a:lnTo>
                    <a:pt x="5742550" y="216711"/>
                  </a:lnTo>
                  <a:lnTo>
                    <a:pt x="5771260" y="195834"/>
                  </a:lnTo>
                  <a:lnTo>
                    <a:pt x="5808936" y="194121"/>
                  </a:lnTo>
                  <a:lnTo>
                    <a:pt x="5847778" y="209280"/>
                  </a:lnTo>
                  <a:lnTo>
                    <a:pt x="5887096" y="231177"/>
                  </a:lnTo>
                  <a:lnTo>
                    <a:pt x="5926201" y="249681"/>
                  </a:lnTo>
                </a:path>
              </a:pathLst>
            </a:custGeom>
            <a:ln w="38099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36600" y="4455286"/>
              <a:ext cx="5926455" cy="934085"/>
            </a:xfrm>
            <a:custGeom>
              <a:avLst/>
              <a:gdLst/>
              <a:ahLst/>
              <a:cxnLst/>
              <a:rect l="l" t="t" r="r" b="b"/>
              <a:pathLst>
                <a:path w="5926455" h="934085">
                  <a:moveTo>
                    <a:pt x="0" y="81280"/>
                  </a:moveTo>
                  <a:lnTo>
                    <a:pt x="39078" y="90523"/>
                  </a:lnTo>
                  <a:lnTo>
                    <a:pt x="78389" y="100456"/>
                  </a:lnTo>
                  <a:lnTo>
                    <a:pt x="117230" y="108962"/>
                  </a:lnTo>
                  <a:lnTo>
                    <a:pt x="154901" y="113918"/>
                  </a:lnTo>
                  <a:lnTo>
                    <a:pt x="190581" y="114303"/>
                  </a:lnTo>
                  <a:lnTo>
                    <a:pt x="224853" y="111379"/>
                  </a:lnTo>
                  <a:lnTo>
                    <a:pt x="259125" y="106453"/>
                  </a:lnTo>
                  <a:lnTo>
                    <a:pt x="294805" y="100837"/>
                  </a:lnTo>
                  <a:lnTo>
                    <a:pt x="332594" y="93505"/>
                  </a:lnTo>
                  <a:lnTo>
                    <a:pt x="371632" y="84280"/>
                  </a:lnTo>
                  <a:lnTo>
                    <a:pt x="410982" y="75459"/>
                  </a:lnTo>
                  <a:lnTo>
                    <a:pt x="449706" y="69342"/>
                  </a:lnTo>
                  <a:lnTo>
                    <a:pt x="487410" y="66667"/>
                  </a:lnTo>
                  <a:lnTo>
                    <a:pt x="524637" y="66135"/>
                  </a:lnTo>
                  <a:lnTo>
                    <a:pt x="561863" y="66984"/>
                  </a:lnTo>
                  <a:lnTo>
                    <a:pt x="599566" y="68452"/>
                  </a:lnTo>
                  <a:lnTo>
                    <a:pt x="638063" y="73114"/>
                  </a:lnTo>
                  <a:lnTo>
                    <a:pt x="677036" y="80406"/>
                  </a:lnTo>
                  <a:lnTo>
                    <a:pt x="716010" y="85151"/>
                  </a:lnTo>
                  <a:lnTo>
                    <a:pt x="754507" y="82168"/>
                  </a:lnTo>
                  <a:lnTo>
                    <a:pt x="792210" y="65115"/>
                  </a:lnTo>
                  <a:lnTo>
                    <a:pt x="829437" y="38417"/>
                  </a:lnTo>
                  <a:lnTo>
                    <a:pt x="866663" y="13053"/>
                  </a:lnTo>
                  <a:lnTo>
                    <a:pt x="904367" y="0"/>
                  </a:lnTo>
                  <a:lnTo>
                    <a:pt x="942738" y="5834"/>
                  </a:lnTo>
                  <a:lnTo>
                    <a:pt x="981503" y="23526"/>
                  </a:lnTo>
                  <a:lnTo>
                    <a:pt x="1020435" y="43362"/>
                  </a:lnTo>
                  <a:lnTo>
                    <a:pt x="1059307" y="55625"/>
                  </a:lnTo>
                  <a:lnTo>
                    <a:pt x="1098178" y="55989"/>
                  </a:lnTo>
                  <a:lnTo>
                    <a:pt x="1137110" y="50149"/>
                  </a:lnTo>
                  <a:lnTo>
                    <a:pt x="1175875" y="43713"/>
                  </a:lnTo>
                  <a:lnTo>
                    <a:pt x="1214247" y="42290"/>
                  </a:lnTo>
                  <a:lnTo>
                    <a:pt x="1289177" y="56260"/>
                  </a:lnTo>
                  <a:lnTo>
                    <a:pt x="1326403" y="67329"/>
                  </a:lnTo>
                  <a:lnTo>
                    <a:pt x="1364107" y="79375"/>
                  </a:lnTo>
                  <a:lnTo>
                    <a:pt x="1402603" y="93634"/>
                  </a:lnTo>
                  <a:lnTo>
                    <a:pt x="1441577" y="110299"/>
                  </a:lnTo>
                  <a:lnTo>
                    <a:pt x="1480550" y="126488"/>
                  </a:lnTo>
                  <a:lnTo>
                    <a:pt x="1519047" y="139319"/>
                  </a:lnTo>
                  <a:lnTo>
                    <a:pt x="1556750" y="144601"/>
                  </a:lnTo>
                  <a:lnTo>
                    <a:pt x="1593977" y="145097"/>
                  </a:lnTo>
                  <a:lnTo>
                    <a:pt x="1631203" y="148070"/>
                  </a:lnTo>
                  <a:lnTo>
                    <a:pt x="1668907" y="160781"/>
                  </a:lnTo>
                  <a:lnTo>
                    <a:pt x="1707278" y="191591"/>
                  </a:lnTo>
                  <a:lnTo>
                    <a:pt x="1746043" y="234569"/>
                  </a:lnTo>
                  <a:lnTo>
                    <a:pt x="1784975" y="275260"/>
                  </a:lnTo>
                  <a:lnTo>
                    <a:pt x="1823847" y="299212"/>
                  </a:lnTo>
                  <a:lnTo>
                    <a:pt x="1862895" y="300888"/>
                  </a:lnTo>
                  <a:lnTo>
                    <a:pt x="1902206" y="288623"/>
                  </a:lnTo>
                  <a:lnTo>
                    <a:pt x="1941040" y="268476"/>
                  </a:lnTo>
                  <a:lnTo>
                    <a:pt x="1978660" y="246506"/>
                  </a:lnTo>
                  <a:lnTo>
                    <a:pt x="2014350" y="216991"/>
                  </a:lnTo>
                  <a:lnTo>
                    <a:pt x="2048636" y="179069"/>
                  </a:lnTo>
                  <a:lnTo>
                    <a:pt x="2082923" y="146387"/>
                  </a:lnTo>
                  <a:lnTo>
                    <a:pt x="2118614" y="132587"/>
                  </a:lnTo>
                  <a:lnTo>
                    <a:pt x="2156414" y="150127"/>
                  </a:lnTo>
                  <a:lnTo>
                    <a:pt x="2195464" y="188801"/>
                  </a:lnTo>
                  <a:lnTo>
                    <a:pt x="2234824" y="228260"/>
                  </a:lnTo>
                  <a:lnTo>
                    <a:pt x="2273554" y="248157"/>
                  </a:lnTo>
                  <a:lnTo>
                    <a:pt x="2311257" y="237648"/>
                  </a:lnTo>
                  <a:lnTo>
                    <a:pt x="2348484" y="209327"/>
                  </a:lnTo>
                  <a:lnTo>
                    <a:pt x="2385710" y="178292"/>
                  </a:lnTo>
                  <a:lnTo>
                    <a:pt x="2423414" y="159638"/>
                  </a:lnTo>
                  <a:lnTo>
                    <a:pt x="2461910" y="159019"/>
                  </a:lnTo>
                  <a:lnTo>
                    <a:pt x="2500884" y="167925"/>
                  </a:lnTo>
                  <a:lnTo>
                    <a:pt x="2539857" y="179927"/>
                  </a:lnTo>
                  <a:lnTo>
                    <a:pt x="2578354" y="188594"/>
                  </a:lnTo>
                  <a:lnTo>
                    <a:pt x="2616057" y="191134"/>
                  </a:lnTo>
                  <a:lnTo>
                    <a:pt x="2653283" y="191388"/>
                  </a:lnTo>
                  <a:lnTo>
                    <a:pt x="2690510" y="192595"/>
                  </a:lnTo>
                  <a:lnTo>
                    <a:pt x="2728214" y="197993"/>
                  </a:lnTo>
                  <a:lnTo>
                    <a:pt x="2766585" y="211387"/>
                  </a:lnTo>
                  <a:lnTo>
                    <a:pt x="2805350" y="229997"/>
                  </a:lnTo>
                  <a:lnTo>
                    <a:pt x="2844282" y="247463"/>
                  </a:lnTo>
                  <a:lnTo>
                    <a:pt x="2883154" y="257429"/>
                  </a:lnTo>
                  <a:lnTo>
                    <a:pt x="2921952" y="256667"/>
                  </a:lnTo>
                  <a:lnTo>
                    <a:pt x="2960846" y="249142"/>
                  </a:lnTo>
                  <a:lnTo>
                    <a:pt x="2999597" y="238998"/>
                  </a:lnTo>
                  <a:lnTo>
                    <a:pt x="3037966" y="230377"/>
                  </a:lnTo>
                  <a:lnTo>
                    <a:pt x="3075689" y="224897"/>
                  </a:lnTo>
                  <a:lnTo>
                    <a:pt x="3112960" y="220154"/>
                  </a:lnTo>
                  <a:lnTo>
                    <a:pt x="3150231" y="214268"/>
                  </a:lnTo>
                  <a:lnTo>
                    <a:pt x="3187954" y="205358"/>
                  </a:lnTo>
                  <a:lnTo>
                    <a:pt x="3226431" y="190180"/>
                  </a:lnTo>
                  <a:lnTo>
                    <a:pt x="3265360" y="170703"/>
                  </a:lnTo>
                  <a:lnTo>
                    <a:pt x="3304289" y="152584"/>
                  </a:lnTo>
                  <a:lnTo>
                    <a:pt x="3342766" y="141477"/>
                  </a:lnTo>
                  <a:lnTo>
                    <a:pt x="3380489" y="139297"/>
                  </a:lnTo>
                  <a:lnTo>
                    <a:pt x="3417760" y="142890"/>
                  </a:lnTo>
                  <a:lnTo>
                    <a:pt x="3492754" y="159638"/>
                  </a:lnTo>
                  <a:lnTo>
                    <a:pt x="3531123" y="172249"/>
                  </a:lnTo>
                  <a:lnTo>
                    <a:pt x="3569874" y="188610"/>
                  </a:lnTo>
                  <a:lnTo>
                    <a:pt x="3608768" y="205091"/>
                  </a:lnTo>
                  <a:lnTo>
                    <a:pt x="3647566" y="218058"/>
                  </a:lnTo>
                  <a:lnTo>
                    <a:pt x="3686563" y="222680"/>
                  </a:lnTo>
                  <a:lnTo>
                    <a:pt x="3725703" y="222170"/>
                  </a:lnTo>
                  <a:lnTo>
                    <a:pt x="3764510" y="224970"/>
                  </a:lnTo>
                  <a:lnTo>
                    <a:pt x="3802507" y="239521"/>
                  </a:lnTo>
                  <a:lnTo>
                    <a:pt x="3859860" y="280314"/>
                  </a:lnTo>
                  <a:lnTo>
                    <a:pt x="3890060" y="310616"/>
                  </a:lnTo>
                  <a:lnTo>
                    <a:pt x="3919651" y="350977"/>
                  </a:lnTo>
                  <a:lnTo>
                    <a:pt x="3947414" y="403987"/>
                  </a:lnTo>
                  <a:lnTo>
                    <a:pt x="3961155" y="440438"/>
                  </a:lnTo>
                  <a:lnTo>
                    <a:pt x="3975066" y="486144"/>
                  </a:lnTo>
                  <a:lnTo>
                    <a:pt x="3989111" y="538732"/>
                  </a:lnTo>
                  <a:lnTo>
                    <a:pt x="4003258" y="595831"/>
                  </a:lnTo>
                  <a:lnTo>
                    <a:pt x="4017474" y="655071"/>
                  </a:lnTo>
                  <a:lnTo>
                    <a:pt x="4031726" y="714079"/>
                  </a:lnTo>
                  <a:lnTo>
                    <a:pt x="4045980" y="770484"/>
                  </a:lnTo>
                  <a:lnTo>
                    <a:pt x="4060202" y="821916"/>
                  </a:lnTo>
                  <a:lnTo>
                    <a:pt x="4074361" y="866002"/>
                  </a:lnTo>
                  <a:lnTo>
                    <a:pt x="4102354" y="922654"/>
                  </a:lnTo>
                  <a:lnTo>
                    <a:pt x="4123984" y="933883"/>
                  </a:lnTo>
                  <a:lnTo>
                    <a:pt x="4145393" y="922971"/>
                  </a:lnTo>
                  <a:lnTo>
                    <a:pt x="4166668" y="895849"/>
                  </a:lnTo>
                  <a:lnTo>
                    <a:pt x="4187899" y="858445"/>
                  </a:lnTo>
                  <a:lnTo>
                    <a:pt x="4209174" y="816689"/>
                  </a:lnTo>
                  <a:lnTo>
                    <a:pt x="4230583" y="776510"/>
                  </a:lnTo>
                  <a:lnTo>
                    <a:pt x="4252214" y="743838"/>
                  </a:lnTo>
                  <a:lnTo>
                    <a:pt x="4282958" y="701264"/>
                  </a:lnTo>
                  <a:lnTo>
                    <a:pt x="4314068" y="653453"/>
                  </a:lnTo>
                  <a:lnTo>
                    <a:pt x="4345299" y="607117"/>
                  </a:lnTo>
                  <a:lnTo>
                    <a:pt x="4376409" y="568969"/>
                  </a:lnTo>
                  <a:lnTo>
                    <a:pt x="4407154" y="545719"/>
                  </a:lnTo>
                  <a:lnTo>
                    <a:pt x="4444857" y="548253"/>
                  </a:lnTo>
                  <a:lnTo>
                    <a:pt x="4482083" y="574563"/>
                  </a:lnTo>
                  <a:lnTo>
                    <a:pt x="4519310" y="602136"/>
                  </a:lnTo>
                  <a:lnTo>
                    <a:pt x="4557014" y="608457"/>
                  </a:lnTo>
                  <a:lnTo>
                    <a:pt x="4587672" y="589387"/>
                  </a:lnTo>
                  <a:lnTo>
                    <a:pt x="4618612" y="556303"/>
                  </a:lnTo>
                  <a:lnTo>
                    <a:pt x="4649715" y="517044"/>
                  </a:lnTo>
                  <a:lnTo>
                    <a:pt x="4680868" y="479449"/>
                  </a:lnTo>
                  <a:lnTo>
                    <a:pt x="4711954" y="451357"/>
                  </a:lnTo>
                  <a:lnTo>
                    <a:pt x="4750752" y="430357"/>
                  </a:lnTo>
                  <a:lnTo>
                    <a:pt x="4789646" y="417083"/>
                  </a:lnTo>
                  <a:lnTo>
                    <a:pt x="4828397" y="408406"/>
                  </a:lnTo>
                  <a:lnTo>
                    <a:pt x="4866767" y="401193"/>
                  </a:lnTo>
                  <a:lnTo>
                    <a:pt x="4941760" y="394700"/>
                  </a:lnTo>
                  <a:lnTo>
                    <a:pt x="4979031" y="393888"/>
                  </a:lnTo>
                  <a:lnTo>
                    <a:pt x="5016754" y="391160"/>
                  </a:lnTo>
                  <a:lnTo>
                    <a:pt x="5055231" y="383825"/>
                  </a:lnTo>
                  <a:lnTo>
                    <a:pt x="5094160" y="374014"/>
                  </a:lnTo>
                  <a:lnTo>
                    <a:pt x="5133089" y="366013"/>
                  </a:lnTo>
                  <a:lnTo>
                    <a:pt x="5171567" y="364108"/>
                  </a:lnTo>
                  <a:lnTo>
                    <a:pt x="5209289" y="374925"/>
                  </a:lnTo>
                  <a:lnTo>
                    <a:pt x="5246560" y="394350"/>
                  </a:lnTo>
                  <a:lnTo>
                    <a:pt x="5283831" y="410561"/>
                  </a:lnTo>
                  <a:lnTo>
                    <a:pt x="5321554" y="411733"/>
                  </a:lnTo>
                  <a:lnTo>
                    <a:pt x="5359925" y="388985"/>
                  </a:lnTo>
                  <a:lnTo>
                    <a:pt x="5398690" y="350519"/>
                  </a:lnTo>
                  <a:lnTo>
                    <a:pt x="5437622" y="310149"/>
                  </a:lnTo>
                  <a:lnTo>
                    <a:pt x="5476494" y="281686"/>
                  </a:lnTo>
                  <a:lnTo>
                    <a:pt x="5515524" y="273256"/>
                  </a:lnTo>
                  <a:lnTo>
                    <a:pt x="5554805" y="276066"/>
                  </a:lnTo>
                  <a:lnTo>
                    <a:pt x="5593633" y="278257"/>
                  </a:lnTo>
                  <a:lnTo>
                    <a:pt x="5631307" y="267969"/>
                  </a:lnTo>
                  <a:lnTo>
                    <a:pt x="5666997" y="234874"/>
                  </a:lnTo>
                  <a:lnTo>
                    <a:pt x="5701283" y="187705"/>
                  </a:lnTo>
                  <a:lnTo>
                    <a:pt x="5735570" y="143204"/>
                  </a:lnTo>
                  <a:lnTo>
                    <a:pt x="5771260" y="118110"/>
                  </a:lnTo>
                  <a:lnTo>
                    <a:pt x="5808936" y="120308"/>
                  </a:lnTo>
                  <a:lnTo>
                    <a:pt x="5847778" y="139795"/>
                  </a:lnTo>
                  <a:lnTo>
                    <a:pt x="5887096" y="166187"/>
                  </a:lnTo>
                  <a:lnTo>
                    <a:pt x="5926201" y="189102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11607" y="4779645"/>
            <a:ext cx="248285" cy="826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322" y="6603824"/>
            <a:ext cx="2560955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607" y="3664965"/>
            <a:ext cx="248285" cy="826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26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1607" y="3107562"/>
            <a:ext cx="2482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1607" y="2550413"/>
            <a:ext cx="2482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1982" y="5538318"/>
            <a:ext cx="270510" cy="66421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79899" y="5538318"/>
            <a:ext cx="719455" cy="66421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83820">
              <a:spcBef>
                <a:spcPts val="1614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Nis-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25930" y="5538318"/>
            <a:ext cx="1176020" cy="71818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66040">
              <a:spcBef>
                <a:spcPts val="100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125095">
              <a:lnSpc>
                <a:spcPts val="3590"/>
              </a:lnSpc>
              <a:spcBef>
                <a:spcPts val="34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Nis-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Te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51257" y="5538318"/>
            <a:ext cx="270510" cy="59245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Nis-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90215" y="5538013"/>
            <a:ext cx="270510" cy="58166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Eki-19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50718" y="5538318"/>
            <a:ext cx="1179830" cy="71818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66040">
              <a:spcBef>
                <a:spcPts val="9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125095">
              <a:lnSpc>
                <a:spcPts val="3590"/>
              </a:lnSpc>
              <a:spcBef>
                <a:spcPts val="38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Tem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06883" y="5538623"/>
            <a:ext cx="270510" cy="71818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65987" y="5538013"/>
            <a:ext cx="270510" cy="58166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Eki-18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19270" y="5538013"/>
            <a:ext cx="270510" cy="58166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Eki-20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13042" y="3102991"/>
            <a:ext cx="17221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C00000"/>
                </a:solidFill>
                <a:latin typeface="Tahoma"/>
                <a:cs typeface="Tahoma"/>
              </a:rPr>
              <a:t>Toplam</a:t>
            </a:r>
            <a:r>
              <a:rPr sz="1600" b="1" spc="-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Tahoma"/>
                <a:cs typeface="Tahoma"/>
              </a:rPr>
              <a:t>istihdam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13042" y="4511421"/>
            <a:ext cx="19742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13306C"/>
                </a:solidFill>
                <a:latin typeface="Tahoma"/>
                <a:cs typeface="Tahoma"/>
              </a:rPr>
              <a:t>Tarım dışı</a:t>
            </a:r>
            <a:r>
              <a:rPr sz="1600" b="1" spc="25" dirty="0">
                <a:solidFill>
                  <a:srgbClr val="13306C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13306C"/>
                </a:solidFill>
                <a:latin typeface="Tahoma"/>
                <a:cs typeface="Tahoma"/>
              </a:rPr>
              <a:t>istihdam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65105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2005583"/>
            <a:ext cx="9139555" cy="307975"/>
          </a:xfrm>
          <a:custGeom>
            <a:avLst/>
            <a:gdLst/>
            <a:ahLst/>
            <a:cxnLst/>
            <a:rect l="l" t="t" r="r" b="b"/>
            <a:pathLst>
              <a:path w="9139555" h="307975">
                <a:moveTo>
                  <a:pt x="9139428" y="0"/>
                </a:moveTo>
                <a:lnTo>
                  <a:pt x="0" y="0"/>
                </a:lnTo>
                <a:lnTo>
                  <a:pt x="0" y="307848"/>
                </a:lnTo>
                <a:lnTo>
                  <a:pt x="9139428" y="307848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3540" y="651713"/>
            <a:ext cx="799274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İşgücüne katılım oranı bir önceki </a:t>
            </a:r>
            <a:r>
              <a:rPr sz="2400" dirty="0"/>
              <a:t>aya </a:t>
            </a:r>
            <a:r>
              <a:rPr sz="2400" spc="-5" dirty="0"/>
              <a:t>kıyasla</a:t>
            </a:r>
            <a:r>
              <a:rPr sz="2400" spc="60" dirty="0"/>
              <a:t> </a:t>
            </a:r>
            <a:r>
              <a:rPr sz="2400" spc="5" dirty="0"/>
              <a:t>benzer</a:t>
            </a:r>
            <a:endParaRPr sz="24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dirty="0"/>
              <a:t>seviyede, işsizlik </a:t>
            </a:r>
            <a:r>
              <a:rPr sz="2400" spc="-5" dirty="0"/>
              <a:t>oranları </a:t>
            </a:r>
            <a:r>
              <a:rPr sz="2400" dirty="0"/>
              <a:t>ise</a:t>
            </a:r>
            <a:r>
              <a:rPr sz="2400" spc="30" dirty="0"/>
              <a:t> </a:t>
            </a:r>
            <a:r>
              <a:rPr sz="2400" spc="-5" dirty="0"/>
              <a:t>artıyor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365252" y="1383919"/>
            <a:ext cx="8418830" cy="892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marR="1146175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Nisan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ayında işgücüne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katılım oranı %51,3, işsizlik oranı ise %13,9 oldu  Tarım dışı işsizlik oranı ise 2,3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puan</a:t>
            </a:r>
            <a:r>
              <a:rPr spc="5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yukarıda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25"/>
              </a:spcBef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İşsizlik ve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işgücüne katılım oranı,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mevsim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etkisinden arındırılmış, %,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– Nisan</a:t>
            </a:r>
            <a:r>
              <a:rPr sz="1400" b="1" spc="1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6363" y="2525267"/>
            <a:ext cx="8124825" cy="3165475"/>
            <a:chOff x="626363" y="2525267"/>
            <a:chExt cx="8124825" cy="3165475"/>
          </a:xfrm>
        </p:grpSpPr>
        <p:sp>
          <p:nvSpPr>
            <p:cNvPr id="7" name="object 7"/>
            <p:cNvSpPr/>
            <p:nvPr/>
          </p:nvSpPr>
          <p:spPr>
            <a:xfrm>
              <a:off x="729995" y="4363211"/>
              <a:ext cx="111760" cy="1323340"/>
            </a:xfrm>
            <a:custGeom>
              <a:avLst/>
              <a:gdLst/>
              <a:ahLst/>
              <a:cxnLst/>
              <a:rect l="l" t="t" r="r" b="b"/>
              <a:pathLst>
                <a:path w="111759" h="1323339">
                  <a:moveTo>
                    <a:pt x="111251" y="0"/>
                  </a:moveTo>
                  <a:lnTo>
                    <a:pt x="0" y="0"/>
                  </a:lnTo>
                  <a:lnTo>
                    <a:pt x="0" y="1322832"/>
                  </a:lnTo>
                  <a:lnTo>
                    <a:pt x="111251" y="1322832"/>
                  </a:lnTo>
                  <a:lnTo>
                    <a:pt x="1112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26363" y="2711195"/>
              <a:ext cx="59690" cy="2974975"/>
            </a:xfrm>
            <a:custGeom>
              <a:avLst/>
              <a:gdLst/>
              <a:ahLst/>
              <a:cxnLst/>
              <a:rect l="l" t="t" r="r" b="b"/>
              <a:pathLst>
                <a:path w="59690" h="2974975">
                  <a:moveTo>
                    <a:pt x="59436" y="2974847"/>
                  </a:moveTo>
                  <a:lnTo>
                    <a:pt x="59436" y="0"/>
                  </a:lnTo>
                </a:path>
                <a:path w="59690" h="2974975">
                  <a:moveTo>
                    <a:pt x="0" y="2974847"/>
                  </a:moveTo>
                  <a:lnTo>
                    <a:pt x="59436" y="2974847"/>
                  </a:lnTo>
                </a:path>
                <a:path w="59690" h="2974975">
                  <a:moveTo>
                    <a:pt x="0" y="2380487"/>
                  </a:moveTo>
                  <a:lnTo>
                    <a:pt x="59436" y="2380487"/>
                  </a:lnTo>
                </a:path>
                <a:path w="59690" h="2974975">
                  <a:moveTo>
                    <a:pt x="0" y="1784603"/>
                  </a:moveTo>
                  <a:lnTo>
                    <a:pt x="59436" y="1784603"/>
                  </a:lnTo>
                </a:path>
                <a:path w="59690" h="2974975">
                  <a:moveTo>
                    <a:pt x="0" y="1190243"/>
                  </a:moveTo>
                  <a:lnTo>
                    <a:pt x="59436" y="1190243"/>
                  </a:lnTo>
                </a:path>
                <a:path w="59690" h="2974975">
                  <a:moveTo>
                    <a:pt x="0" y="595883"/>
                  </a:moveTo>
                  <a:lnTo>
                    <a:pt x="59436" y="595883"/>
                  </a:lnTo>
                </a:path>
                <a:path w="59690" h="2974975">
                  <a:moveTo>
                    <a:pt x="0" y="0"/>
                  </a:moveTo>
                  <a:lnTo>
                    <a:pt x="59436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31164" y="4242815"/>
              <a:ext cx="7716520" cy="1443355"/>
            </a:xfrm>
            <a:custGeom>
              <a:avLst/>
              <a:gdLst/>
              <a:ahLst/>
              <a:cxnLst/>
              <a:rect l="l" t="t" r="r" b="b"/>
              <a:pathLst>
                <a:path w="7716520" h="1443354">
                  <a:moveTo>
                    <a:pt x="109728" y="149352"/>
                  </a:moveTo>
                  <a:lnTo>
                    <a:pt x="0" y="149352"/>
                  </a:lnTo>
                  <a:lnTo>
                    <a:pt x="0" y="1443228"/>
                  </a:lnTo>
                  <a:lnTo>
                    <a:pt x="109728" y="1443228"/>
                  </a:lnTo>
                  <a:lnTo>
                    <a:pt x="109728" y="149352"/>
                  </a:lnTo>
                  <a:close/>
                </a:path>
                <a:path w="7716520" h="1443354">
                  <a:moveTo>
                    <a:pt x="310896" y="149352"/>
                  </a:moveTo>
                  <a:lnTo>
                    <a:pt x="199644" y="149352"/>
                  </a:lnTo>
                  <a:lnTo>
                    <a:pt x="199644" y="1443228"/>
                  </a:lnTo>
                  <a:lnTo>
                    <a:pt x="310896" y="1443228"/>
                  </a:lnTo>
                  <a:lnTo>
                    <a:pt x="310896" y="149352"/>
                  </a:lnTo>
                  <a:close/>
                </a:path>
                <a:path w="7716520" h="1443354">
                  <a:moveTo>
                    <a:pt x="510540" y="105156"/>
                  </a:moveTo>
                  <a:lnTo>
                    <a:pt x="399288" y="105156"/>
                  </a:lnTo>
                  <a:lnTo>
                    <a:pt x="399288" y="1443228"/>
                  </a:lnTo>
                  <a:lnTo>
                    <a:pt x="510540" y="1443228"/>
                  </a:lnTo>
                  <a:lnTo>
                    <a:pt x="510540" y="105156"/>
                  </a:lnTo>
                  <a:close/>
                </a:path>
                <a:path w="7716520" h="1443354">
                  <a:moveTo>
                    <a:pt x="710184" y="74676"/>
                  </a:moveTo>
                  <a:lnTo>
                    <a:pt x="598932" y="74676"/>
                  </a:lnTo>
                  <a:lnTo>
                    <a:pt x="598932" y="1443228"/>
                  </a:lnTo>
                  <a:lnTo>
                    <a:pt x="710184" y="1443228"/>
                  </a:lnTo>
                  <a:lnTo>
                    <a:pt x="710184" y="74676"/>
                  </a:lnTo>
                  <a:close/>
                </a:path>
                <a:path w="7716520" h="1443354">
                  <a:moveTo>
                    <a:pt x="911352" y="105156"/>
                  </a:moveTo>
                  <a:lnTo>
                    <a:pt x="800100" y="105156"/>
                  </a:lnTo>
                  <a:lnTo>
                    <a:pt x="800100" y="1443228"/>
                  </a:lnTo>
                  <a:lnTo>
                    <a:pt x="911352" y="1443228"/>
                  </a:lnTo>
                  <a:lnTo>
                    <a:pt x="911352" y="105156"/>
                  </a:lnTo>
                  <a:close/>
                </a:path>
                <a:path w="7716520" h="1443354">
                  <a:moveTo>
                    <a:pt x="1110996" y="30480"/>
                  </a:moveTo>
                  <a:lnTo>
                    <a:pt x="999744" y="30480"/>
                  </a:lnTo>
                  <a:lnTo>
                    <a:pt x="999744" y="1443228"/>
                  </a:lnTo>
                  <a:lnTo>
                    <a:pt x="1110996" y="1443228"/>
                  </a:lnTo>
                  <a:lnTo>
                    <a:pt x="1110996" y="30480"/>
                  </a:lnTo>
                  <a:close/>
                </a:path>
                <a:path w="7716520" h="1443354">
                  <a:moveTo>
                    <a:pt x="1310640" y="74676"/>
                  </a:moveTo>
                  <a:lnTo>
                    <a:pt x="1199388" y="74676"/>
                  </a:lnTo>
                  <a:lnTo>
                    <a:pt x="1199388" y="1443228"/>
                  </a:lnTo>
                  <a:lnTo>
                    <a:pt x="1310640" y="1443228"/>
                  </a:lnTo>
                  <a:lnTo>
                    <a:pt x="1310640" y="74676"/>
                  </a:lnTo>
                  <a:close/>
                </a:path>
                <a:path w="7716520" h="1443354">
                  <a:moveTo>
                    <a:pt x="1511808" y="45720"/>
                  </a:moveTo>
                  <a:lnTo>
                    <a:pt x="1400556" y="45720"/>
                  </a:lnTo>
                  <a:lnTo>
                    <a:pt x="1400556" y="1443228"/>
                  </a:lnTo>
                  <a:lnTo>
                    <a:pt x="1511808" y="1443228"/>
                  </a:lnTo>
                  <a:lnTo>
                    <a:pt x="1511808" y="45720"/>
                  </a:lnTo>
                  <a:close/>
                </a:path>
                <a:path w="7716520" h="1443354">
                  <a:moveTo>
                    <a:pt x="1711452" y="89916"/>
                  </a:moveTo>
                  <a:lnTo>
                    <a:pt x="1600200" y="89916"/>
                  </a:lnTo>
                  <a:lnTo>
                    <a:pt x="1600200" y="1443228"/>
                  </a:lnTo>
                  <a:lnTo>
                    <a:pt x="1711452" y="1443228"/>
                  </a:lnTo>
                  <a:lnTo>
                    <a:pt x="1711452" y="89916"/>
                  </a:lnTo>
                  <a:close/>
                </a:path>
                <a:path w="7716520" h="1443354">
                  <a:moveTo>
                    <a:pt x="1911096" y="89916"/>
                  </a:moveTo>
                  <a:lnTo>
                    <a:pt x="1799844" y="89916"/>
                  </a:lnTo>
                  <a:lnTo>
                    <a:pt x="1799844" y="1443228"/>
                  </a:lnTo>
                  <a:lnTo>
                    <a:pt x="1911096" y="1443228"/>
                  </a:lnTo>
                  <a:lnTo>
                    <a:pt x="1911096" y="89916"/>
                  </a:lnTo>
                  <a:close/>
                </a:path>
                <a:path w="7716520" h="1443354">
                  <a:moveTo>
                    <a:pt x="2112264" y="74676"/>
                  </a:moveTo>
                  <a:lnTo>
                    <a:pt x="2001012" y="74676"/>
                  </a:lnTo>
                  <a:lnTo>
                    <a:pt x="2001012" y="1443228"/>
                  </a:lnTo>
                  <a:lnTo>
                    <a:pt x="2112264" y="1443228"/>
                  </a:lnTo>
                  <a:lnTo>
                    <a:pt x="2112264" y="74676"/>
                  </a:lnTo>
                  <a:close/>
                </a:path>
                <a:path w="7716520" h="1443354">
                  <a:moveTo>
                    <a:pt x="2311908" y="164592"/>
                  </a:moveTo>
                  <a:lnTo>
                    <a:pt x="2200656" y="164592"/>
                  </a:lnTo>
                  <a:lnTo>
                    <a:pt x="2200656" y="1443228"/>
                  </a:lnTo>
                  <a:lnTo>
                    <a:pt x="2311908" y="1443228"/>
                  </a:lnTo>
                  <a:lnTo>
                    <a:pt x="2311908" y="164592"/>
                  </a:lnTo>
                  <a:close/>
                </a:path>
                <a:path w="7716520" h="1443354">
                  <a:moveTo>
                    <a:pt x="2511552" y="89916"/>
                  </a:moveTo>
                  <a:lnTo>
                    <a:pt x="2400300" y="89916"/>
                  </a:lnTo>
                  <a:lnTo>
                    <a:pt x="2400300" y="1443228"/>
                  </a:lnTo>
                  <a:lnTo>
                    <a:pt x="2511552" y="1443228"/>
                  </a:lnTo>
                  <a:lnTo>
                    <a:pt x="2511552" y="89916"/>
                  </a:lnTo>
                  <a:close/>
                </a:path>
                <a:path w="7716520" h="1443354">
                  <a:moveTo>
                    <a:pt x="2712720" y="0"/>
                  </a:moveTo>
                  <a:lnTo>
                    <a:pt x="2601468" y="0"/>
                  </a:lnTo>
                  <a:lnTo>
                    <a:pt x="2601468" y="1443228"/>
                  </a:lnTo>
                  <a:lnTo>
                    <a:pt x="2712720" y="1443228"/>
                  </a:lnTo>
                  <a:lnTo>
                    <a:pt x="2712720" y="0"/>
                  </a:lnTo>
                  <a:close/>
                </a:path>
                <a:path w="7716520" h="1443354">
                  <a:moveTo>
                    <a:pt x="2912364" y="134112"/>
                  </a:moveTo>
                  <a:lnTo>
                    <a:pt x="2801112" y="134112"/>
                  </a:lnTo>
                  <a:lnTo>
                    <a:pt x="2801112" y="1443228"/>
                  </a:lnTo>
                  <a:lnTo>
                    <a:pt x="2912364" y="1443228"/>
                  </a:lnTo>
                  <a:lnTo>
                    <a:pt x="2912364" y="134112"/>
                  </a:lnTo>
                  <a:close/>
                </a:path>
                <a:path w="7716520" h="1443354">
                  <a:moveTo>
                    <a:pt x="3112008" y="60960"/>
                  </a:moveTo>
                  <a:lnTo>
                    <a:pt x="3000756" y="60960"/>
                  </a:lnTo>
                  <a:lnTo>
                    <a:pt x="3000756" y="1443228"/>
                  </a:lnTo>
                  <a:lnTo>
                    <a:pt x="3112008" y="1443228"/>
                  </a:lnTo>
                  <a:lnTo>
                    <a:pt x="3112008" y="60960"/>
                  </a:lnTo>
                  <a:close/>
                </a:path>
                <a:path w="7716520" h="1443354">
                  <a:moveTo>
                    <a:pt x="3313176" y="105156"/>
                  </a:moveTo>
                  <a:lnTo>
                    <a:pt x="3201924" y="105156"/>
                  </a:lnTo>
                  <a:lnTo>
                    <a:pt x="3201924" y="1443228"/>
                  </a:lnTo>
                  <a:lnTo>
                    <a:pt x="3313176" y="1443228"/>
                  </a:lnTo>
                  <a:lnTo>
                    <a:pt x="3313176" y="105156"/>
                  </a:lnTo>
                  <a:close/>
                </a:path>
                <a:path w="7716520" h="1443354">
                  <a:moveTo>
                    <a:pt x="3512820" y="89916"/>
                  </a:moveTo>
                  <a:lnTo>
                    <a:pt x="3401568" y="89916"/>
                  </a:lnTo>
                  <a:lnTo>
                    <a:pt x="3401568" y="1443228"/>
                  </a:lnTo>
                  <a:lnTo>
                    <a:pt x="3512820" y="1443228"/>
                  </a:lnTo>
                  <a:lnTo>
                    <a:pt x="3512820" y="89916"/>
                  </a:lnTo>
                  <a:close/>
                </a:path>
                <a:path w="7716520" h="1443354">
                  <a:moveTo>
                    <a:pt x="3712464" y="149352"/>
                  </a:moveTo>
                  <a:lnTo>
                    <a:pt x="3601212" y="149352"/>
                  </a:lnTo>
                  <a:lnTo>
                    <a:pt x="3601212" y="1443228"/>
                  </a:lnTo>
                  <a:lnTo>
                    <a:pt x="3712464" y="1443228"/>
                  </a:lnTo>
                  <a:lnTo>
                    <a:pt x="3712464" y="149352"/>
                  </a:lnTo>
                  <a:close/>
                </a:path>
                <a:path w="7716520" h="1443354">
                  <a:moveTo>
                    <a:pt x="3913632" y="134112"/>
                  </a:moveTo>
                  <a:lnTo>
                    <a:pt x="3802380" y="134112"/>
                  </a:lnTo>
                  <a:lnTo>
                    <a:pt x="3802380" y="1443228"/>
                  </a:lnTo>
                  <a:lnTo>
                    <a:pt x="3913632" y="1443228"/>
                  </a:lnTo>
                  <a:lnTo>
                    <a:pt x="3913632" y="134112"/>
                  </a:lnTo>
                  <a:close/>
                </a:path>
                <a:path w="7716520" h="1443354">
                  <a:moveTo>
                    <a:pt x="4113276" y="193548"/>
                  </a:moveTo>
                  <a:lnTo>
                    <a:pt x="4002024" y="193548"/>
                  </a:lnTo>
                  <a:lnTo>
                    <a:pt x="4002024" y="1443228"/>
                  </a:lnTo>
                  <a:lnTo>
                    <a:pt x="4113276" y="1443228"/>
                  </a:lnTo>
                  <a:lnTo>
                    <a:pt x="4113276" y="193548"/>
                  </a:lnTo>
                  <a:close/>
                </a:path>
                <a:path w="7716520" h="1443354">
                  <a:moveTo>
                    <a:pt x="4312920" y="149352"/>
                  </a:moveTo>
                  <a:lnTo>
                    <a:pt x="4201668" y="149352"/>
                  </a:lnTo>
                  <a:lnTo>
                    <a:pt x="4201668" y="1443228"/>
                  </a:lnTo>
                  <a:lnTo>
                    <a:pt x="4312920" y="1443228"/>
                  </a:lnTo>
                  <a:lnTo>
                    <a:pt x="4312920" y="149352"/>
                  </a:lnTo>
                  <a:close/>
                </a:path>
                <a:path w="7716520" h="1443354">
                  <a:moveTo>
                    <a:pt x="4514088" y="179832"/>
                  </a:moveTo>
                  <a:lnTo>
                    <a:pt x="4402836" y="179832"/>
                  </a:lnTo>
                  <a:lnTo>
                    <a:pt x="4402836" y="1443228"/>
                  </a:lnTo>
                  <a:lnTo>
                    <a:pt x="4514088" y="1443228"/>
                  </a:lnTo>
                  <a:lnTo>
                    <a:pt x="4514088" y="179832"/>
                  </a:lnTo>
                  <a:close/>
                </a:path>
                <a:path w="7716520" h="1443354">
                  <a:moveTo>
                    <a:pt x="4713732" y="358140"/>
                  </a:moveTo>
                  <a:lnTo>
                    <a:pt x="4602480" y="358140"/>
                  </a:lnTo>
                  <a:lnTo>
                    <a:pt x="4602480" y="1443228"/>
                  </a:lnTo>
                  <a:lnTo>
                    <a:pt x="4713732" y="1443228"/>
                  </a:lnTo>
                  <a:lnTo>
                    <a:pt x="4713732" y="358140"/>
                  </a:lnTo>
                  <a:close/>
                </a:path>
                <a:path w="7716520" h="1443354">
                  <a:moveTo>
                    <a:pt x="4913376" y="417576"/>
                  </a:moveTo>
                  <a:lnTo>
                    <a:pt x="4802124" y="417576"/>
                  </a:lnTo>
                  <a:lnTo>
                    <a:pt x="4802124" y="1443228"/>
                  </a:lnTo>
                  <a:lnTo>
                    <a:pt x="4913376" y="1443228"/>
                  </a:lnTo>
                  <a:lnTo>
                    <a:pt x="4913376" y="417576"/>
                  </a:lnTo>
                  <a:close/>
                </a:path>
                <a:path w="7716520" h="1443354">
                  <a:moveTo>
                    <a:pt x="5114544" y="729996"/>
                  </a:moveTo>
                  <a:lnTo>
                    <a:pt x="5003292" y="729996"/>
                  </a:lnTo>
                  <a:lnTo>
                    <a:pt x="5003292" y="1443228"/>
                  </a:lnTo>
                  <a:lnTo>
                    <a:pt x="5114544" y="1443228"/>
                  </a:lnTo>
                  <a:lnTo>
                    <a:pt x="5114544" y="729996"/>
                  </a:lnTo>
                  <a:close/>
                </a:path>
                <a:path w="7716520" h="1443354">
                  <a:moveTo>
                    <a:pt x="5314188" y="1027176"/>
                  </a:moveTo>
                  <a:lnTo>
                    <a:pt x="5202936" y="1027176"/>
                  </a:lnTo>
                  <a:lnTo>
                    <a:pt x="5202936" y="1443228"/>
                  </a:lnTo>
                  <a:lnTo>
                    <a:pt x="5314188" y="1443228"/>
                  </a:lnTo>
                  <a:lnTo>
                    <a:pt x="5314188" y="1027176"/>
                  </a:lnTo>
                  <a:close/>
                </a:path>
                <a:path w="7716520" h="1443354">
                  <a:moveTo>
                    <a:pt x="5513832" y="908304"/>
                  </a:moveTo>
                  <a:lnTo>
                    <a:pt x="5402580" y="908304"/>
                  </a:lnTo>
                  <a:lnTo>
                    <a:pt x="5402580" y="1443228"/>
                  </a:lnTo>
                  <a:lnTo>
                    <a:pt x="5513832" y="1443228"/>
                  </a:lnTo>
                  <a:lnTo>
                    <a:pt x="5513832" y="908304"/>
                  </a:lnTo>
                  <a:close/>
                </a:path>
                <a:path w="7716520" h="1443354">
                  <a:moveTo>
                    <a:pt x="5715000" y="699516"/>
                  </a:moveTo>
                  <a:lnTo>
                    <a:pt x="5603735" y="699516"/>
                  </a:lnTo>
                  <a:lnTo>
                    <a:pt x="5603735" y="1443228"/>
                  </a:lnTo>
                  <a:lnTo>
                    <a:pt x="5715000" y="1443228"/>
                  </a:lnTo>
                  <a:lnTo>
                    <a:pt x="5715000" y="699516"/>
                  </a:lnTo>
                  <a:close/>
                </a:path>
                <a:path w="7716520" h="1443354">
                  <a:moveTo>
                    <a:pt x="5914644" y="670560"/>
                  </a:moveTo>
                  <a:lnTo>
                    <a:pt x="5803392" y="670560"/>
                  </a:lnTo>
                  <a:lnTo>
                    <a:pt x="5803392" y="1443228"/>
                  </a:lnTo>
                  <a:lnTo>
                    <a:pt x="5914644" y="1443228"/>
                  </a:lnTo>
                  <a:lnTo>
                    <a:pt x="5914644" y="670560"/>
                  </a:lnTo>
                  <a:close/>
                </a:path>
                <a:path w="7716520" h="1443354">
                  <a:moveTo>
                    <a:pt x="6114288" y="670560"/>
                  </a:moveTo>
                  <a:lnTo>
                    <a:pt x="6003036" y="670560"/>
                  </a:lnTo>
                  <a:lnTo>
                    <a:pt x="6003036" y="1443228"/>
                  </a:lnTo>
                  <a:lnTo>
                    <a:pt x="6114288" y="1443228"/>
                  </a:lnTo>
                  <a:lnTo>
                    <a:pt x="6114288" y="670560"/>
                  </a:lnTo>
                  <a:close/>
                </a:path>
                <a:path w="7716520" h="1443354">
                  <a:moveTo>
                    <a:pt x="6315456" y="670560"/>
                  </a:moveTo>
                  <a:lnTo>
                    <a:pt x="6204204" y="670560"/>
                  </a:lnTo>
                  <a:lnTo>
                    <a:pt x="6204204" y="1443228"/>
                  </a:lnTo>
                  <a:lnTo>
                    <a:pt x="6315456" y="1443228"/>
                  </a:lnTo>
                  <a:lnTo>
                    <a:pt x="6315456" y="670560"/>
                  </a:lnTo>
                  <a:close/>
                </a:path>
                <a:path w="7716520" h="1443354">
                  <a:moveTo>
                    <a:pt x="6515100" y="640080"/>
                  </a:moveTo>
                  <a:lnTo>
                    <a:pt x="6403848" y="640080"/>
                  </a:lnTo>
                  <a:lnTo>
                    <a:pt x="6403848" y="1443228"/>
                  </a:lnTo>
                  <a:lnTo>
                    <a:pt x="6515100" y="1443228"/>
                  </a:lnTo>
                  <a:lnTo>
                    <a:pt x="6515100" y="640080"/>
                  </a:lnTo>
                  <a:close/>
                </a:path>
                <a:path w="7716520" h="1443354">
                  <a:moveTo>
                    <a:pt x="6714744" y="611124"/>
                  </a:moveTo>
                  <a:lnTo>
                    <a:pt x="6603492" y="611124"/>
                  </a:lnTo>
                  <a:lnTo>
                    <a:pt x="6603492" y="1443228"/>
                  </a:lnTo>
                  <a:lnTo>
                    <a:pt x="6714744" y="1443228"/>
                  </a:lnTo>
                  <a:lnTo>
                    <a:pt x="6714744" y="611124"/>
                  </a:lnTo>
                  <a:close/>
                </a:path>
                <a:path w="7716520" h="1443354">
                  <a:moveTo>
                    <a:pt x="6915912" y="699516"/>
                  </a:moveTo>
                  <a:lnTo>
                    <a:pt x="6804660" y="699516"/>
                  </a:lnTo>
                  <a:lnTo>
                    <a:pt x="6804660" y="1443228"/>
                  </a:lnTo>
                  <a:lnTo>
                    <a:pt x="6915912" y="1443228"/>
                  </a:lnTo>
                  <a:lnTo>
                    <a:pt x="6915912" y="699516"/>
                  </a:lnTo>
                  <a:close/>
                </a:path>
                <a:path w="7716520" h="1443354">
                  <a:moveTo>
                    <a:pt x="7115556" y="565404"/>
                  </a:moveTo>
                  <a:lnTo>
                    <a:pt x="7004304" y="565404"/>
                  </a:lnTo>
                  <a:lnTo>
                    <a:pt x="7004304" y="1443228"/>
                  </a:lnTo>
                  <a:lnTo>
                    <a:pt x="7115556" y="1443228"/>
                  </a:lnTo>
                  <a:lnTo>
                    <a:pt x="7115556" y="565404"/>
                  </a:lnTo>
                  <a:close/>
                </a:path>
                <a:path w="7716520" h="1443354">
                  <a:moveTo>
                    <a:pt x="7315200" y="505968"/>
                  </a:moveTo>
                  <a:lnTo>
                    <a:pt x="7203948" y="505968"/>
                  </a:lnTo>
                  <a:lnTo>
                    <a:pt x="7203948" y="1443228"/>
                  </a:lnTo>
                  <a:lnTo>
                    <a:pt x="7315200" y="1443228"/>
                  </a:lnTo>
                  <a:lnTo>
                    <a:pt x="7315200" y="505968"/>
                  </a:lnTo>
                  <a:close/>
                </a:path>
                <a:path w="7716520" h="1443354">
                  <a:moveTo>
                    <a:pt x="7516368" y="373380"/>
                  </a:moveTo>
                  <a:lnTo>
                    <a:pt x="7405116" y="373380"/>
                  </a:lnTo>
                  <a:lnTo>
                    <a:pt x="7405116" y="1443228"/>
                  </a:lnTo>
                  <a:lnTo>
                    <a:pt x="7516368" y="1443228"/>
                  </a:lnTo>
                  <a:lnTo>
                    <a:pt x="7516368" y="373380"/>
                  </a:lnTo>
                  <a:close/>
                </a:path>
                <a:path w="7716520" h="1443354">
                  <a:moveTo>
                    <a:pt x="7716012" y="358140"/>
                  </a:moveTo>
                  <a:lnTo>
                    <a:pt x="7604760" y="358140"/>
                  </a:lnTo>
                  <a:lnTo>
                    <a:pt x="7604760" y="1443228"/>
                  </a:lnTo>
                  <a:lnTo>
                    <a:pt x="7716012" y="1443228"/>
                  </a:lnTo>
                  <a:lnTo>
                    <a:pt x="7716012" y="35814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85799" y="2711195"/>
              <a:ext cx="8065134" cy="2974975"/>
            </a:xfrm>
            <a:custGeom>
              <a:avLst/>
              <a:gdLst/>
              <a:ahLst/>
              <a:cxnLst/>
              <a:rect l="l" t="t" r="r" b="b"/>
              <a:pathLst>
                <a:path w="8065134" h="2974975">
                  <a:moveTo>
                    <a:pt x="8005572" y="2974847"/>
                  </a:moveTo>
                  <a:lnTo>
                    <a:pt x="8005572" y="0"/>
                  </a:lnTo>
                </a:path>
                <a:path w="8065134" h="2974975">
                  <a:moveTo>
                    <a:pt x="8005572" y="2974847"/>
                  </a:moveTo>
                  <a:lnTo>
                    <a:pt x="8065008" y="2974847"/>
                  </a:lnTo>
                </a:path>
                <a:path w="8065134" h="2974975">
                  <a:moveTo>
                    <a:pt x="8005572" y="1984247"/>
                  </a:moveTo>
                  <a:lnTo>
                    <a:pt x="8065008" y="1984247"/>
                  </a:lnTo>
                </a:path>
                <a:path w="8065134" h="2974975">
                  <a:moveTo>
                    <a:pt x="8005572" y="992123"/>
                  </a:moveTo>
                  <a:lnTo>
                    <a:pt x="8065008" y="992123"/>
                  </a:lnTo>
                </a:path>
                <a:path w="8065134" h="2974975">
                  <a:moveTo>
                    <a:pt x="8005572" y="0"/>
                  </a:moveTo>
                  <a:lnTo>
                    <a:pt x="8065008" y="0"/>
                  </a:lnTo>
                </a:path>
                <a:path w="8065134" h="2974975">
                  <a:moveTo>
                    <a:pt x="0" y="2974847"/>
                  </a:moveTo>
                  <a:lnTo>
                    <a:pt x="8005572" y="297484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85876" y="4099813"/>
              <a:ext cx="7806055" cy="1115695"/>
            </a:xfrm>
            <a:custGeom>
              <a:avLst/>
              <a:gdLst/>
              <a:ahLst/>
              <a:cxnLst/>
              <a:rect l="l" t="t" r="r" b="b"/>
              <a:pathLst>
                <a:path w="7806055" h="1115695">
                  <a:moveTo>
                    <a:pt x="0" y="1115568"/>
                  </a:moveTo>
                  <a:lnTo>
                    <a:pt x="50034" y="1108787"/>
                  </a:lnTo>
                  <a:lnTo>
                    <a:pt x="100069" y="1101613"/>
                  </a:lnTo>
                  <a:lnTo>
                    <a:pt x="150104" y="1095226"/>
                  </a:lnTo>
                  <a:lnTo>
                    <a:pt x="200139" y="1090803"/>
                  </a:lnTo>
                  <a:lnTo>
                    <a:pt x="250174" y="1090195"/>
                  </a:lnTo>
                  <a:lnTo>
                    <a:pt x="300208" y="1092327"/>
                  </a:lnTo>
                  <a:lnTo>
                    <a:pt x="350243" y="1093696"/>
                  </a:lnTo>
                  <a:lnTo>
                    <a:pt x="400278" y="1090803"/>
                  </a:lnTo>
                  <a:lnTo>
                    <a:pt x="450312" y="1083061"/>
                  </a:lnTo>
                  <a:lnTo>
                    <a:pt x="500338" y="1072213"/>
                  </a:lnTo>
                  <a:lnTo>
                    <a:pt x="550379" y="1058245"/>
                  </a:lnTo>
                  <a:lnTo>
                    <a:pt x="600455" y="1041146"/>
                  </a:lnTo>
                  <a:lnTo>
                    <a:pt x="650464" y="1018113"/>
                  </a:lnTo>
                  <a:lnTo>
                    <a:pt x="700484" y="990044"/>
                  </a:lnTo>
                  <a:lnTo>
                    <a:pt x="750528" y="962761"/>
                  </a:lnTo>
                  <a:lnTo>
                    <a:pt x="800608" y="942086"/>
                  </a:lnTo>
                  <a:lnTo>
                    <a:pt x="850616" y="930052"/>
                  </a:lnTo>
                  <a:lnTo>
                    <a:pt x="900636" y="923448"/>
                  </a:lnTo>
                  <a:lnTo>
                    <a:pt x="950680" y="919940"/>
                  </a:lnTo>
                  <a:lnTo>
                    <a:pt x="1000760" y="917194"/>
                  </a:lnTo>
                  <a:lnTo>
                    <a:pt x="1050768" y="917819"/>
                  </a:lnTo>
                  <a:lnTo>
                    <a:pt x="1100788" y="921908"/>
                  </a:lnTo>
                  <a:lnTo>
                    <a:pt x="1150832" y="923641"/>
                  </a:lnTo>
                  <a:lnTo>
                    <a:pt x="1200912" y="917194"/>
                  </a:lnTo>
                  <a:lnTo>
                    <a:pt x="1250920" y="899394"/>
                  </a:lnTo>
                  <a:lnTo>
                    <a:pt x="1300940" y="873855"/>
                  </a:lnTo>
                  <a:lnTo>
                    <a:pt x="1350984" y="845220"/>
                  </a:lnTo>
                  <a:lnTo>
                    <a:pt x="1401064" y="818134"/>
                  </a:lnTo>
                  <a:lnTo>
                    <a:pt x="1451070" y="791545"/>
                  </a:lnTo>
                  <a:lnTo>
                    <a:pt x="1501076" y="763825"/>
                  </a:lnTo>
                  <a:lnTo>
                    <a:pt x="1551082" y="738463"/>
                  </a:lnTo>
                  <a:lnTo>
                    <a:pt x="1601089" y="718947"/>
                  </a:lnTo>
                  <a:lnTo>
                    <a:pt x="1651168" y="710398"/>
                  </a:lnTo>
                  <a:lnTo>
                    <a:pt x="1701212" y="709612"/>
                  </a:lnTo>
                  <a:lnTo>
                    <a:pt x="1751232" y="707302"/>
                  </a:lnTo>
                  <a:lnTo>
                    <a:pt x="1801241" y="694182"/>
                  </a:lnTo>
                  <a:lnTo>
                    <a:pt x="1841307" y="672350"/>
                  </a:lnTo>
                  <a:lnTo>
                    <a:pt x="1881350" y="643581"/>
                  </a:lnTo>
                  <a:lnTo>
                    <a:pt x="1921374" y="610843"/>
                  </a:lnTo>
                  <a:lnTo>
                    <a:pt x="1961386" y="577106"/>
                  </a:lnTo>
                  <a:lnTo>
                    <a:pt x="2001393" y="545338"/>
                  </a:lnTo>
                  <a:lnTo>
                    <a:pt x="2041459" y="516399"/>
                  </a:lnTo>
                  <a:lnTo>
                    <a:pt x="2081502" y="488234"/>
                  </a:lnTo>
                  <a:lnTo>
                    <a:pt x="2121526" y="459667"/>
                  </a:lnTo>
                  <a:lnTo>
                    <a:pt x="2161538" y="429522"/>
                  </a:lnTo>
                  <a:lnTo>
                    <a:pt x="2201545" y="396621"/>
                  </a:lnTo>
                  <a:lnTo>
                    <a:pt x="2234936" y="365019"/>
                  </a:lnTo>
                  <a:lnTo>
                    <a:pt x="2268309" y="329612"/>
                  </a:lnTo>
                  <a:lnTo>
                    <a:pt x="2301668" y="292814"/>
                  </a:lnTo>
                  <a:lnTo>
                    <a:pt x="2335017" y="257043"/>
                  </a:lnTo>
                  <a:lnTo>
                    <a:pt x="2368358" y="224715"/>
                  </a:lnTo>
                  <a:lnTo>
                    <a:pt x="2401697" y="198247"/>
                  </a:lnTo>
                  <a:lnTo>
                    <a:pt x="2451776" y="169189"/>
                  </a:lnTo>
                  <a:lnTo>
                    <a:pt x="2501820" y="148669"/>
                  </a:lnTo>
                  <a:lnTo>
                    <a:pt x="2551840" y="134364"/>
                  </a:lnTo>
                  <a:lnTo>
                    <a:pt x="2601849" y="123952"/>
                  </a:lnTo>
                  <a:lnTo>
                    <a:pt x="2651875" y="118111"/>
                  </a:lnTo>
                  <a:lnTo>
                    <a:pt x="2701925" y="117713"/>
                  </a:lnTo>
                  <a:lnTo>
                    <a:pt x="2751974" y="120433"/>
                  </a:lnTo>
                  <a:lnTo>
                    <a:pt x="2802001" y="123952"/>
                  </a:lnTo>
                  <a:lnTo>
                    <a:pt x="2852027" y="128375"/>
                  </a:lnTo>
                  <a:lnTo>
                    <a:pt x="2902077" y="134762"/>
                  </a:lnTo>
                  <a:lnTo>
                    <a:pt x="2952126" y="141936"/>
                  </a:lnTo>
                  <a:lnTo>
                    <a:pt x="3002153" y="148717"/>
                  </a:lnTo>
                  <a:lnTo>
                    <a:pt x="3052179" y="155497"/>
                  </a:lnTo>
                  <a:lnTo>
                    <a:pt x="3102229" y="162671"/>
                  </a:lnTo>
                  <a:lnTo>
                    <a:pt x="3152278" y="169058"/>
                  </a:lnTo>
                  <a:lnTo>
                    <a:pt x="3202304" y="173481"/>
                  </a:lnTo>
                  <a:lnTo>
                    <a:pt x="3252331" y="177000"/>
                  </a:lnTo>
                  <a:lnTo>
                    <a:pt x="3302381" y="179720"/>
                  </a:lnTo>
                  <a:lnTo>
                    <a:pt x="3352430" y="179322"/>
                  </a:lnTo>
                  <a:lnTo>
                    <a:pt x="3402457" y="173481"/>
                  </a:lnTo>
                  <a:lnTo>
                    <a:pt x="3452483" y="159569"/>
                  </a:lnTo>
                  <a:lnTo>
                    <a:pt x="3502533" y="139430"/>
                  </a:lnTo>
                  <a:lnTo>
                    <a:pt x="3552582" y="117742"/>
                  </a:lnTo>
                  <a:lnTo>
                    <a:pt x="3602609" y="99187"/>
                  </a:lnTo>
                  <a:lnTo>
                    <a:pt x="3652617" y="83284"/>
                  </a:lnTo>
                  <a:lnTo>
                    <a:pt x="3702637" y="68167"/>
                  </a:lnTo>
                  <a:lnTo>
                    <a:pt x="3752681" y="56145"/>
                  </a:lnTo>
                  <a:lnTo>
                    <a:pt x="3802761" y="49530"/>
                  </a:lnTo>
                  <a:lnTo>
                    <a:pt x="3852769" y="46452"/>
                  </a:lnTo>
                  <a:lnTo>
                    <a:pt x="3902789" y="46434"/>
                  </a:lnTo>
                  <a:lnTo>
                    <a:pt x="3952833" y="54155"/>
                  </a:lnTo>
                  <a:lnTo>
                    <a:pt x="4002913" y="74294"/>
                  </a:lnTo>
                  <a:lnTo>
                    <a:pt x="4036251" y="99325"/>
                  </a:lnTo>
                  <a:lnTo>
                    <a:pt x="4069592" y="133994"/>
                  </a:lnTo>
                  <a:lnTo>
                    <a:pt x="4102941" y="173482"/>
                  </a:lnTo>
                  <a:lnTo>
                    <a:pt x="4136300" y="212969"/>
                  </a:lnTo>
                  <a:lnTo>
                    <a:pt x="4169673" y="247638"/>
                  </a:lnTo>
                  <a:lnTo>
                    <a:pt x="4203065" y="272669"/>
                  </a:lnTo>
                  <a:lnTo>
                    <a:pt x="4253073" y="291665"/>
                  </a:lnTo>
                  <a:lnTo>
                    <a:pt x="4303093" y="297481"/>
                  </a:lnTo>
                  <a:lnTo>
                    <a:pt x="4353137" y="297082"/>
                  </a:lnTo>
                  <a:lnTo>
                    <a:pt x="4403217" y="297434"/>
                  </a:lnTo>
                  <a:lnTo>
                    <a:pt x="4453225" y="298041"/>
                  </a:lnTo>
                  <a:lnTo>
                    <a:pt x="4503245" y="295910"/>
                  </a:lnTo>
                  <a:lnTo>
                    <a:pt x="4553289" y="294540"/>
                  </a:lnTo>
                  <a:lnTo>
                    <a:pt x="4603369" y="297434"/>
                  </a:lnTo>
                  <a:lnTo>
                    <a:pt x="4653375" y="305175"/>
                  </a:lnTo>
                  <a:lnTo>
                    <a:pt x="4703381" y="316023"/>
                  </a:lnTo>
                  <a:lnTo>
                    <a:pt x="4753387" y="329991"/>
                  </a:lnTo>
                  <a:lnTo>
                    <a:pt x="4803394" y="347091"/>
                  </a:lnTo>
                  <a:lnTo>
                    <a:pt x="4843460" y="366903"/>
                  </a:lnTo>
                  <a:lnTo>
                    <a:pt x="4883503" y="392658"/>
                  </a:lnTo>
                  <a:lnTo>
                    <a:pt x="4923527" y="418414"/>
                  </a:lnTo>
                  <a:lnTo>
                    <a:pt x="4963539" y="438226"/>
                  </a:lnTo>
                  <a:lnTo>
                    <a:pt x="5003546" y="446150"/>
                  </a:lnTo>
                  <a:lnTo>
                    <a:pt x="5043612" y="440201"/>
                  </a:lnTo>
                  <a:lnTo>
                    <a:pt x="5083655" y="424339"/>
                  </a:lnTo>
                  <a:lnTo>
                    <a:pt x="5123679" y="401546"/>
                  </a:lnTo>
                  <a:lnTo>
                    <a:pt x="5163691" y="374803"/>
                  </a:lnTo>
                  <a:lnTo>
                    <a:pt x="5203698" y="347091"/>
                  </a:lnTo>
                  <a:lnTo>
                    <a:pt x="5243764" y="313954"/>
                  </a:lnTo>
                  <a:lnTo>
                    <a:pt x="5283807" y="273471"/>
                  </a:lnTo>
                  <a:lnTo>
                    <a:pt x="5323831" y="232196"/>
                  </a:lnTo>
                  <a:lnTo>
                    <a:pt x="5363843" y="196682"/>
                  </a:lnTo>
                  <a:lnTo>
                    <a:pt x="5403850" y="173481"/>
                  </a:lnTo>
                  <a:lnTo>
                    <a:pt x="5453929" y="165171"/>
                  </a:lnTo>
                  <a:lnTo>
                    <a:pt x="5503973" y="171958"/>
                  </a:lnTo>
                  <a:lnTo>
                    <a:pt x="5553993" y="185697"/>
                  </a:lnTo>
                  <a:lnTo>
                    <a:pt x="5604002" y="198247"/>
                  </a:lnTo>
                  <a:lnTo>
                    <a:pt x="5644068" y="211360"/>
                  </a:lnTo>
                  <a:lnTo>
                    <a:pt x="5684111" y="230612"/>
                  </a:lnTo>
                  <a:lnTo>
                    <a:pt x="5724135" y="248273"/>
                  </a:lnTo>
                  <a:lnTo>
                    <a:pt x="5764147" y="256614"/>
                  </a:lnTo>
                  <a:lnTo>
                    <a:pt x="5804154" y="247904"/>
                  </a:lnTo>
                  <a:lnTo>
                    <a:pt x="5854180" y="192863"/>
                  </a:lnTo>
                  <a:lnTo>
                    <a:pt x="5879203" y="150545"/>
                  </a:lnTo>
                  <a:lnTo>
                    <a:pt x="5904230" y="105330"/>
                  </a:lnTo>
                  <a:lnTo>
                    <a:pt x="5929256" y="62443"/>
                  </a:lnTo>
                  <a:lnTo>
                    <a:pt x="5954279" y="27108"/>
                  </a:lnTo>
                  <a:lnTo>
                    <a:pt x="5979297" y="4552"/>
                  </a:lnTo>
                  <a:lnTo>
                    <a:pt x="6004306" y="0"/>
                  </a:lnTo>
                  <a:lnTo>
                    <a:pt x="6026535" y="13801"/>
                  </a:lnTo>
                  <a:lnTo>
                    <a:pt x="6071013" y="80786"/>
                  </a:lnTo>
                  <a:lnTo>
                    <a:pt x="6093258" y="127033"/>
                  </a:lnTo>
                  <a:lnTo>
                    <a:pt x="6115505" y="177159"/>
                  </a:lnTo>
                  <a:lnTo>
                    <a:pt x="6137750" y="227696"/>
                  </a:lnTo>
                  <a:lnTo>
                    <a:pt x="6159991" y="275176"/>
                  </a:lnTo>
                  <a:lnTo>
                    <a:pt x="6182228" y="316130"/>
                  </a:lnTo>
                  <a:lnTo>
                    <a:pt x="6204458" y="347091"/>
                  </a:lnTo>
                  <a:lnTo>
                    <a:pt x="6244476" y="385130"/>
                  </a:lnTo>
                  <a:lnTo>
                    <a:pt x="6284512" y="411678"/>
                  </a:lnTo>
                  <a:lnTo>
                    <a:pt x="6324555" y="429112"/>
                  </a:lnTo>
                  <a:lnTo>
                    <a:pt x="6364591" y="439811"/>
                  </a:lnTo>
                  <a:lnTo>
                    <a:pt x="6404609" y="446150"/>
                  </a:lnTo>
                  <a:lnTo>
                    <a:pt x="6454636" y="443644"/>
                  </a:lnTo>
                  <a:lnTo>
                    <a:pt x="6504685" y="429148"/>
                  </a:lnTo>
                  <a:lnTo>
                    <a:pt x="6554735" y="410771"/>
                  </a:lnTo>
                  <a:lnTo>
                    <a:pt x="6604762" y="396621"/>
                  </a:lnTo>
                  <a:lnTo>
                    <a:pt x="6654788" y="386339"/>
                  </a:lnTo>
                  <a:lnTo>
                    <a:pt x="6704838" y="376475"/>
                  </a:lnTo>
                  <a:lnTo>
                    <a:pt x="6754887" y="370492"/>
                  </a:lnTo>
                  <a:lnTo>
                    <a:pt x="6804914" y="371856"/>
                  </a:lnTo>
                  <a:lnTo>
                    <a:pt x="6854922" y="384625"/>
                  </a:lnTo>
                  <a:lnTo>
                    <a:pt x="6904942" y="405907"/>
                  </a:lnTo>
                  <a:lnTo>
                    <a:pt x="6954986" y="428738"/>
                  </a:lnTo>
                  <a:lnTo>
                    <a:pt x="7005066" y="446150"/>
                  </a:lnTo>
                  <a:lnTo>
                    <a:pt x="7055074" y="459952"/>
                  </a:lnTo>
                  <a:lnTo>
                    <a:pt x="7105094" y="472551"/>
                  </a:lnTo>
                  <a:lnTo>
                    <a:pt x="7155138" y="478172"/>
                  </a:lnTo>
                  <a:lnTo>
                    <a:pt x="7205218" y="471043"/>
                  </a:lnTo>
                  <a:lnTo>
                    <a:pt x="7245224" y="449601"/>
                  </a:lnTo>
                  <a:lnTo>
                    <a:pt x="7285236" y="415668"/>
                  </a:lnTo>
                  <a:lnTo>
                    <a:pt x="7325260" y="377573"/>
                  </a:lnTo>
                  <a:lnTo>
                    <a:pt x="7365303" y="343640"/>
                  </a:lnTo>
                  <a:lnTo>
                    <a:pt x="7405370" y="322199"/>
                  </a:lnTo>
                  <a:lnTo>
                    <a:pt x="7445376" y="320057"/>
                  </a:lnTo>
                  <a:lnTo>
                    <a:pt x="7485388" y="331582"/>
                  </a:lnTo>
                  <a:lnTo>
                    <a:pt x="7525412" y="346668"/>
                  </a:lnTo>
                  <a:lnTo>
                    <a:pt x="7565455" y="355206"/>
                  </a:lnTo>
                  <a:lnTo>
                    <a:pt x="7605522" y="347091"/>
                  </a:lnTo>
                  <a:lnTo>
                    <a:pt x="7638860" y="324212"/>
                  </a:lnTo>
                  <a:lnTo>
                    <a:pt x="7672201" y="291018"/>
                  </a:lnTo>
                  <a:lnTo>
                    <a:pt x="7705550" y="250952"/>
                  </a:lnTo>
                  <a:lnTo>
                    <a:pt x="7738909" y="207456"/>
                  </a:lnTo>
                  <a:lnTo>
                    <a:pt x="7772282" y="163975"/>
                  </a:lnTo>
                  <a:lnTo>
                    <a:pt x="7805674" y="123952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85876" y="3479926"/>
              <a:ext cx="7806055" cy="1290955"/>
            </a:xfrm>
            <a:custGeom>
              <a:avLst/>
              <a:gdLst/>
              <a:ahLst/>
              <a:cxnLst/>
              <a:rect l="l" t="t" r="r" b="b"/>
              <a:pathLst>
                <a:path w="7806055" h="1290954">
                  <a:moveTo>
                    <a:pt x="0" y="1289177"/>
                  </a:moveTo>
                  <a:lnTo>
                    <a:pt x="50034" y="1289766"/>
                  </a:lnTo>
                  <a:lnTo>
                    <a:pt x="100069" y="1290748"/>
                  </a:lnTo>
                  <a:lnTo>
                    <a:pt x="150104" y="1290945"/>
                  </a:lnTo>
                  <a:lnTo>
                    <a:pt x="200139" y="1289177"/>
                  </a:lnTo>
                  <a:lnTo>
                    <a:pt x="250174" y="1286504"/>
                  </a:lnTo>
                  <a:lnTo>
                    <a:pt x="300208" y="1283033"/>
                  </a:lnTo>
                  <a:lnTo>
                    <a:pt x="350243" y="1276443"/>
                  </a:lnTo>
                  <a:lnTo>
                    <a:pt x="400278" y="1264412"/>
                  </a:lnTo>
                  <a:lnTo>
                    <a:pt x="450312" y="1244252"/>
                  </a:lnTo>
                  <a:lnTo>
                    <a:pt x="500338" y="1217914"/>
                  </a:lnTo>
                  <a:lnTo>
                    <a:pt x="550379" y="1190027"/>
                  </a:lnTo>
                  <a:lnTo>
                    <a:pt x="600455" y="1165225"/>
                  </a:lnTo>
                  <a:lnTo>
                    <a:pt x="650464" y="1143775"/>
                  </a:lnTo>
                  <a:lnTo>
                    <a:pt x="700484" y="1123457"/>
                  </a:lnTo>
                  <a:lnTo>
                    <a:pt x="750528" y="1105449"/>
                  </a:lnTo>
                  <a:lnTo>
                    <a:pt x="800608" y="1090930"/>
                  </a:lnTo>
                  <a:lnTo>
                    <a:pt x="850616" y="1080611"/>
                  </a:lnTo>
                  <a:lnTo>
                    <a:pt x="900636" y="1073816"/>
                  </a:lnTo>
                  <a:lnTo>
                    <a:pt x="950680" y="1069355"/>
                  </a:lnTo>
                  <a:lnTo>
                    <a:pt x="1000760" y="1066038"/>
                  </a:lnTo>
                  <a:lnTo>
                    <a:pt x="1050768" y="1066663"/>
                  </a:lnTo>
                  <a:lnTo>
                    <a:pt x="1100788" y="1070752"/>
                  </a:lnTo>
                  <a:lnTo>
                    <a:pt x="1150832" y="1072485"/>
                  </a:lnTo>
                  <a:lnTo>
                    <a:pt x="1200912" y="1066038"/>
                  </a:lnTo>
                  <a:lnTo>
                    <a:pt x="1250920" y="1047648"/>
                  </a:lnTo>
                  <a:lnTo>
                    <a:pt x="1300940" y="1021127"/>
                  </a:lnTo>
                  <a:lnTo>
                    <a:pt x="1350984" y="992296"/>
                  </a:lnTo>
                  <a:lnTo>
                    <a:pt x="1401064" y="966978"/>
                  </a:lnTo>
                  <a:lnTo>
                    <a:pt x="1451070" y="946616"/>
                  </a:lnTo>
                  <a:lnTo>
                    <a:pt x="1501076" y="928195"/>
                  </a:lnTo>
                  <a:lnTo>
                    <a:pt x="1551082" y="910560"/>
                  </a:lnTo>
                  <a:lnTo>
                    <a:pt x="1601089" y="892556"/>
                  </a:lnTo>
                  <a:lnTo>
                    <a:pt x="1651168" y="876301"/>
                  </a:lnTo>
                  <a:lnTo>
                    <a:pt x="1701212" y="861583"/>
                  </a:lnTo>
                  <a:lnTo>
                    <a:pt x="1751232" y="843746"/>
                  </a:lnTo>
                  <a:lnTo>
                    <a:pt x="1801241" y="818134"/>
                  </a:lnTo>
                  <a:lnTo>
                    <a:pt x="1841307" y="788997"/>
                  </a:lnTo>
                  <a:lnTo>
                    <a:pt x="1881350" y="753502"/>
                  </a:lnTo>
                  <a:lnTo>
                    <a:pt x="1921374" y="715227"/>
                  </a:lnTo>
                  <a:lnTo>
                    <a:pt x="1961386" y="677751"/>
                  </a:lnTo>
                  <a:lnTo>
                    <a:pt x="2001393" y="644652"/>
                  </a:lnTo>
                  <a:lnTo>
                    <a:pt x="2041459" y="619434"/>
                  </a:lnTo>
                  <a:lnTo>
                    <a:pt x="2081502" y="599795"/>
                  </a:lnTo>
                  <a:lnTo>
                    <a:pt x="2121526" y="580369"/>
                  </a:lnTo>
                  <a:lnTo>
                    <a:pt x="2161538" y="555792"/>
                  </a:lnTo>
                  <a:lnTo>
                    <a:pt x="2201545" y="520700"/>
                  </a:lnTo>
                  <a:lnTo>
                    <a:pt x="2230167" y="484709"/>
                  </a:lnTo>
                  <a:lnTo>
                    <a:pt x="2258775" y="439681"/>
                  </a:lnTo>
                  <a:lnTo>
                    <a:pt x="2287373" y="389734"/>
                  </a:lnTo>
                  <a:lnTo>
                    <a:pt x="2315962" y="338988"/>
                  </a:lnTo>
                  <a:lnTo>
                    <a:pt x="2344544" y="291561"/>
                  </a:lnTo>
                  <a:lnTo>
                    <a:pt x="2373121" y="251571"/>
                  </a:lnTo>
                  <a:lnTo>
                    <a:pt x="2401697" y="223139"/>
                  </a:lnTo>
                  <a:lnTo>
                    <a:pt x="2441763" y="204119"/>
                  </a:lnTo>
                  <a:lnTo>
                    <a:pt x="2481806" y="201742"/>
                  </a:lnTo>
                  <a:lnTo>
                    <a:pt x="2521830" y="208874"/>
                  </a:lnTo>
                  <a:lnTo>
                    <a:pt x="2561842" y="218384"/>
                  </a:lnTo>
                  <a:lnTo>
                    <a:pt x="2601849" y="223139"/>
                  </a:lnTo>
                  <a:lnTo>
                    <a:pt x="2651875" y="224299"/>
                  </a:lnTo>
                  <a:lnTo>
                    <a:pt x="2701925" y="226234"/>
                  </a:lnTo>
                  <a:lnTo>
                    <a:pt x="2751974" y="226621"/>
                  </a:lnTo>
                  <a:lnTo>
                    <a:pt x="2802001" y="223139"/>
                  </a:lnTo>
                  <a:lnTo>
                    <a:pt x="2852027" y="210756"/>
                  </a:lnTo>
                  <a:lnTo>
                    <a:pt x="2902077" y="192182"/>
                  </a:lnTo>
                  <a:lnTo>
                    <a:pt x="2952126" y="176704"/>
                  </a:lnTo>
                  <a:lnTo>
                    <a:pt x="3002153" y="173609"/>
                  </a:lnTo>
                  <a:lnTo>
                    <a:pt x="3042171" y="186301"/>
                  </a:lnTo>
                  <a:lnTo>
                    <a:pt x="3082207" y="209711"/>
                  </a:lnTo>
                  <a:lnTo>
                    <a:pt x="3122250" y="236693"/>
                  </a:lnTo>
                  <a:lnTo>
                    <a:pt x="3162286" y="260103"/>
                  </a:lnTo>
                  <a:lnTo>
                    <a:pt x="3202304" y="272796"/>
                  </a:lnTo>
                  <a:lnTo>
                    <a:pt x="3252331" y="271430"/>
                  </a:lnTo>
                  <a:lnTo>
                    <a:pt x="3302381" y="258825"/>
                  </a:lnTo>
                  <a:lnTo>
                    <a:pt x="3352430" y="240792"/>
                  </a:lnTo>
                  <a:lnTo>
                    <a:pt x="3402457" y="223139"/>
                  </a:lnTo>
                  <a:lnTo>
                    <a:pt x="3452483" y="205743"/>
                  </a:lnTo>
                  <a:lnTo>
                    <a:pt x="3502533" y="185991"/>
                  </a:lnTo>
                  <a:lnTo>
                    <a:pt x="3552582" y="166239"/>
                  </a:lnTo>
                  <a:lnTo>
                    <a:pt x="3602609" y="148844"/>
                  </a:lnTo>
                  <a:lnTo>
                    <a:pt x="3652617" y="133512"/>
                  </a:lnTo>
                  <a:lnTo>
                    <a:pt x="3702637" y="119348"/>
                  </a:lnTo>
                  <a:lnTo>
                    <a:pt x="3752681" y="107517"/>
                  </a:lnTo>
                  <a:lnTo>
                    <a:pt x="3802761" y="99187"/>
                  </a:lnTo>
                  <a:lnTo>
                    <a:pt x="3852769" y="91060"/>
                  </a:lnTo>
                  <a:lnTo>
                    <a:pt x="3902789" y="83708"/>
                  </a:lnTo>
                  <a:lnTo>
                    <a:pt x="3952833" y="84095"/>
                  </a:lnTo>
                  <a:lnTo>
                    <a:pt x="4002913" y="99187"/>
                  </a:lnTo>
                  <a:lnTo>
                    <a:pt x="4036251" y="122806"/>
                  </a:lnTo>
                  <a:lnTo>
                    <a:pt x="4069592" y="157080"/>
                  </a:lnTo>
                  <a:lnTo>
                    <a:pt x="4102941" y="196849"/>
                  </a:lnTo>
                  <a:lnTo>
                    <a:pt x="4136300" y="236958"/>
                  </a:lnTo>
                  <a:lnTo>
                    <a:pt x="4169673" y="272248"/>
                  </a:lnTo>
                  <a:lnTo>
                    <a:pt x="4203065" y="297561"/>
                  </a:lnTo>
                  <a:lnTo>
                    <a:pt x="4253073" y="315968"/>
                  </a:lnTo>
                  <a:lnTo>
                    <a:pt x="4303093" y="320802"/>
                  </a:lnTo>
                  <a:lnTo>
                    <a:pt x="4353137" y="320206"/>
                  </a:lnTo>
                  <a:lnTo>
                    <a:pt x="4403217" y="322325"/>
                  </a:lnTo>
                  <a:lnTo>
                    <a:pt x="4453225" y="326195"/>
                  </a:lnTo>
                  <a:lnTo>
                    <a:pt x="4503245" y="328517"/>
                  </a:lnTo>
                  <a:lnTo>
                    <a:pt x="4553289" y="333934"/>
                  </a:lnTo>
                  <a:lnTo>
                    <a:pt x="4603369" y="347091"/>
                  </a:lnTo>
                  <a:lnTo>
                    <a:pt x="4643374" y="365578"/>
                  </a:lnTo>
                  <a:lnTo>
                    <a:pt x="4683379" y="389588"/>
                  </a:lnTo>
                  <a:lnTo>
                    <a:pt x="4723383" y="416749"/>
                  </a:lnTo>
                  <a:lnTo>
                    <a:pt x="4763388" y="444692"/>
                  </a:lnTo>
                  <a:lnTo>
                    <a:pt x="4803394" y="471043"/>
                  </a:lnTo>
                  <a:lnTo>
                    <a:pt x="4843460" y="499039"/>
                  </a:lnTo>
                  <a:lnTo>
                    <a:pt x="4883503" y="530182"/>
                  </a:lnTo>
                  <a:lnTo>
                    <a:pt x="4923527" y="559721"/>
                  </a:lnTo>
                  <a:lnTo>
                    <a:pt x="4963539" y="582908"/>
                  </a:lnTo>
                  <a:lnTo>
                    <a:pt x="5003546" y="594995"/>
                  </a:lnTo>
                  <a:lnTo>
                    <a:pt x="5053625" y="595048"/>
                  </a:lnTo>
                  <a:lnTo>
                    <a:pt x="5103669" y="582660"/>
                  </a:lnTo>
                  <a:lnTo>
                    <a:pt x="5153689" y="557865"/>
                  </a:lnTo>
                  <a:lnTo>
                    <a:pt x="5203698" y="520700"/>
                  </a:lnTo>
                  <a:lnTo>
                    <a:pt x="5232320" y="489740"/>
                  </a:lnTo>
                  <a:lnTo>
                    <a:pt x="5260928" y="449248"/>
                  </a:lnTo>
                  <a:lnTo>
                    <a:pt x="5289526" y="403344"/>
                  </a:lnTo>
                  <a:lnTo>
                    <a:pt x="5318115" y="356149"/>
                  </a:lnTo>
                  <a:lnTo>
                    <a:pt x="5346697" y="311785"/>
                  </a:lnTo>
                  <a:lnTo>
                    <a:pt x="5375274" y="274371"/>
                  </a:lnTo>
                  <a:lnTo>
                    <a:pt x="5403850" y="248031"/>
                  </a:lnTo>
                  <a:lnTo>
                    <a:pt x="5453929" y="226510"/>
                  </a:lnTo>
                  <a:lnTo>
                    <a:pt x="5503973" y="224742"/>
                  </a:lnTo>
                  <a:lnTo>
                    <a:pt x="5553993" y="234618"/>
                  </a:lnTo>
                  <a:lnTo>
                    <a:pt x="5604002" y="248031"/>
                  </a:lnTo>
                  <a:lnTo>
                    <a:pt x="5637393" y="263976"/>
                  </a:lnTo>
                  <a:lnTo>
                    <a:pt x="5670766" y="290251"/>
                  </a:lnTo>
                  <a:lnTo>
                    <a:pt x="5704125" y="319278"/>
                  </a:lnTo>
                  <a:lnTo>
                    <a:pt x="5737474" y="343478"/>
                  </a:lnTo>
                  <a:lnTo>
                    <a:pt x="5770815" y="355275"/>
                  </a:lnTo>
                  <a:lnTo>
                    <a:pt x="5804154" y="347091"/>
                  </a:lnTo>
                  <a:lnTo>
                    <a:pt x="5826383" y="323911"/>
                  </a:lnTo>
                  <a:lnTo>
                    <a:pt x="5848620" y="285222"/>
                  </a:lnTo>
                  <a:lnTo>
                    <a:pt x="5870861" y="236022"/>
                  </a:lnTo>
                  <a:lnTo>
                    <a:pt x="5893106" y="181309"/>
                  </a:lnTo>
                  <a:lnTo>
                    <a:pt x="5915353" y="126082"/>
                  </a:lnTo>
                  <a:lnTo>
                    <a:pt x="5937598" y="75339"/>
                  </a:lnTo>
                  <a:lnTo>
                    <a:pt x="5959839" y="34078"/>
                  </a:lnTo>
                  <a:lnTo>
                    <a:pt x="5982076" y="7299"/>
                  </a:lnTo>
                  <a:lnTo>
                    <a:pt x="6004306" y="0"/>
                  </a:lnTo>
                  <a:lnTo>
                    <a:pt x="6024312" y="12371"/>
                  </a:lnTo>
                  <a:lnTo>
                    <a:pt x="6064340" y="79349"/>
                  </a:lnTo>
                  <a:lnTo>
                    <a:pt x="6084360" y="127560"/>
                  </a:lnTo>
                  <a:lnTo>
                    <a:pt x="6104381" y="181324"/>
                  </a:lnTo>
                  <a:lnTo>
                    <a:pt x="6124403" y="237442"/>
                  </a:lnTo>
                  <a:lnTo>
                    <a:pt x="6144423" y="292717"/>
                  </a:lnTo>
                  <a:lnTo>
                    <a:pt x="6164439" y="343952"/>
                  </a:lnTo>
                  <a:lnTo>
                    <a:pt x="6184451" y="387950"/>
                  </a:lnTo>
                  <a:lnTo>
                    <a:pt x="6204458" y="421513"/>
                  </a:lnTo>
                  <a:lnTo>
                    <a:pt x="6244476" y="468529"/>
                  </a:lnTo>
                  <a:lnTo>
                    <a:pt x="6284512" y="502049"/>
                  </a:lnTo>
                  <a:lnTo>
                    <a:pt x="6324555" y="524456"/>
                  </a:lnTo>
                  <a:lnTo>
                    <a:pt x="6364591" y="538133"/>
                  </a:lnTo>
                  <a:lnTo>
                    <a:pt x="6404609" y="545465"/>
                  </a:lnTo>
                  <a:lnTo>
                    <a:pt x="6444628" y="542492"/>
                  </a:lnTo>
                  <a:lnTo>
                    <a:pt x="6484664" y="527626"/>
                  </a:lnTo>
                  <a:lnTo>
                    <a:pt x="6524707" y="506804"/>
                  </a:lnTo>
                  <a:lnTo>
                    <a:pt x="6564743" y="485963"/>
                  </a:lnTo>
                  <a:lnTo>
                    <a:pt x="6604762" y="471043"/>
                  </a:lnTo>
                  <a:lnTo>
                    <a:pt x="6654788" y="459636"/>
                  </a:lnTo>
                  <a:lnTo>
                    <a:pt x="6704838" y="450945"/>
                  </a:lnTo>
                  <a:lnTo>
                    <a:pt x="6754887" y="446111"/>
                  </a:lnTo>
                  <a:lnTo>
                    <a:pt x="6804914" y="446278"/>
                  </a:lnTo>
                  <a:lnTo>
                    <a:pt x="6854922" y="452893"/>
                  </a:lnTo>
                  <a:lnTo>
                    <a:pt x="6904942" y="464915"/>
                  </a:lnTo>
                  <a:lnTo>
                    <a:pt x="6954986" y="480032"/>
                  </a:lnTo>
                  <a:lnTo>
                    <a:pt x="7005066" y="495935"/>
                  </a:lnTo>
                  <a:lnTo>
                    <a:pt x="7045072" y="513147"/>
                  </a:lnTo>
                  <a:lnTo>
                    <a:pt x="7085084" y="535729"/>
                  </a:lnTo>
                  <a:lnTo>
                    <a:pt x="7125108" y="557135"/>
                  </a:lnTo>
                  <a:lnTo>
                    <a:pt x="7165151" y="570818"/>
                  </a:lnTo>
                  <a:lnTo>
                    <a:pt x="7205218" y="570230"/>
                  </a:lnTo>
                  <a:lnTo>
                    <a:pt x="7238556" y="552502"/>
                  </a:lnTo>
                  <a:lnTo>
                    <a:pt x="7271897" y="520652"/>
                  </a:lnTo>
                  <a:lnTo>
                    <a:pt x="7305246" y="481917"/>
                  </a:lnTo>
                  <a:lnTo>
                    <a:pt x="7338605" y="443531"/>
                  </a:lnTo>
                  <a:lnTo>
                    <a:pt x="7371978" y="412729"/>
                  </a:lnTo>
                  <a:lnTo>
                    <a:pt x="7405370" y="396748"/>
                  </a:lnTo>
                  <a:lnTo>
                    <a:pt x="7438708" y="402348"/>
                  </a:lnTo>
                  <a:lnTo>
                    <a:pt x="7472049" y="425172"/>
                  </a:lnTo>
                  <a:lnTo>
                    <a:pt x="7505398" y="455580"/>
                  </a:lnTo>
                  <a:lnTo>
                    <a:pt x="7538757" y="483935"/>
                  </a:lnTo>
                  <a:lnTo>
                    <a:pt x="7572130" y="500599"/>
                  </a:lnTo>
                  <a:lnTo>
                    <a:pt x="7605522" y="495935"/>
                  </a:lnTo>
                  <a:lnTo>
                    <a:pt x="7630525" y="475808"/>
                  </a:lnTo>
                  <a:lnTo>
                    <a:pt x="7655530" y="444982"/>
                  </a:lnTo>
                  <a:lnTo>
                    <a:pt x="7680538" y="405925"/>
                  </a:lnTo>
                  <a:lnTo>
                    <a:pt x="7705550" y="361108"/>
                  </a:lnTo>
                  <a:lnTo>
                    <a:pt x="7730568" y="312999"/>
                  </a:lnTo>
                  <a:lnTo>
                    <a:pt x="7755594" y="264066"/>
                  </a:lnTo>
                  <a:lnTo>
                    <a:pt x="7780628" y="216780"/>
                  </a:lnTo>
                  <a:lnTo>
                    <a:pt x="7805674" y="173609"/>
                  </a:lnTo>
                </a:path>
              </a:pathLst>
            </a:custGeom>
            <a:ln w="38099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973836" y="2525267"/>
              <a:ext cx="250190" cy="187960"/>
            </a:xfrm>
            <a:custGeom>
              <a:avLst/>
              <a:gdLst/>
              <a:ahLst/>
              <a:cxnLst/>
              <a:rect l="l" t="t" r="r" b="b"/>
              <a:pathLst>
                <a:path w="250190" h="187960">
                  <a:moveTo>
                    <a:pt x="249936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249936" y="187451"/>
                  </a:lnTo>
                  <a:lnTo>
                    <a:pt x="2499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92886" y="3147821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992886" y="2884169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846946" y="5558434"/>
            <a:ext cx="12318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322" y="6603824"/>
            <a:ext cx="2560955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46946" y="4566665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46946" y="3574796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46946" y="2582926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2521" y="5558434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2521" y="4963414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2521" y="3773170"/>
            <a:ext cx="220979" cy="834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56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24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52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2521" y="3177920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2521" y="2582926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64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5088" y="5733083"/>
            <a:ext cx="8047990" cy="617220"/>
          </a:xfrm>
          <a:prstGeom prst="rect">
            <a:avLst/>
          </a:prstGeom>
        </p:spPr>
        <p:txBody>
          <a:bodyPr vert="vert270" wrap="square" lIns="0" tIns="26034" rIns="0" bIns="0" rtlCol="0">
            <a:spAutoFit/>
          </a:bodyPr>
          <a:lstStyle/>
          <a:p>
            <a:pPr marL="12700" marR="5080" indent="28575" algn="just">
              <a:lnSpc>
                <a:spcPct val="93800"/>
              </a:lnSpc>
              <a:spcBef>
                <a:spcPts val="204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Şub-18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Mar-18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Nis-18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May-18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Haz-18  </a:t>
            </a:r>
            <a:r>
              <a:rPr sz="1400" spc="-15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Ağu-18  Eyl-18  Eki-18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Kas-18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Ara-18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Oca-19  Şub-19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Mar-19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Nis-19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May-19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Haz-19  </a:t>
            </a:r>
            <a:r>
              <a:rPr sz="1400" spc="-15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Ağu-19  Eyl-19  Eki-19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Kas-19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Ara-19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Oca-20  Şub-20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Mar-20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Nis-20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May-20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Haz-20  </a:t>
            </a:r>
            <a:r>
              <a:rPr sz="1400" spc="-15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Ağu-20  Eyl-20  Eki-20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Kas-20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Ara-20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Oca-21  Şub-21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Mar-21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62252" y="2507107"/>
            <a:ext cx="26974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İşgücüne katılım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oranı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(Sol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62252" y="2720366"/>
            <a:ext cx="1766570" cy="55308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İşsizlik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400" spc="-35" dirty="0">
                <a:solidFill>
                  <a:prstClr val="black"/>
                </a:solidFill>
                <a:latin typeface="Tahoma"/>
                <a:cs typeface="Tahoma"/>
              </a:rPr>
              <a:t>Tarım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dışı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işsizlik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 oranı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27600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316" y="864235"/>
            <a:ext cx="748728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/>
              <a:t>Geniş </a:t>
            </a:r>
            <a:r>
              <a:rPr sz="2200" spc="-5" dirty="0"/>
              <a:t>tanımlı </a:t>
            </a:r>
            <a:r>
              <a:rPr sz="2200" dirty="0"/>
              <a:t>işsizlik </a:t>
            </a:r>
            <a:r>
              <a:rPr sz="2200" spc="-10" dirty="0">
                <a:solidFill>
                  <a:srgbClr val="13306C"/>
                </a:solidFill>
              </a:rPr>
              <a:t>oranlarındaki </a:t>
            </a:r>
            <a:r>
              <a:rPr sz="2200" spc="-5" dirty="0">
                <a:solidFill>
                  <a:srgbClr val="13306C"/>
                </a:solidFill>
              </a:rPr>
              <a:t>artış </a:t>
            </a:r>
            <a:r>
              <a:rPr sz="2200" spc="-10" dirty="0">
                <a:solidFill>
                  <a:srgbClr val="13306C"/>
                </a:solidFill>
              </a:rPr>
              <a:t>daha</a:t>
            </a:r>
            <a:r>
              <a:rPr sz="2200" spc="190" dirty="0">
                <a:solidFill>
                  <a:srgbClr val="13306C"/>
                </a:solidFill>
              </a:rPr>
              <a:t> </a:t>
            </a:r>
            <a:r>
              <a:rPr sz="2200" spc="-5" dirty="0"/>
              <a:t>belirgin</a:t>
            </a:r>
            <a:endParaRPr sz="2200"/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697735"/>
            <a:ext cx="9139555" cy="523240"/>
          </a:xfrm>
          <a:custGeom>
            <a:avLst/>
            <a:gdLst/>
            <a:ahLst/>
            <a:cxnLst/>
            <a:rect l="l" t="t" r="r" b="b"/>
            <a:pathLst>
              <a:path w="9139555" h="523239">
                <a:moveTo>
                  <a:pt x="9139428" y="0"/>
                </a:moveTo>
                <a:lnTo>
                  <a:pt x="0" y="0"/>
                </a:lnTo>
                <a:lnTo>
                  <a:pt x="0" y="522732"/>
                </a:lnTo>
                <a:lnTo>
                  <a:pt x="9139428" y="522732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0316" y="1199210"/>
            <a:ext cx="7670800" cy="9836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Atıl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işgücü oranı 1,7 puan artarak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yüzde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27,4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düzeyinde</a:t>
            </a:r>
            <a:r>
              <a:rPr sz="2000" spc="-6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gerçekleşti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138170" marR="5080" indent="-2352040">
              <a:spcBef>
                <a:spcPts val="1775"/>
              </a:spcBef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İşgücüne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ilişkin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tamamlayıcı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göstergeler,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mevsim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arındırılmış,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%, 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– Nisan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750" y="6107074"/>
            <a:ext cx="8707755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TÜİK, TEPAV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hesaplamaları,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TEPAV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Zamana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bağlı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eksik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istihdam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ve işsizlerin bütünleşik oranı: Zamana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bağlı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eksik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istihdam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ve işsizlerin toplamının işgücüne</a:t>
            </a:r>
            <a:r>
              <a:rPr sz="1100" spc="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oranıdır.</a:t>
            </a: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İşsiz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potansiyel işgücünün bütünleşik oranı: İşsiz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potansiyel işgücünün toplamının işgücü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potansiyel işgücünün toplamına</a:t>
            </a:r>
            <a:r>
              <a:rPr sz="1100" spc="18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oranıdır.</a:t>
            </a: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Atıl işgücü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oranı: Zamana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bağlı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eksik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istihdam, işsizler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ve potansiyel işgücünün toplamının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işgücü ve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potansiyel işgücünün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toplamına</a:t>
            </a:r>
            <a:r>
              <a:rPr sz="1100" spc="11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oranıdır.</a:t>
            </a:r>
            <a:endParaRPr sz="11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1208" y="2511551"/>
            <a:ext cx="8158480" cy="2665730"/>
            <a:chOff x="521208" y="2511551"/>
            <a:chExt cx="8158480" cy="2665730"/>
          </a:xfrm>
        </p:grpSpPr>
        <p:sp>
          <p:nvSpPr>
            <p:cNvPr id="8" name="object 8"/>
            <p:cNvSpPr/>
            <p:nvPr/>
          </p:nvSpPr>
          <p:spPr>
            <a:xfrm>
              <a:off x="521208" y="2516123"/>
              <a:ext cx="8158480" cy="2656840"/>
            </a:xfrm>
            <a:custGeom>
              <a:avLst/>
              <a:gdLst/>
              <a:ahLst/>
              <a:cxnLst/>
              <a:rect l="l" t="t" r="r" b="b"/>
              <a:pathLst>
                <a:path w="8158480" h="2656840">
                  <a:moveTo>
                    <a:pt x="59436" y="2656332"/>
                  </a:moveTo>
                  <a:lnTo>
                    <a:pt x="59436" y="0"/>
                  </a:lnTo>
                </a:path>
                <a:path w="8158480" h="2656840">
                  <a:moveTo>
                    <a:pt x="0" y="2656332"/>
                  </a:moveTo>
                  <a:lnTo>
                    <a:pt x="59436" y="2656332"/>
                  </a:lnTo>
                </a:path>
                <a:path w="8158480" h="2656840">
                  <a:moveTo>
                    <a:pt x="0" y="2212848"/>
                  </a:moveTo>
                  <a:lnTo>
                    <a:pt x="59436" y="2212848"/>
                  </a:lnTo>
                </a:path>
                <a:path w="8158480" h="2656840">
                  <a:moveTo>
                    <a:pt x="0" y="1770888"/>
                  </a:moveTo>
                  <a:lnTo>
                    <a:pt x="59436" y="1770888"/>
                  </a:lnTo>
                </a:path>
                <a:path w="8158480" h="2656840">
                  <a:moveTo>
                    <a:pt x="0" y="1327403"/>
                  </a:moveTo>
                  <a:lnTo>
                    <a:pt x="59436" y="1327403"/>
                  </a:lnTo>
                </a:path>
                <a:path w="8158480" h="2656840">
                  <a:moveTo>
                    <a:pt x="0" y="885443"/>
                  </a:moveTo>
                  <a:lnTo>
                    <a:pt x="59436" y="885443"/>
                  </a:lnTo>
                </a:path>
                <a:path w="8158480" h="2656840">
                  <a:moveTo>
                    <a:pt x="0" y="441960"/>
                  </a:moveTo>
                  <a:lnTo>
                    <a:pt x="59436" y="441960"/>
                  </a:lnTo>
                </a:path>
                <a:path w="8158480" h="2656840">
                  <a:moveTo>
                    <a:pt x="0" y="0"/>
                  </a:moveTo>
                  <a:lnTo>
                    <a:pt x="59436" y="0"/>
                  </a:lnTo>
                </a:path>
                <a:path w="8158480" h="2656840">
                  <a:moveTo>
                    <a:pt x="59436" y="2656332"/>
                  </a:moveTo>
                  <a:lnTo>
                    <a:pt x="8157972" y="265633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81025" y="4339844"/>
              <a:ext cx="7898130" cy="398780"/>
            </a:xfrm>
            <a:custGeom>
              <a:avLst/>
              <a:gdLst/>
              <a:ahLst/>
              <a:cxnLst/>
              <a:rect l="l" t="t" r="r" b="b"/>
              <a:pathLst>
                <a:path w="7898130" h="398779">
                  <a:moveTo>
                    <a:pt x="0" y="398398"/>
                  </a:moveTo>
                  <a:lnTo>
                    <a:pt x="52081" y="395993"/>
                  </a:lnTo>
                  <a:lnTo>
                    <a:pt x="104471" y="393445"/>
                  </a:lnTo>
                  <a:lnTo>
                    <a:pt x="156235" y="391183"/>
                  </a:lnTo>
                  <a:lnTo>
                    <a:pt x="206438" y="389635"/>
                  </a:lnTo>
                  <a:lnTo>
                    <a:pt x="253995" y="389403"/>
                  </a:lnTo>
                  <a:lnTo>
                    <a:pt x="299673" y="390159"/>
                  </a:lnTo>
                  <a:lnTo>
                    <a:pt x="345350" y="390653"/>
                  </a:lnTo>
                  <a:lnTo>
                    <a:pt x="392899" y="389635"/>
                  </a:lnTo>
                  <a:lnTo>
                    <a:pt x="443267" y="386822"/>
                  </a:lnTo>
                  <a:lnTo>
                    <a:pt x="495296" y="382936"/>
                  </a:lnTo>
                  <a:lnTo>
                    <a:pt x="547740" y="377955"/>
                  </a:lnTo>
                  <a:lnTo>
                    <a:pt x="599351" y="371855"/>
                  </a:lnTo>
                  <a:lnTo>
                    <a:pt x="649602" y="363604"/>
                  </a:lnTo>
                  <a:lnTo>
                    <a:pt x="699222" y="353567"/>
                  </a:lnTo>
                  <a:lnTo>
                    <a:pt x="748839" y="343816"/>
                  </a:lnTo>
                  <a:lnTo>
                    <a:pt x="799084" y="336422"/>
                  </a:lnTo>
                  <a:lnTo>
                    <a:pt x="850388" y="332142"/>
                  </a:lnTo>
                  <a:lnTo>
                    <a:pt x="902335" y="329803"/>
                  </a:lnTo>
                  <a:lnTo>
                    <a:pt x="954281" y="328582"/>
                  </a:lnTo>
                  <a:lnTo>
                    <a:pt x="1005586" y="327659"/>
                  </a:lnTo>
                  <a:lnTo>
                    <a:pt x="1055838" y="327838"/>
                  </a:lnTo>
                  <a:lnTo>
                    <a:pt x="1105471" y="329279"/>
                  </a:lnTo>
                  <a:lnTo>
                    <a:pt x="1155104" y="329910"/>
                  </a:lnTo>
                  <a:lnTo>
                    <a:pt x="1205357" y="327659"/>
                  </a:lnTo>
                  <a:lnTo>
                    <a:pt x="1256498" y="321266"/>
                  </a:lnTo>
                  <a:lnTo>
                    <a:pt x="1308163" y="312134"/>
                  </a:lnTo>
                  <a:lnTo>
                    <a:pt x="1360019" y="301906"/>
                  </a:lnTo>
                  <a:lnTo>
                    <a:pt x="1411732" y="292226"/>
                  </a:lnTo>
                  <a:lnTo>
                    <a:pt x="1463518" y="282743"/>
                  </a:lnTo>
                  <a:lnTo>
                    <a:pt x="1515411" y="272843"/>
                  </a:lnTo>
                  <a:lnTo>
                    <a:pt x="1567090" y="263777"/>
                  </a:lnTo>
                  <a:lnTo>
                    <a:pt x="1618233" y="256793"/>
                  </a:lnTo>
                  <a:lnTo>
                    <a:pt x="1668486" y="253761"/>
                  </a:lnTo>
                  <a:lnTo>
                    <a:pt x="1718119" y="253491"/>
                  </a:lnTo>
                  <a:lnTo>
                    <a:pt x="1767752" y="252650"/>
                  </a:lnTo>
                  <a:lnTo>
                    <a:pt x="1818005" y="247903"/>
                  </a:lnTo>
                  <a:lnTo>
                    <a:pt x="1869309" y="237751"/>
                  </a:lnTo>
                  <a:lnTo>
                    <a:pt x="1921256" y="224123"/>
                  </a:lnTo>
                  <a:lnTo>
                    <a:pt x="1973202" y="209113"/>
                  </a:lnTo>
                  <a:lnTo>
                    <a:pt x="2024507" y="194817"/>
                  </a:lnTo>
                  <a:lnTo>
                    <a:pt x="2074759" y="181969"/>
                  </a:lnTo>
                  <a:lnTo>
                    <a:pt x="2124392" y="169370"/>
                  </a:lnTo>
                  <a:lnTo>
                    <a:pt x="2174025" y="156223"/>
                  </a:lnTo>
                  <a:lnTo>
                    <a:pt x="2224278" y="141731"/>
                  </a:lnTo>
                  <a:lnTo>
                    <a:pt x="2275401" y="124211"/>
                  </a:lnTo>
                  <a:lnTo>
                    <a:pt x="2327036" y="104632"/>
                  </a:lnTo>
                  <a:lnTo>
                    <a:pt x="2378886" y="85885"/>
                  </a:lnTo>
                  <a:lnTo>
                    <a:pt x="2430653" y="70865"/>
                  </a:lnTo>
                  <a:lnTo>
                    <a:pt x="2482742" y="60485"/>
                  </a:lnTo>
                  <a:lnTo>
                    <a:pt x="2535142" y="53165"/>
                  </a:lnTo>
                  <a:lnTo>
                    <a:pt x="2586922" y="48059"/>
                  </a:lnTo>
                  <a:lnTo>
                    <a:pt x="2637155" y="44322"/>
                  </a:lnTo>
                  <a:lnTo>
                    <a:pt x="2684662" y="42233"/>
                  </a:lnTo>
                  <a:lnTo>
                    <a:pt x="2730325" y="42084"/>
                  </a:lnTo>
                  <a:lnTo>
                    <a:pt x="2776011" y="43054"/>
                  </a:lnTo>
                  <a:lnTo>
                    <a:pt x="2823591" y="44322"/>
                  </a:lnTo>
                  <a:lnTo>
                    <a:pt x="2873966" y="45926"/>
                  </a:lnTo>
                  <a:lnTo>
                    <a:pt x="2925984" y="48196"/>
                  </a:lnTo>
                  <a:lnTo>
                    <a:pt x="2978431" y="50752"/>
                  </a:lnTo>
                  <a:lnTo>
                    <a:pt x="3030092" y="53212"/>
                  </a:lnTo>
                  <a:lnTo>
                    <a:pt x="3080327" y="55618"/>
                  </a:lnTo>
                  <a:lnTo>
                    <a:pt x="3129930" y="58165"/>
                  </a:lnTo>
                  <a:lnTo>
                    <a:pt x="3179558" y="60428"/>
                  </a:lnTo>
                  <a:lnTo>
                    <a:pt x="3229864" y="61975"/>
                  </a:lnTo>
                  <a:lnTo>
                    <a:pt x="3281148" y="63244"/>
                  </a:lnTo>
                  <a:lnTo>
                    <a:pt x="3333051" y="64214"/>
                  </a:lnTo>
                  <a:lnTo>
                    <a:pt x="3384954" y="64065"/>
                  </a:lnTo>
                  <a:lnTo>
                    <a:pt x="3436239" y="61975"/>
                  </a:lnTo>
                  <a:lnTo>
                    <a:pt x="3486491" y="57042"/>
                  </a:lnTo>
                  <a:lnTo>
                    <a:pt x="3536124" y="49847"/>
                  </a:lnTo>
                  <a:lnTo>
                    <a:pt x="3585757" y="42080"/>
                  </a:lnTo>
                  <a:lnTo>
                    <a:pt x="3636010" y="35432"/>
                  </a:lnTo>
                  <a:lnTo>
                    <a:pt x="3687153" y="29763"/>
                  </a:lnTo>
                  <a:lnTo>
                    <a:pt x="3738832" y="24368"/>
                  </a:lnTo>
                  <a:lnTo>
                    <a:pt x="3790725" y="20091"/>
                  </a:lnTo>
                  <a:lnTo>
                    <a:pt x="3842512" y="17779"/>
                  </a:lnTo>
                  <a:lnTo>
                    <a:pt x="3894278" y="16650"/>
                  </a:lnTo>
                  <a:lnTo>
                    <a:pt x="3946128" y="16652"/>
                  </a:lnTo>
                  <a:lnTo>
                    <a:pt x="3997763" y="19440"/>
                  </a:lnTo>
                  <a:lnTo>
                    <a:pt x="4048887" y="26669"/>
                  </a:lnTo>
                  <a:lnTo>
                    <a:pt x="4099139" y="41437"/>
                  </a:lnTo>
                  <a:lnTo>
                    <a:pt x="4148772" y="62039"/>
                  </a:lnTo>
                  <a:lnTo>
                    <a:pt x="4198405" y="82641"/>
                  </a:lnTo>
                  <a:lnTo>
                    <a:pt x="4248658" y="97408"/>
                  </a:lnTo>
                  <a:lnTo>
                    <a:pt x="4299962" y="104209"/>
                  </a:lnTo>
                  <a:lnTo>
                    <a:pt x="4351909" y="106283"/>
                  </a:lnTo>
                  <a:lnTo>
                    <a:pt x="4403855" y="106142"/>
                  </a:lnTo>
                  <a:lnTo>
                    <a:pt x="4455160" y="106298"/>
                  </a:lnTo>
                  <a:lnTo>
                    <a:pt x="4505412" y="106531"/>
                  </a:lnTo>
                  <a:lnTo>
                    <a:pt x="4555045" y="105775"/>
                  </a:lnTo>
                  <a:lnTo>
                    <a:pt x="4604678" y="105281"/>
                  </a:lnTo>
                  <a:lnTo>
                    <a:pt x="4654931" y="106298"/>
                  </a:lnTo>
                  <a:lnTo>
                    <a:pt x="4706072" y="109057"/>
                  </a:lnTo>
                  <a:lnTo>
                    <a:pt x="4757737" y="112934"/>
                  </a:lnTo>
                  <a:lnTo>
                    <a:pt x="4809593" y="117907"/>
                  </a:lnTo>
                  <a:lnTo>
                    <a:pt x="4861306" y="123951"/>
                  </a:lnTo>
                  <a:lnTo>
                    <a:pt x="4913252" y="133238"/>
                  </a:lnTo>
                  <a:lnTo>
                    <a:pt x="4965414" y="145002"/>
                  </a:lnTo>
                  <a:lnTo>
                    <a:pt x="5017146" y="155098"/>
                  </a:lnTo>
                  <a:lnTo>
                    <a:pt x="5067808" y="159384"/>
                  </a:lnTo>
                  <a:lnTo>
                    <a:pt x="5116689" y="156134"/>
                  </a:lnTo>
                  <a:lnTo>
                    <a:pt x="5164343" y="147764"/>
                  </a:lnTo>
                  <a:lnTo>
                    <a:pt x="5212022" y="136346"/>
                  </a:lnTo>
                  <a:lnTo>
                    <a:pt x="5260975" y="123951"/>
                  </a:lnTo>
                  <a:lnTo>
                    <a:pt x="5311776" y="108713"/>
                  </a:lnTo>
                  <a:lnTo>
                    <a:pt x="5363733" y="90249"/>
                  </a:lnTo>
                  <a:lnTo>
                    <a:pt x="5415905" y="73142"/>
                  </a:lnTo>
                  <a:lnTo>
                    <a:pt x="5467350" y="61975"/>
                  </a:lnTo>
                  <a:lnTo>
                    <a:pt x="5517602" y="59043"/>
                  </a:lnTo>
                  <a:lnTo>
                    <a:pt x="5567235" y="61467"/>
                  </a:lnTo>
                  <a:lnTo>
                    <a:pt x="5616868" y="66369"/>
                  </a:lnTo>
                  <a:lnTo>
                    <a:pt x="5667121" y="70865"/>
                  </a:lnTo>
                  <a:lnTo>
                    <a:pt x="5718425" y="77162"/>
                  </a:lnTo>
                  <a:lnTo>
                    <a:pt x="5770372" y="85804"/>
                  </a:lnTo>
                  <a:lnTo>
                    <a:pt x="5822318" y="91422"/>
                  </a:lnTo>
                  <a:lnTo>
                    <a:pt x="5873623" y="88645"/>
                  </a:lnTo>
                  <a:lnTo>
                    <a:pt x="5913894" y="74330"/>
                  </a:lnTo>
                  <a:lnTo>
                    <a:pt x="5953689" y="50657"/>
                  </a:lnTo>
                  <a:lnTo>
                    <a:pt x="5993327" y="25278"/>
                  </a:lnTo>
                  <a:lnTo>
                    <a:pt x="6033122" y="5841"/>
                  </a:lnTo>
                  <a:lnTo>
                    <a:pt x="6073394" y="0"/>
                  </a:lnTo>
                  <a:lnTo>
                    <a:pt x="6114254" y="12634"/>
                  </a:lnTo>
                  <a:lnTo>
                    <a:pt x="6155492" y="38565"/>
                  </a:lnTo>
                  <a:lnTo>
                    <a:pt x="6196938" y="70573"/>
                  </a:lnTo>
                  <a:lnTo>
                    <a:pt x="6238420" y="101441"/>
                  </a:lnTo>
                  <a:lnTo>
                    <a:pt x="6279769" y="123951"/>
                  </a:lnTo>
                  <a:lnTo>
                    <a:pt x="6331555" y="140275"/>
                  </a:lnTo>
                  <a:lnTo>
                    <a:pt x="6383448" y="150526"/>
                  </a:lnTo>
                  <a:lnTo>
                    <a:pt x="6435127" y="156348"/>
                  </a:lnTo>
                  <a:lnTo>
                    <a:pt x="6486271" y="159384"/>
                  </a:lnTo>
                  <a:lnTo>
                    <a:pt x="6536523" y="158484"/>
                  </a:lnTo>
                  <a:lnTo>
                    <a:pt x="6586156" y="153320"/>
                  </a:lnTo>
                  <a:lnTo>
                    <a:pt x="6635789" y="146776"/>
                  </a:lnTo>
                  <a:lnTo>
                    <a:pt x="6686042" y="141731"/>
                  </a:lnTo>
                  <a:lnTo>
                    <a:pt x="6737328" y="138056"/>
                  </a:lnTo>
                  <a:lnTo>
                    <a:pt x="6789245" y="134524"/>
                  </a:lnTo>
                  <a:lnTo>
                    <a:pt x="6841186" y="132373"/>
                  </a:lnTo>
                  <a:lnTo>
                    <a:pt x="6892544" y="132841"/>
                  </a:lnTo>
                  <a:lnTo>
                    <a:pt x="6942796" y="137400"/>
                  </a:lnTo>
                  <a:lnTo>
                    <a:pt x="6992429" y="145018"/>
                  </a:lnTo>
                  <a:lnTo>
                    <a:pt x="7042062" y="153183"/>
                  </a:lnTo>
                  <a:lnTo>
                    <a:pt x="7092315" y="159384"/>
                  </a:lnTo>
                  <a:lnTo>
                    <a:pt x="7143438" y="164328"/>
                  </a:lnTo>
                  <a:lnTo>
                    <a:pt x="7195073" y="168830"/>
                  </a:lnTo>
                  <a:lnTo>
                    <a:pt x="7246923" y="170832"/>
                  </a:lnTo>
                  <a:lnTo>
                    <a:pt x="7298690" y="168274"/>
                  </a:lnTo>
                  <a:lnTo>
                    <a:pt x="7350779" y="157908"/>
                  </a:lnTo>
                  <a:lnTo>
                    <a:pt x="7403179" y="141731"/>
                  </a:lnTo>
                  <a:lnTo>
                    <a:pt x="7454959" y="125555"/>
                  </a:lnTo>
                  <a:lnTo>
                    <a:pt x="7505192" y="115188"/>
                  </a:lnTo>
                  <a:lnTo>
                    <a:pt x="7552699" y="115111"/>
                  </a:lnTo>
                  <a:lnTo>
                    <a:pt x="7598362" y="121237"/>
                  </a:lnTo>
                  <a:lnTo>
                    <a:pt x="7644048" y="126529"/>
                  </a:lnTo>
                  <a:lnTo>
                    <a:pt x="7691628" y="123951"/>
                  </a:lnTo>
                  <a:lnTo>
                    <a:pt x="7741858" y="110259"/>
                  </a:lnTo>
                  <a:lnTo>
                    <a:pt x="7793624" y="89661"/>
                  </a:lnTo>
                  <a:lnTo>
                    <a:pt x="7845986" y="66301"/>
                  </a:lnTo>
                  <a:lnTo>
                    <a:pt x="7898003" y="44322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81025" y="3823436"/>
              <a:ext cx="7898130" cy="800100"/>
            </a:xfrm>
            <a:custGeom>
              <a:avLst/>
              <a:gdLst/>
              <a:ahLst/>
              <a:cxnLst/>
              <a:rect l="l" t="t" r="r" b="b"/>
              <a:pathLst>
                <a:path w="7898130" h="800100">
                  <a:moveTo>
                    <a:pt x="0" y="773201"/>
                  </a:moveTo>
                  <a:lnTo>
                    <a:pt x="52081" y="777817"/>
                  </a:lnTo>
                  <a:lnTo>
                    <a:pt x="104471" y="782599"/>
                  </a:lnTo>
                  <a:lnTo>
                    <a:pt x="156235" y="787096"/>
                  </a:lnTo>
                  <a:lnTo>
                    <a:pt x="206438" y="790854"/>
                  </a:lnTo>
                  <a:lnTo>
                    <a:pt x="253995" y="794333"/>
                  </a:lnTo>
                  <a:lnTo>
                    <a:pt x="299673" y="797538"/>
                  </a:lnTo>
                  <a:lnTo>
                    <a:pt x="345350" y="799623"/>
                  </a:lnTo>
                  <a:lnTo>
                    <a:pt x="392899" y="799744"/>
                  </a:lnTo>
                  <a:lnTo>
                    <a:pt x="443267" y="797379"/>
                  </a:lnTo>
                  <a:lnTo>
                    <a:pt x="495296" y="793109"/>
                  </a:lnTo>
                  <a:lnTo>
                    <a:pt x="547740" y="787743"/>
                  </a:lnTo>
                  <a:lnTo>
                    <a:pt x="599351" y="782091"/>
                  </a:lnTo>
                  <a:lnTo>
                    <a:pt x="649602" y="775033"/>
                  </a:lnTo>
                  <a:lnTo>
                    <a:pt x="699222" y="766581"/>
                  </a:lnTo>
                  <a:lnTo>
                    <a:pt x="748839" y="759249"/>
                  </a:lnTo>
                  <a:lnTo>
                    <a:pt x="799084" y="755548"/>
                  </a:lnTo>
                  <a:lnTo>
                    <a:pt x="850388" y="757878"/>
                  </a:lnTo>
                  <a:lnTo>
                    <a:pt x="902335" y="764375"/>
                  </a:lnTo>
                  <a:lnTo>
                    <a:pt x="954281" y="770872"/>
                  </a:lnTo>
                  <a:lnTo>
                    <a:pt x="1005586" y="773201"/>
                  </a:lnTo>
                  <a:lnTo>
                    <a:pt x="1055838" y="769858"/>
                  </a:lnTo>
                  <a:lnTo>
                    <a:pt x="1105471" y="763216"/>
                  </a:lnTo>
                  <a:lnTo>
                    <a:pt x="1155104" y="754931"/>
                  </a:lnTo>
                  <a:lnTo>
                    <a:pt x="1205357" y="746658"/>
                  </a:lnTo>
                  <a:lnTo>
                    <a:pt x="1256498" y="738032"/>
                  </a:lnTo>
                  <a:lnTo>
                    <a:pt x="1308163" y="728418"/>
                  </a:lnTo>
                  <a:lnTo>
                    <a:pt x="1360019" y="719066"/>
                  </a:lnTo>
                  <a:lnTo>
                    <a:pt x="1411732" y="711225"/>
                  </a:lnTo>
                  <a:lnTo>
                    <a:pt x="1463518" y="706163"/>
                  </a:lnTo>
                  <a:lnTo>
                    <a:pt x="1515411" y="702923"/>
                  </a:lnTo>
                  <a:lnTo>
                    <a:pt x="1567090" y="699420"/>
                  </a:lnTo>
                  <a:lnTo>
                    <a:pt x="1618233" y="693572"/>
                  </a:lnTo>
                  <a:lnTo>
                    <a:pt x="1668486" y="684325"/>
                  </a:lnTo>
                  <a:lnTo>
                    <a:pt x="1718119" y="673030"/>
                  </a:lnTo>
                  <a:lnTo>
                    <a:pt x="1767752" y="660925"/>
                  </a:lnTo>
                  <a:lnTo>
                    <a:pt x="1818005" y="649249"/>
                  </a:lnTo>
                  <a:lnTo>
                    <a:pt x="1869309" y="638397"/>
                  </a:lnTo>
                  <a:lnTo>
                    <a:pt x="1921256" y="627675"/>
                  </a:lnTo>
                  <a:lnTo>
                    <a:pt x="1973202" y="616692"/>
                  </a:lnTo>
                  <a:lnTo>
                    <a:pt x="2024507" y="605053"/>
                  </a:lnTo>
                  <a:lnTo>
                    <a:pt x="2074759" y="592792"/>
                  </a:lnTo>
                  <a:lnTo>
                    <a:pt x="2124392" y="580114"/>
                  </a:lnTo>
                  <a:lnTo>
                    <a:pt x="2174025" y="566602"/>
                  </a:lnTo>
                  <a:lnTo>
                    <a:pt x="2224278" y="551840"/>
                  </a:lnTo>
                  <a:lnTo>
                    <a:pt x="2275401" y="534590"/>
                  </a:lnTo>
                  <a:lnTo>
                    <a:pt x="2327036" y="515375"/>
                  </a:lnTo>
                  <a:lnTo>
                    <a:pt x="2378886" y="496708"/>
                  </a:lnTo>
                  <a:lnTo>
                    <a:pt x="2430653" y="481101"/>
                  </a:lnTo>
                  <a:lnTo>
                    <a:pt x="2482742" y="468885"/>
                  </a:lnTo>
                  <a:lnTo>
                    <a:pt x="2535142" y="458908"/>
                  </a:lnTo>
                  <a:lnTo>
                    <a:pt x="2586922" y="451169"/>
                  </a:lnTo>
                  <a:lnTo>
                    <a:pt x="2637155" y="445668"/>
                  </a:lnTo>
                  <a:lnTo>
                    <a:pt x="2684662" y="442525"/>
                  </a:lnTo>
                  <a:lnTo>
                    <a:pt x="2730325" y="441763"/>
                  </a:lnTo>
                  <a:lnTo>
                    <a:pt x="2776011" y="442954"/>
                  </a:lnTo>
                  <a:lnTo>
                    <a:pt x="2823591" y="445668"/>
                  </a:lnTo>
                  <a:lnTo>
                    <a:pt x="2873966" y="450244"/>
                  </a:lnTo>
                  <a:lnTo>
                    <a:pt x="2925984" y="456749"/>
                  </a:lnTo>
                  <a:lnTo>
                    <a:pt x="2978431" y="464349"/>
                  </a:lnTo>
                  <a:lnTo>
                    <a:pt x="3030092" y="472211"/>
                  </a:lnTo>
                  <a:lnTo>
                    <a:pt x="3080327" y="481462"/>
                  </a:lnTo>
                  <a:lnTo>
                    <a:pt x="3129930" y="492119"/>
                  </a:lnTo>
                  <a:lnTo>
                    <a:pt x="3179558" y="501679"/>
                  </a:lnTo>
                  <a:lnTo>
                    <a:pt x="3229864" y="507644"/>
                  </a:lnTo>
                  <a:lnTo>
                    <a:pt x="3281148" y="509166"/>
                  </a:lnTo>
                  <a:lnTo>
                    <a:pt x="3333051" y="507628"/>
                  </a:lnTo>
                  <a:lnTo>
                    <a:pt x="3384954" y="503876"/>
                  </a:lnTo>
                  <a:lnTo>
                    <a:pt x="3436239" y="498754"/>
                  </a:lnTo>
                  <a:lnTo>
                    <a:pt x="3486491" y="490735"/>
                  </a:lnTo>
                  <a:lnTo>
                    <a:pt x="3536124" y="479942"/>
                  </a:lnTo>
                  <a:lnTo>
                    <a:pt x="3585757" y="469697"/>
                  </a:lnTo>
                  <a:lnTo>
                    <a:pt x="3636010" y="463321"/>
                  </a:lnTo>
                  <a:lnTo>
                    <a:pt x="3687153" y="463246"/>
                  </a:lnTo>
                  <a:lnTo>
                    <a:pt x="3738832" y="467195"/>
                  </a:lnTo>
                  <a:lnTo>
                    <a:pt x="3790725" y="471429"/>
                  </a:lnTo>
                  <a:lnTo>
                    <a:pt x="3842512" y="472211"/>
                  </a:lnTo>
                  <a:lnTo>
                    <a:pt x="3894278" y="465582"/>
                  </a:lnTo>
                  <a:lnTo>
                    <a:pt x="3946128" y="454511"/>
                  </a:lnTo>
                  <a:lnTo>
                    <a:pt x="3997763" y="445654"/>
                  </a:lnTo>
                  <a:lnTo>
                    <a:pt x="4048887" y="445668"/>
                  </a:lnTo>
                  <a:lnTo>
                    <a:pt x="4099139" y="459950"/>
                  </a:lnTo>
                  <a:lnTo>
                    <a:pt x="4148772" y="483816"/>
                  </a:lnTo>
                  <a:lnTo>
                    <a:pt x="4198405" y="508515"/>
                  </a:lnTo>
                  <a:lnTo>
                    <a:pt x="4248658" y="525297"/>
                  </a:lnTo>
                  <a:lnTo>
                    <a:pt x="4299962" y="531137"/>
                  </a:lnTo>
                  <a:lnTo>
                    <a:pt x="4351909" y="530869"/>
                  </a:lnTo>
                  <a:lnTo>
                    <a:pt x="4403855" y="527815"/>
                  </a:lnTo>
                  <a:lnTo>
                    <a:pt x="4455160" y="525297"/>
                  </a:lnTo>
                  <a:lnTo>
                    <a:pt x="4505412" y="526230"/>
                  </a:lnTo>
                  <a:lnTo>
                    <a:pt x="4555045" y="528091"/>
                  </a:lnTo>
                  <a:lnTo>
                    <a:pt x="4604678" y="526333"/>
                  </a:lnTo>
                  <a:lnTo>
                    <a:pt x="4654931" y="516407"/>
                  </a:lnTo>
                  <a:lnTo>
                    <a:pt x="4695791" y="497394"/>
                  </a:lnTo>
                  <a:lnTo>
                    <a:pt x="4737029" y="469578"/>
                  </a:lnTo>
                  <a:lnTo>
                    <a:pt x="4778475" y="439762"/>
                  </a:lnTo>
                  <a:lnTo>
                    <a:pt x="4819957" y="414750"/>
                  </a:lnTo>
                  <a:lnTo>
                    <a:pt x="4861306" y="401345"/>
                  </a:lnTo>
                  <a:lnTo>
                    <a:pt x="4902825" y="404853"/>
                  </a:lnTo>
                  <a:lnTo>
                    <a:pt x="4944565" y="420655"/>
                  </a:lnTo>
                  <a:lnTo>
                    <a:pt x="4986194" y="440902"/>
                  </a:lnTo>
                  <a:lnTo>
                    <a:pt x="5027385" y="457741"/>
                  </a:lnTo>
                  <a:lnTo>
                    <a:pt x="5067808" y="463321"/>
                  </a:lnTo>
                  <a:lnTo>
                    <a:pt x="5116689" y="454669"/>
                  </a:lnTo>
                  <a:lnTo>
                    <a:pt x="5164343" y="436207"/>
                  </a:lnTo>
                  <a:lnTo>
                    <a:pt x="5212022" y="409172"/>
                  </a:lnTo>
                  <a:lnTo>
                    <a:pt x="5260975" y="374802"/>
                  </a:lnTo>
                  <a:lnTo>
                    <a:pt x="5294668" y="344926"/>
                  </a:lnTo>
                  <a:lnTo>
                    <a:pt x="5329014" y="307920"/>
                  </a:lnTo>
                  <a:lnTo>
                    <a:pt x="5363733" y="267471"/>
                  </a:lnTo>
                  <a:lnTo>
                    <a:pt x="5398548" y="227266"/>
                  </a:lnTo>
                  <a:lnTo>
                    <a:pt x="5433180" y="190990"/>
                  </a:lnTo>
                  <a:lnTo>
                    <a:pt x="5467350" y="162331"/>
                  </a:lnTo>
                  <a:lnTo>
                    <a:pt x="5507621" y="134844"/>
                  </a:lnTo>
                  <a:lnTo>
                    <a:pt x="5547416" y="111052"/>
                  </a:lnTo>
                  <a:lnTo>
                    <a:pt x="5587054" y="93916"/>
                  </a:lnTo>
                  <a:lnTo>
                    <a:pt x="5626849" y="86400"/>
                  </a:lnTo>
                  <a:lnTo>
                    <a:pt x="5667121" y="91465"/>
                  </a:lnTo>
                  <a:lnTo>
                    <a:pt x="5701220" y="112264"/>
                  </a:lnTo>
                  <a:lnTo>
                    <a:pt x="5735701" y="148549"/>
                  </a:lnTo>
                  <a:lnTo>
                    <a:pt x="5770372" y="192208"/>
                  </a:lnTo>
                  <a:lnTo>
                    <a:pt x="5805043" y="235126"/>
                  </a:lnTo>
                  <a:lnTo>
                    <a:pt x="5839523" y="269189"/>
                  </a:lnTo>
                  <a:lnTo>
                    <a:pt x="5873623" y="286283"/>
                  </a:lnTo>
                  <a:lnTo>
                    <a:pt x="5907223" y="281203"/>
                  </a:lnTo>
                  <a:lnTo>
                    <a:pt x="5940457" y="259397"/>
                  </a:lnTo>
                  <a:lnTo>
                    <a:pt x="5973508" y="228736"/>
                  </a:lnTo>
                  <a:lnTo>
                    <a:pt x="6006559" y="197092"/>
                  </a:lnTo>
                  <a:lnTo>
                    <a:pt x="6039793" y="172333"/>
                  </a:lnTo>
                  <a:lnTo>
                    <a:pt x="6073394" y="162331"/>
                  </a:lnTo>
                  <a:lnTo>
                    <a:pt x="6114254" y="171687"/>
                  </a:lnTo>
                  <a:lnTo>
                    <a:pt x="6155492" y="195355"/>
                  </a:lnTo>
                  <a:lnTo>
                    <a:pt x="6196938" y="226742"/>
                  </a:lnTo>
                  <a:lnTo>
                    <a:pt x="6238420" y="259250"/>
                  </a:lnTo>
                  <a:lnTo>
                    <a:pt x="6279769" y="286283"/>
                  </a:lnTo>
                  <a:lnTo>
                    <a:pt x="6321179" y="310691"/>
                  </a:lnTo>
                  <a:lnTo>
                    <a:pt x="6362698" y="336884"/>
                  </a:lnTo>
                  <a:lnTo>
                    <a:pt x="6404163" y="360615"/>
                  </a:lnTo>
                  <a:lnTo>
                    <a:pt x="6445409" y="377634"/>
                  </a:lnTo>
                  <a:lnTo>
                    <a:pt x="6486271" y="383692"/>
                  </a:lnTo>
                  <a:lnTo>
                    <a:pt x="6526542" y="373613"/>
                  </a:lnTo>
                  <a:lnTo>
                    <a:pt x="6566337" y="350298"/>
                  </a:lnTo>
                  <a:lnTo>
                    <a:pt x="6605975" y="321394"/>
                  </a:lnTo>
                  <a:lnTo>
                    <a:pt x="6645770" y="294544"/>
                  </a:lnTo>
                  <a:lnTo>
                    <a:pt x="6686042" y="277393"/>
                  </a:lnTo>
                  <a:lnTo>
                    <a:pt x="6737328" y="273585"/>
                  </a:lnTo>
                  <a:lnTo>
                    <a:pt x="6789245" y="280171"/>
                  </a:lnTo>
                  <a:lnTo>
                    <a:pt x="6841186" y="287591"/>
                  </a:lnTo>
                  <a:lnTo>
                    <a:pt x="6892544" y="286283"/>
                  </a:lnTo>
                  <a:lnTo>
                    <a:pt x="6942796" y="275288"/>
                  </a:lnTo>
                  <a:lnTo>
                    <a:pt x="6992429" y="259185"/>
                  </a:lnTo>
                  <a:lnTo>
                    <a:pt x="7042062" y="236724"/>
                  </a:lnTo>
                  <a:lnTo>
                    <a:pt x="7092315" y="206654"/>
                  </a:lnTo>
                  <a:lnTo>
                    <a:pt x="7126325" y="178253"/>
                  </a:lnTo>
                  <a:lnTo>
                    <a:pt x="7160608" y="142007"/>
                  </a:lnTo>
                  <a:lnTo>
                    <a:pt x="7195073" y="102578"/>
                  </a:lnTo>
                  <a:lnTo>
                    <a:pt x="7229634" y="64631"/>
                  </a:lnTo>
                  <a:lnTo>
                    <a:pt x="7264203" y="32829"/>
                  </a:lnTo>
                  <a:lnTo>
                    <a:pt x="7298690" y="11836"/>
                  </a:lnTo>
                  <a:lnTo>
                    <a:pt x="7350779" y="0"/>
                  </a:lnTo>
                  <a:lnTo>
                    <a:pt x="7403179" y="3534"/>
                  </a:lnTo>
                  <a:lnTo>
                    <a:pt x="7454959" y="17855"/>
                  </a:lnTo>
                  <a:lnTo>
                    <a:pt x="7505192" y="38379"/>
                  </a:lnTo>
                  <a:lnTo>
                    <a:pt x="7543405" y="65540"/>
                  </a:lnTo>
                  <a:lnTo>
                    <a:pt x="7580199" y="104576"/>
                  </a:lnTo>
                  <a:lnTo>
                    <a:pt x="7616529" y="145081"/>
                  </a:lnTo>
                  <a:lnTo>
                    <a:pt x="7653353" y="176649"/>
                  </a:lnTo>
                  <a:lnTo>
                    <a:pt x="7691628" y="188874"/>
                  </a:lnTo>
                  <a:lnTo>
                    <a:pt x="7724897" y="180278"/>
                  </a:lnTo>
                  <a:lnTo>
                    <a:pt x="7758989" y="158756"/>
                  </a:lnTo>
                  <a:lnTo>
                    <a:pt x="7793624" y="128613"/>
                  </a:lnTo>
                  <a:lnTo>
                    <a:pt x="7828524" y="94151"/>
                  </a:lnTo>
                  <a:lnTo>
                    <a:pt x="7863410" y="59675"/>
                  </a:lnTo>
                  <a:lnTo>
                    <a:pt x="7898003" y="29489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81025" y="3459021"/>
              <a:ext cx="7898130" cy="899160"/>
            </a:xfrm>
            <a:custGeom>
              <a:avLst/>
              <a:gdLst/>
              <a:ahLst/>
              <a:cxnLst/>
              <a:rect l="l" t="t" r="r" b="b"/>
              <a:pathLst>
                <a:path w="7898130" h="899160">
                  <a:moveTo>
                    <a:pt x="0" y="827736"/>
                  </a:moveTo>
                  <a:lnTo>
                    <a:pt x="52081" y="827111"/>
                  </a:lnTo>
                  <a:lnTo>
                    <a:pt x="104471" y="826069"/>
                  </a:lnTo>
                  <a:lnTo>
                    <a:pt x="156235" y="825860"/>
                  </a:lnTo>
                  <a:lnTo>
                    <a:pt x="206438" y="827736"/>
                  </a:lnTo>
                  <a:lnTo>
                    <a:pt x="253995" y="832097"/>
                  </a:lnTo>
                  <a:lnTo>
                    <a:pt x="299673" y="838245"/>
                  </a:lnTo>
                  <a:lnTo>
                    <a:pt x="345350" y="845774"/>
                  </a:lnTo>
                  <a:lnTo>
                    <a:pt x="392899" y="854279"/>
                  </a:lnTo>
                  <a:lnTo>
                    <a:pt x="443267" y="865973"/>
                  </a:lnTo>
                  <a:lnTo>
                    <a:pt x="495296" y="880298"/>
                  </a:lnTo>
                  <a:lnTo>
                    <a:pt x="547740" y="892694"/>
                  </a:lnTo>
                  <a:lnTo>
                    <a:pt x="599351" y="898602"/>
                  </a:lnTo>
                  <a:lnTo>
                    <a:pt x="649602" y="896137"/>
                  </a:lnTo>
                  <a:lnTo>
                    <a:pt x="699222" y="888029"/>
                  </a:lnTo>
                  <a:lnTo>
                    <a:pt x="748839" y="876349"/>
                  </a:lnTo>
                  <a:lnTo>
                    <a:pt x="799084" y="863169"/>
                  </a:lnTo>
                  <a:lnTo>
                    <a:pt x="850388" y="845899"/>
                  </a:lnTo>
                  <a:lnTo>
                    <a:pt x="902335" y="824450"/>
                  </a:lnTo>
                  <a:lnTo>
                    <a:pt x="954281" y="804644"/>
                  </a:lnTo>
                  <a:lnTo>
                    <a:pt x="1005586" y="792303"/>
                  </a:lnTo>
                  <a:lnTo>
                    <a:pt x="1055838" y="791580"/>
                  </a:lnTo>
                  <a:lnTo>
                    <a:pt x="1105471" y="798430"/>
                  </a:lnTo>
                  <a:lnTo>
                    <a:pt x="1155104" y="806662"/>
                  </a:lnTo>
                  <a:lnTo>
                    <a:pt x="1205357" y="810083"/>
                  </a:lnTo>
                  <a:lnTo>
                    <a:pt x="1256498" y="805489"/>
                  </a:lnTo>
                  <a:lnTo>
                    <a:pt x="1308163" y="796764"/>
                  </a:lnTo>
                  <a:lnTo>
                    <a:pt x="1360019" y="788062"/>
                  </a:lnTo>
                  <a:lnTo>
                    <a:pt x="1411732" y="783540"/>
                  </a:lnTo>
                  <a:lnTo>
                    <a:pt x="1463518" y="786280"/>
                  </a:lnTo>
                  <a:lnTo>
                    <a:pt x="1515411" y="793462"/>
                  </a:lnTo>
                  <a:lnTo>
                    <a:pt x="1567090" y="800095"/>
                  </a:lnTo>
                  <a:lnTo>
                    <a:pt x="1618233" y="801193"/>
                  </a:lnTo>
                  <a:lnTo>
                    <a:pt x="1668486" y="794894"/>
                  </a:lnTo>
                  <a:lnTo>
                    <a:pt x="1718119" y="784048"/>
                  </a:lnTo>
                  <a:lnTo>
                    <a:pt x="1767752" y="770725"/>
                  </a:lnTo>
                  <a:lnTo>
                    <a:pt x="1818005" y="756997"/>
                  </a:lnTo>
                  <a:lnTo>
                    <a:pt x="1869309" y="742705"/>
                  </a:lnTo>
                  <a:lnTo>
                    <a:pt x="1921256" y="727056"/>
                  </a:lnTo>
                  <a:lnTo>
                    <a:pt x="1973202" y="710884"/>
                  </a:lnTo>
                  <a:lnTo>
                    <a:pt x="2024507" y="695021"/>
                  </a:lnTo>
                  <a:lnTo>
                    <a:pt x="2074759" y="681158"/>
                  </a:lnTo>
                  <a:lnTo>
                    <a:pt x="2124392" y="668414"/>
                  </a:lnTo>
                  <a:lnTo>
                    <a:pt x="2174025" y="653480"/>
                  </a:lnTo>
                  <a:lnTo>
                    <a:pt x="2224278" y="633045"/>
                  </a:lnTo>
                  <a:lnTo>
                    <a:pt x="2265126" y="608025"/>
                  </a:lnTo>
                  <a:lnTo>
                    <a:pt x="2306340" y="576080"/>
                  </a:lnTo>
                  <a:lnTo>
                    <a:pt x="2347767" y="543360"/>
                  </a:lnTo>
                  <a:lnTo>
                    <a:pt x="2389256" y="516018"/>
                  </a:lnTo>
                  <a:lnTo>
                    <a:pt x="2430653" y="500203"/>
                  </a:lnTo>
                  <a:lnTo>
                    <a:pt x="2472270" y="500323"/>
                  </a:lnTo>
                  <a:lnTo>
                    <a:pt x="2514204" y="512287"/>
                  </a:lnTo>
                  <a:lnTo>
                    <a:pt x="2555980" y="529500"/>
                  </a:lnTo>
                  <a:lnTo>
                    <a:pt x="2597122" y="545366"/>
                  </a:lnTo>
                  <a:lnTo>
                    <a:pt x="2637155" y="553289"/>
                  </a:lnTo>
                  <a:lnTo>
                    <a:pt x="2684662" y="548788"/>
                  </a:lnTo>
                  <a:lnTo>
                    <a:pt x="2730325" y="536144"/>
                  </a:lnTo>
                  <a:lnTo>
                    <a:pt x="2776011" y="523214"/>
                  </a:lnTo>
                  <a:lnTo>
                    <a:pt x="2823591" y="517856"/>
                  </a:lnTo>
                  <a:lnTo>
                    <a:pt x="2873966" y="523763"/>
                  </a:lnTo>
                  <a:lnTo>
                    <a:pt x="2925984" y="536160"/>
                  </a:lnTo>
                  <a:lnTo>
                    <a:pt x="2978431" y="550485"/>
                  </a:lnTo>
                  <a:lnTo>
                    <a:pt x="3030092" y="562179"/>
                  </a:lnTo>
                  <a:lnTo>
                    <a:pt x="3080327" y="571720"/>
                  </a:lnTo>
                  <a:lnTo>
                    <a:pt x="3129930" y="580975"/>
                  </a:lnTo>
                  <a:lnTo>
                    <a:pt x="3179558" y="587468"/>
                  </a:lnTo>
                  <a:lnTo>
                    <a:pt x="3229864" y="588722"/>
                  </a:lnTo>
                  <a:lnTo>
                    <a:pt x="3281148" y="582030"/>
                  </a:lnTo>
                  <a:lnTo>
                    <a:pt x="3333051" y="569386"/>
                  </a:lnTo>
                  <a:lnTo>
                    <a:pt x="3384954" y="555360"/>
                  </a:lnTo>
                  <a:lnTo>
                    <a:pt x="3436239" y="544526"/>
                  </a:lnTo>
                  <a:lnTo>
                    <a:pt x="3486491" y="538194"/>
                  </a:lnTo>
                  <a:lnTo>
                    <a:pt x="3536124" y="533969"/>
                  </a:lnTo>
                  <a:lnTo>
                    <a:pt x="3585757" y="530578"/>
                  </a:lnTo>
                  <a:lnTo>
                    <a:pt x="3636010" y="526746"/>
                  </a:lnTo>
                  <a:lnTo>
                    <a:pt x="3687153" y="520487"/>
                  </a:lnTo>
                  <a:lnTo>
                    <a:pt x="3738832" y="512966"/>
                  </a:lnTo>
                  <a:lnTo>
                    <a:pt x="3790725" y="507922"/>
                  </a:lnTo>
                  <a:lnTo>
                    <a:pt x="3842512" y="509093"/>
                  </a:lnTo>
                  <a:lnTo>
                    <a:pt x="3894278" y="520223"/>
                  </a:lnTo>
                  <a:lnTo>
                    <a:pt x="3946128" y="538414"/>
                  </a:lnTo>
                  <a:lnTo>
                    <a:pt x="3997763" y="557438"/>
                  </a:lnTo>
                  <a:lnTo>
                    <a:pt x="4048887" y="571069"/>
                  </a:lnTo>
                  <a:lnTo>
                    <a:pt x="4099139" y="576385"/>
                  </a:lnTo>
                  <a:lnTo>
                    <a:pt x="4148772" y="577117"/>
                  </a:lnTo>
                  <a:lnTo>
                    <a:pt x="4198405" y="577016"/>
                  </a:lnTo>
                  <a:lnTo>
                    <a:pt x="4248658" y="579832"/>
                  </a:lnTo>
                  <a:lnTo>
                    <a:pt x="4299962" y="587851"/>
                  </a:lnTo>
                  <a:lnTo>
                    <a:pt x="4351909" y="598644"/>
                  </a:lnTo>
                  <a:lnTo>
                    <a:pt x="4403855" y="608889"/>
                  </a:lnTo>
                  <a:lnTo>
                    <a:pt x="4455160" y="615265"/>
                  </a:lnTo>
                  <a:lnTo>
                    <a:pt x="4505412" y="619073"/>
                  </a:lnTo>
                  <a:lnTo>
                    <a:pt x="4555045" y="621345"/>
                  </a:lnTo>
                  <a:lnTo>
                    <a:pt x="4604678" y="618354"/>
                  </a:lnTo>
                  <a:lnTo>
                    <a:pt x="4654931" y="606375"/>
                  </a:lnTo>
                  <a:lnTo>
                    <a:pt x="4695791" y="585245"/>
                  </a:lnTo>
                  <a:lnTo>
                    <a:pt x="4737029" y="554593"/>
                  </a:lnTo>
                  <a:lnTo>
                    <a:pt x="4778475" y="521235"/>
                  </a:lnTo>
                  <a:lnTo>
                    <a:pt x="4819957" y="491985"/>
                  </a:lnTo>
                  <a:lnTo>
                    <a:pt x="4861306" y="473660"/>
                  </a:lnTo>
                  <a:lnTo>
                    <a:pt x="4902825" y="471580"/>
                  </a:lnTo>
                  <a:lnTo>
                    <a:pt x="4944565" y="481284"/>
                  </a:lnTo>
                  <a:lnTo>
                    <a:pt x="4986194" y="494682"/>
                  </a:lnTo>
                  <a:lnTo>
                    <a:pt x="5027385" y="503685"/>
                  </a:lnTo>
                  <a:lnTo>
                    <a:pt x="5067808" y="500203"/>
                  </a:lnTo>
                  <a:lnTo>
                    <a:pt x="5107051" y="483405"/>
                  </a:lnTo>
                  <a:lnTo>
                    <a:pt x="5145349" y="458695"/>
                  </a:lnTo>
                  <a:lnTo>
                    <a:pt x="5183342" y="427334"/>
                  </a:lnTo>
                  <a:lnTo>
                    <a:pt x="5221671" y="390584"/>
                  </a:lnTo>
                  <a:lnTo>
                    <a:pt x="5260975" y="349708"/>
                  </a:lnTo>
                  <a:lnTo>
                    <a:pt x="5289808" y="315211"/>
                  </a:lnTo>
                  <a:lnTo>
                    <a:pt x="5319150" y="274371"/>
                  </a:lnTo>
                  <a:lnTo>
                    <a:pt x="5348826" y="230053"/>
                  </a:lnTo>
                  <a:lnTo>
                    <a:pt x="5378659" y="185119"/>
                  </a:lnTo>
                  <a:lnTo>
                    <a:pt x="5408474" y="142433"/>
                  </a:lnTo>
                  <a:lnTo>
                    <a:pt x="5438096" y="104859"/>
                  </a:lnTo>
                  <a:lnTo>
                    <a:pt x="5467350" y="75261"/>
                  </a:lnTo>
                  <a:lnTo>
                    <a:pt x="5507621" y="44238"/>
                  </a:lnTo>
                  <a:lnTo>
                    <a:pt x="5547416" y="20781"/>
                  </a:lnTo>
                  <a:lnTo>
                    <a:pt x="5587054" y="5748"/>
                  </a:lnTo>
                  <a:lnTo>
                    <a:pt x="5626849" y="0"/>
                  </a:lnTo>
                  <a:lnTo>
                    <a:pt x="5667121" y="4395"/>
                  </a:lnTo>
                  <a:lnTo>
                    <a:pt x="5701220" y="20661"/>
                  </a:lnTo>
                  <a:lnTo>
                    <a:pt x="5735701" y="49348"/>
                  </a:lnTo>
                  <a:lnTo>
                    <a:pt x="5770372" y="84675"/>
                  </a:lnTo>
                  <a:lnTo>
                    <a:pt x="5805043" y="120858"/>
                  </a:lnTo>
                  <a:lnTo>
                    <a:pt x="5839523" y="152117"/>
                  </a:lnTo>
                  <a:lnTo>
                    <a:pt x="5873623" y="172670"/>
                  </a:lnTo>
                  <a:lnTo>
                    <a:pt x="5923875" y="180818"/>
                  </a:lnTo>
                  <a:lnTo>
                    <a:pt x="5973508" y="173749"/>
                  </a:lnTo>
                  <a:lnTo>
                    <a:pt x="6023141" y="163919"/>
                  </a:lnTo>
                  <a:lnTo>
                    <a:pt x="6073394" y="163780"/>
                  </a:lnTo>
                  <a:lnTo>
                    <a:pt x="6124535" y="178508"/>
                  </a:lnTo>
                  <a:lnTo>
                    <a:pt x="6176200" y="200832"/>
                  </a:lnTo>
                  <a:lnTo>
                    <a:pt x="6228056" y="224537"/>
                  </a:lnTo>
                  <a:lnTo>
                    <a:pt x="6279769" y="243409"/>
                  </a:lnTo>
                  <a:lnTo>
                    <a:pt x="6331555" y="257250"/>
                  </a:lnTo>
                  <a:lnTo>
                    <a:pt x="6383448" y="268888"/>
                  </a:lnTo>
                  <a:lnTo>
                    <a:pt x="6435127" y="276645"/>
                  </a:lnTo>
                  <a:lnTo>
                    <a:pt x="6486271" y="278842"/>
                  </a:lnTo>
                  <a:lnTo>
                    <a:pt x="6536523" y="275079"/>
                  </a:lnTo>
                  <a:lnTo>
                    <a:pt x="6586156" y="266173"/>
                  </a:lnTo>
                  <a:lnTo>
                    <a:pt x="6635789" y="252553"/>
                  </a:lnTo>
                  <a:lnTo>
                    <a:pt x="6686042" y="234646"/>
                  </a:lnTo>
                  <a:lnTo>
                    <a:pt x="6727001" y="215742"/>
                  </a:lnTo>
                  <a:lnTo>
                    <a:pt x="6768441" y="192443"/>
                  </a:lnTo>
                  <a:lnTo>
                    <a:pt x="6810052" y="167090"/>
                  </a:lnTo>
                  <a:lnTo>
                    <a:pt x="6851524" y="142023"/>
                  </a:lnTo>
                  <a:lnTo>
                    <a:pt x="6892544" y="119584"/>
                  </a:lnTo>
                  <a:lnTo>
                    <a:pt x="6932815" y="97161"/>
                  </a:lnTo>
                  <a:lnTo>
                    <a:pt x="6972610" y="73274"/>
                  </a:lnTo>
                  <a:lnTo>
                    <a:pt x="7012248" y="51735"/>
                  </a:lnTo>
                  <a:lnTo>
                    <a:pt x="7052043" y="36353"/>
                  </a:lnTo>
                  <a:lnTo>
                    <a:pt x="7092315" y="30938"/>
                  </a:lnTo>
                  <a:lnTo>
                    <a:pt x="7133163" y="39532"/>
                  </a:lnTo>
                  <a:lnTo>
                    <a:pt x="7174377" y="59520"/>
                  </a:lnTo>
                  <a:lnTo>
                    <a:pt x="7215804" y="84951"/>
                  </a:lnTo>
                  <a:lnTo>
                    <a:pt x="7257293" y="109877"/>
                  </a:lnTo>
                  <a:lnTo>
                    <a:pt x="7298690" y="128347"/>
                  </a:lnTo>
                  <a:lnTo>
                    <a:pt x="7350779" y="139473"/>
                  </a:lnTo>
                  <a:lnTo>
                    <a:pt x="7403179" y="144396"/>
                  </a:lnTo>
                  <a:lnTo>
                    <a:pt x="7454959" y="150153"/>
                  </a:lnTo>
                  <a:lnTo>
                    <a:pt x="7505192" y="163780"/>
                  </a:lnTo>
                  <a:lnTo>
                    <a:pt x="7543405" y="186010"/>
                  </a:lnTo>
                  <a:lnTo>
                    <a:pt x="7580199" y="216317"/>
                  </a:lnTo>
                  <a:lnTo>
                    <a:pt x="7616529" y="247905"/>
                  </a:lnTo>
                  <a:lnTo>
                    <a:pt x="7653353" y="273975"/>
                  </a:lnTo>
                  <a:lnTo>
                    <a:pt x="7691628" y="287732"/>
                  </a:lnTo>
                  <a:lnTo>
                    <a:pt x="7731659" y="286043"/>
                  </a:lnTo>
                  <a:lnTo>
                    <a:pt x="7772794" y="273431"/>
                  </a:lnTo>
                  <a:lnTo>
                    <a:pt x="7814550" y="254576"/>
                  </a:lnTo>
                  <a:lnTo>
                    <a:pt x="7856447" y="234160"/>
                  </a:lnTo>
                  <a:lnTo>
                    <a:pt x="7898003" y="216866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1025" y="3003041"/>
              <a:ext cx="7898130" cy="1249045"/>
            </a:xfrm>
            <a:custGeom>
              <a:avLst/>
              <a:gdLst/>
              <a:ahLst/>
              <a:cxnLst/>
              <a:rect l="l" t="t" r="r" b="b"/>
              <a:pathLst>
                <a:path w="7898130" h="1249045">
                  <a:moveTo>
                    <a:pt x="0" y="1151001"/>
                  </a:moveTo>
                  <a:lnTo>
                    <a:pt x="52081" y="1157380"/>
                  </a:lnTo>
                  <a:lnTo>
                    <a:pt x="104471" y="1163653"/>
                  </a:lnTo>
                  <a:lnTo>
                    <a:pt x="156235" y="1170235"/>
                  </a:lnTo>
                  <a:lnTo>
                    <a:pt x="206438" y="1177544"/>
                  </a:lnTo>
                  <a:lnTo>
                    <a:pt x="253995" y="1185759"/>
                  </a:lnTo>
                  <a:lnTo>
                    <a:pt x="299673" y="1194689"/>
                  </a:lnTo>
                  <a:lnTo>
                    <a:pt x="345350" y="1203904"/>
                  </a:lnTo>
                  <a:lnTo>
                    <a:pt x="392899" y="1212977"/>
                  </a:lnTo>
                  <a:lnTo>
                    <a:pt x="443267" y="1223011"/>
                  </a:lnTo>
                  <a:lnTo>
                    <a:pt x="495296" y="1233916"/>
                  </a:lnTo>
                  <a:lnTo>
                    <a:pt x="547740" y="1243177"/>
                  </a:lnTo>
                  <a:lnTo>
                    <a:pt x="599351" y="1248283"/>
                  </a:lnTo>
                  <a:lnTo>
                    <a:pt x="649602" y="1248471"/>
                  </a:lnTo>
                  <a:lnTo>
                    <a:pt x="699222" y="1245028"/>
                  </a:lnTo>
                  <a:lnTo>
                    <a:pt x="748839" y="1238799"/>
                  </a:lnTo>
                  <a:lnTo>
                    <a:pt x="799084" y="1230630"/>
                  </a:lnTo>
                  <a:lnTo>
                    <a:pt x="850388" y="1218584"/>
                  </a:lnTo>
                  <a:lnTo>
                    <a:pt x="902335" y="1202944"/>
                  </a:lnTo>
                  <a:lnTo>
                    <a:pt x="954281" y="1187874"/>
                  </a:lnTo>
                  <a:lnTo>
                    <a:pt x="1005586" y="1177544"/>
                  </a:lnTo>
                  <a:lnTo>
                    <a:pt x="1055838" y="1174615"/>
                  </a:lnTo>
                  <a:lnTo>
                    <a:pt x="1105471" y="1176401"/>
                  </a:lnTo>
                  <a:lnTo>
                    <a:pt x="1155104" y="1178758"/>
                  </a:lnTo>
                  <a:lnTo>
                    <a:pt x="1205357" y="1177544"/>
                  </a:lnTo>
                  <a:lnTo>
                    <a:pt x="1256498" y="1169489"/>
                  </a:lnTo>
                  <a:lnTo>
                    <a:pt x="1308163" y="1157589"/>
                  </a:lnTo>
                  <a:lnTo>
                    <a:pt x="1360019" y="1146808"/>
                  </a:lnTo>
                  <a:lnTo>
                    <a:pt x="1411732" y="1142111"/>
                  </a:lnTo>
                  <a:lnTo>
                    <a:pt x="1463518" y="1148468"/>
                  </a:lnTo>
                  <a:lnTo>
                    <a:pt x="1515411" y="1162018"/>
                  </a:lnTo>
                  <a:lnTo>
                    <a:pt x="1567090" y="1174472"/>
                  </a:lnTo>
                  <a:lnTo>
                    <a:pt x="1618233" y="1177544"/>
                  </a:lnTo>
                  <a:lnTo>
                    <a:pt x="1668486" y="1166864"/>
                  </a:lnTo>
                  <a:lnTo>
                    <a:pt x="1718119" y="1147635"/>
                  </a:lnTo>
                  <a:lnTo>
                    <a:pt x="1767752" y="1125644"/>
                  </a:lnTo>
                  <a:lnTo>
                    <a:pt x="1818005" y="1106678"/>
                  </a:lnTo>
                  <a:lnTo>
                    <a:pt x="1869309" y="1092346"/>
                  </a:lnTo>
                  <a:lnTo>
                    <a:pt x="1921256" y="1079563"/>
                  </a:lnTo>
                  <a:lnTo>
                    <a:pt x="1973202" y="1067065"/>
                  </a:lnTo>
                  <a:lnTo>
                    <a:pt x="2024507" y="1053592"/>
                  </a:lnTo>
                  <a:lnTo>
                    <a:pt x="2074759" y="1040372"/>
                  </a:lnTo>
                  <a:lnTo>
                    <a:pt x="2124392" y="1027557"/>
                  </a:lnTo>
                  <a:lnTo>
                    <a:pt x="2174025" y="1012265"/>
                  </a:lnTo>
                  <a:lnTo>
                    <a:pt x="2224278" y="991616"/>
                  </a:lnTo>
                  <a:lnTo>
                    <a:pt x="2265126" y="966730"/>
                  </a:lnTo>
                  <a:lnTo>
                    <a:pt x="2306340" y="935053"/>
                  </a:lnTo>
                  <a:lnTo>
                    <a:pt x="2347767" y="902535"/>
                  </a:lnTo>
                  <a:lnTo>
                    <a:pt x="2389256" y="875125"/>
                  </a:lnTo>
                  <a:lnTo>
                    <a:pt x="2430653" y="858774"/>
                  </a:lnTo>
                  <a:lnTo>
                    <a:pt x="2482742" y="859270"/>
                  </a:lnTo>
                  <a:lnTo>
                    <a:pt x="2535142" y="874839"/>
                  </a:lnTo>
                  <a:lnTo>
                    <a:pt x="2586922" y="893456"/>
                  </a:lnTo>
                  <a:lnTo>
                    <a:pt x="2637155" y="903097"/>
                  </a:lnTo>
                  <a:lnTo>
                    <a:pt x="2684662" y="897739"/>
                  </a:lnTo>
                  <a:lnTo>
                    <a:pt x="2730325" y="884809"/>
                  </a:lnTo>
                  <a:lnTo>
                    <a:pt x="2776011" y="872164"/>
                  </a:lnTo>
                  <a:lnTo>
                    <a:pt x="2823591" y="867664"/>
                  </a:lnTo>
                  <a:lnTo>
                    <a:pt x="2873966" y="874708"/>
                  </a:lnTo>
                  <a:lnTo>
                    <a:pt x="2925984" y="888682"/>
                  </a:lnTo>
                  <a:lnTo>
                    <a:pt x="2978431" y="905418"/>
                  </a:lnTo>
                  <a:lnTo>
                    <a:pt x="3030092" y="920750"/>
                  </a:lnTo>
                  <a:lnTo>
                    <a:pt x="3080327" y="936545"/>
                  </a:lnTo>
                  <a:lnTo>
                    <a:pt x="3129930" y="953960"/>
                  </a:lnTo>
                  <a:lnTo>
                    <a:pt x="3179558" y="968041"/>
                  </a:lnTo>
                  <a:lnTo>
                    <a:pt x="3229864" y="973836"/>
                  </a:lnTo>
                  <a:lnTo>
                    <a:pt x="3281148" y="967202"/>
                  </a:lnTo>
                  <a:lnTo>
                    <a:pt x="3333051" y="951722"/>
                  </a:lnTo>
                  <a:lnTo>
                    <a:pt x="3384954" y="934027"/>
                  </a:lnTo>
                  <a:lnTo>
                    <a:pt x="3436239" y="920750"/>
                  </a:lnTo>
                  <a:lnTo>
                    <a:pt x="3486491" y="913419"/>
                  </a:lnTo>
                  <a:lnTo>
                    <a:pt x="3536124" y="908589"/>
                  </a:lnTo>
                  <a:lnTo>
                    <a:pt x="3585757" y="905426"/>
                  </a:lnTo>
                  <a:lnTo>
                    <a:pt x="3636010" y="903097"/>
                  </a:lnTo>
                  <a:lnTo>
                    <a:pt x="3687153" y="900971"/>
                  </a:lnTo>
                  <a:lnTo>
                    <a:pt x="3738832" y="899715"/>
                  </a:lnTo>
                  <a:lnTo>
                    <a:pt x="3790725" y="900150"/>
                  </a:lnTo>
                  <a:lnTo>
                    <a:pt x="3842512" y="903097"/>
                  </a:lnTo>
                  <a:lnTo>
                    <a:pt x="3894278" y="909633"/>
                  </a:lnTo>
                  <a:lnTo>
                    <a:pt x="3946128" y="919099"/>
                  </a:lnTo>
                  <a:lnTo>
                    <a:pt x="3997763" y="929421"/>
                  </a:lnTo>
                  <a:lnTo>
                    <a:pt x="4048887" y="938530"/>
                  </a:lnTo>
                  <a:lnTo>
                    <a:pt x="4099139" y="945981"/>
                  </a:lnTo>
                  <a:lnTo>
                    <a:pt x="4148772" y="952896"/>
                  </a:lnTo>
                  <a:lnTo>
                    <a:pt x="4198405" y="959264"/>
                  </a:lnTo>
                  <a:lnTo>
                    <a:pt x="4248658" y="965073"/>
                  </a:lnTo>
                  <a:lnTo>
                    <a:pt x="4299962" y="970938"/>
                  </a:lnTo>
                  <a:lnTo>
                    <a:pt x="4351909" y="976661"/>
                  </a:lnTo>
                  <a:lnTo>
                    <a:pt x="4403855" y="981003"/>
                  </a:lnTo>
                  <a:lnTo>
                    <a:pt x="4455160" y="982726"/>
                  </a:lnTo>
                  <a:lnTo>
                    <a:pt x="4505412" y="986397"/>
                  </a:lnTo>
                  <a:lnTo>
                    <a:pt x="4555045" y="991044"/>
                  </a:lnTo>
                  <a:lnTo>
                    <a:pt x="4604678" y="987119"/>
                  </a:lnTo>
                  <a:lnTo>
                    <a:pt x="4654931" y="965073"/>
                  </a:lnTo>
                  <a:lnTo>
                    <a:pt x="4684071" y="938118"/>
                  </a:lnTo>
                  <a:lnTo>
                    <a:pt x="4713428" y="899800"/>
                  </a:lnTo>
                  <a:lnTo>
                    <a:pt x="4742942" y="854991"/>
                  </a:lnTo>
                  <a:lnTo>
                    <a:pt x="4772548" y="808563"/>
                  </a:lnTo>
                  <a:lnTo>
                    <a:pt x="4802186" y="765386"/>
                  </a:lnTo>
                  <a:lnTo>
                    <a:pt x="4831792" y="730334"/>
                  </a:lnTo>
                  <a:lnTo>
                    <a:pt x="4861306" y="708279"/>
                  </a:lnTo>
                  <a:lnTo>
                    <a:pt x="4895881" y="703371"/>
                  </a:lnTo>
                  <a:lnTo>
                    <a:pt x="4930648" y="715541"/>
                  </a:lnTo>
                  <a:lnTo>
                    <a:pt x="4965414" y="736552"/>
                  </a:lnTo>
                  <a:lnTo>
                    <a:pt x="4999990" y="758166"/>
                  </a:lnTo>
                  <a:lnTo>
                    <a:pt x="5034184" y="772146"/>
                  </a:lnTo>
                  <a:lnTo>
                    <a:pt x="5100593" y="752999"/>
                  </a:lnTo>
                  <a:lnTo>
                    <a:pt x="5132648" y="726995"/>
                  </a:lnTo>
                  <a:lnTo>
                    <a:pt x="5164343" y="693356"/>
                  </a:lnTo>
                  <a:lnTo>
                    <a:pt x="5196049" y="653198"/>
                  </a:lnTo>
                  <a:lnTo>
                    <a:pt x="5228136" y="607636"/>
                  </a:lnTo>
                  <a:lnTo>
                    <a:pt x="5260975" y="557784"/>
                  </a:lnTo>
                  <a:lnTo>
                    <a:pt x="5283350" y="519587"/>
                  </a:lnTo>
                  <a:lnTo>
                    <a:pt x="5306058" y="475120"/>
                  </a:lnTo>
                  <a:lnTo>
                    <a:pt x="5329014" y="426315"/>
                  </a:lnTo>
                  <a:lnTo>
                    <a:pt x="5352136" y="375105"/>
                  </a:lnTo>
                  <a:lnTo>
                    <a:pt x="5375342" y="323422"/>
                  </a:lnTo>
                  <a:lnTo>
                    <a:pt x="5398548" y="273200"/>
                  </a:lnTo>
                  <a:lnTo>
                    <a:pt x="5421674" y="226371"/>
                  </a:lnTo>
                  <a:lnTo>
                    <a:pt x="5444635" y="184867"/>
                  </a:lnTo>
                  <a:lnTo>
                    <a:pt x="5467350" y="150622"/>
                  </a:lnTo>
                  <a:lnTo>
                    <a:pt x="5500950" y="107364"/>
                  </a:lnTo>
                  <a:lnTo>
                    <a:pt x="5534184" y="69276"/>
                  </a:lnTo>
                  <a:lnTo>
                    <a:pt x="5567235" y="38814"/>
                  </a:lnTo>
                  <a:lnTo>
                    <a:pt x="5600286" y="18438"/>
                  </a:lnTo>
                  <a:lnTo>
                    <a:pt x="5633520" y="10607"/>
                  </a:lnTo>
                  <a:lnTo>
                    <a:pt x="5667121" y="17780"/>
                  </a:lnTo>
                  <a:lnTo>
                    <a:pt x="5718425" y="74211"/>
                  </a:lnTo>
                  <a:lnTo>
                    <a:pt x="5744358" y="120163"/>
                  </a:lnTo>
                  <a:lnTo>
                    <a:pt x="5770371" y="171577"/>
                  </a:lnTo>
                  <a:lnTo>
                    <a:pt x="5796385" y="223681"/>
                  </a:lnTo>
                  <a:lnTo>
                    <a:pt x="5822318" y="271704"/>
                  </a:lnTo>
                  <a:lnTo>
                    <a:pt x="5848091" y="310875"/>
                  </a:lnTo>
                  <a:lnTo>
                    <a:pt x="5873623" y="336423"/>
                  </a:lnTo>
                  <a:lnTo>
                    <a:pt x="5913894" y="348724"/>
                  </a:lnTo>
                  <a:lnTo>
                    <a:pt x="5953689" y="338550"/>
                  </a:lnTo>
                  <a:lnTo>
                    <a:pt x="5993327" y="317805"/>
                  </a:lnTo>
                  <a:lnTo>
                    <a:pt x="6033122" y="298396"/>
                  </a:lnTo>
                  <a:lnTo>
                    <a:pt x="6073394" y="292227"/>
                  </a:lnTo>
                  <a:lnTo>
                    <a:pt x="6114254" y="301286"/>
                  </a:lnTo>
                  <a:lnTo>
                    <a:pt x="6155492" y="317643"/>
                  </a:lnTo>
                  <a:lnTo>
                    <a:pt x="6196938" y="338321"/>
                  </a:lnTo>
                  <a:lnTo>
                    <a:pt x="6238420" y="360347"/>
                  </a:lnTo>
                  <a:lnTo>
                    <a:pt x="6279769" y="380746"/>
                  </a:lnTo>
                  <a:lnTo>
                    <a:pt x="6321179" y="403202"/>
                  </a:lnTo>
                  <a:lnTo>
                    <a:pt x="6362698" y="429700"/>
                  </a:lnTo>
                  <a:lnTo>
                    <a:pt x="6404163" y="454711"/>
                  </a:lnTo>
                  <a:lnTo>
                    <a:pt x="6445409" y="472706"/>
                  </a:lnTo>
                  <a:lnTo>
                    <a:pt x="6486271" y="478155"/>
                  </a:lnTo>
                  <a:lnTo>
                    <a:pt x="6526542" y="466958"/>
                  </a:lnTo>
                  <a:lnTo>
                    <a:pt x="6566337" y="442808"/>
                  </a:lnTo>
                  <a:lnTo>
                    <a:pt x="6605975" y="411861"/>
                  </a:lnTo>
                  <a:lnTo>
                    <a:pt x="6645770" y="380273"/>
                  </a:lnTo>
                  <a:lnTo>
                    <a:pt x="6686042" y="354203"/>
                  </a:lnTo>
                  <a:lnTo>
                    <a:pt x="6727001" y="335633"/>
                  </a:lnTo>
                  <a:lnTo>
                    <a:pt x="6768441" y="320465"/>
                  </a:lnTo>
                  <a:lnTo>
                    <a:pt x="6810052" y="305730"/>
                  </a:lnTo>
                  <a:lnTo>
                    <a:pt x="6851524" y="288459"/>
                  </a:lnTo>
                  <a:lnTo>
                    <a:pt x="6892544" y="265684"/>
                  </a:lnTo>
                  <a:lnTo>
                    <a:pt x="6932815" y="234494"/>
                  </a:lnTo>
                  <a:lnTo>
                    <a:pt x="6972610" y="196947"/>
                  </a:lnTo>
                  <a:lnTo>
                    <a:pt x="7012248" y="157291"/>
                  </a:lnTo>
                  <a:lnTo>
                    <a:pt x="7052043" y="119774"/>
                  </a:lnTo>
                  <a:lnTo>
                    <a:pt x="7092315" y="88646"/>
                  </a:lnTo>
                  <a:lnTo>
                    <a:pt x="7133163" y="62126"/>
                  </a:lnTo>
                  <a:lnTo>
                    <a:pt x="7174377" y="37453"/>
                  </a:lnTo>
                  <a:lnTo>
                    <a:pt x="7215804" y="17176"/>
                  </a:lnTo>
                  <a:lnTo>
                    <a:pt x="7257293" y="3842"/>
                  </a:lnTo>
                  <a:lnTo>
                    <a:pt x="7298690" y="0"/>
                  </a:lnTo>
                  <a:lnTo>
                    <a:pt x="7340307" y="6836"/>
                  </a:lnTo>
                  <a:lnTo>
                    <a:pt x="7382241" y="22567"/>
                  </a:lnTo>
                  <a:lnTo>
                    <a:pt x="7424017" y="45509"/>
                  </a:lnTo>
                  <a:lnTo>
                    <a:pt x="7465159" y="73981"/>
                  </a:lnTo>
                  <a:lnTo>
                    <a:pt x="7505192" y="106299"/>
                  </a:lnTo>
                  <a:lnTo>
                    <a:pt x="7537161" y="141874"/>
                  </a:lnTo>
                  <a:lnTo>
                    <a:pt x="7568033" y="187917"/>
                  </a:lnTo>
                  <a:lnTo>
                    <a:pt x="7598362" y="237410"/>
                  </a:lnTo>
                  <a:lnTo>
                    <a:pt x="7628701" y="283337"/>
                  </a:lnTo>
                  <a:lnTo>
                    <a:pt x="7659605" y="318680"/>
                  </a:lnTo>
                  <a:lnTo>
                    <a:pt x="7691628" y="336423"/>
                  </a:lnTo>
                  <a:lnTo>
                    <a:pt x="7724897" y="333389"/>
                  </a:lnTo>
                  <a:lnTo>
                    <a:pt x="7758989" y="314480"/>
                  </a:lnTo>
                  <a:lnTo>
                    <a:pt x="7793624" y="284988"/>
                  </a:lnTo>
                  <a:lnTo>
                    <a:pt x="7828524" y="250204"/>
                  </a:lnTo>
                  <a:lnTo>
                    <a:pt x="7863410" y="215420"/>
                  </a:lnTo>
                  <a:lnTo>
                    <a:pt x="7898003" y="185928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60654" y="276529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60654" y="253060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60654" y="299846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60654" y="323164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07670" y="3273044"/>
            <a:ext cx="220979" cy="2010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4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4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4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450">
              <a:solidFill>
                <a:prstClr val="black"/>
              </a:solidFill>
              <a:latin typeface="Tahoma"/>
              <a:cs typeface="Tahoma"/>
            </a:endParaRPr>
          </a:p>
          <a:p>
            <a:pPr marL="10922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7670" y="2829890"/>
            <a:ext cx="22097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670" y="2387600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35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354228" y="5219444"/>
            <a:ext cx="240665" cy="5638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47575" y="5218936"/>
            <a:ext cx="240665" cy="5168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0262" y="5218555"/>
            <a:ext cx="633095" cy="58864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20320">
              <a:spcBef>
                <a:spcPts val="14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91067" y="5218936"/>
            <a:ext cx="240665" cy="5880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58863" y="5219444"/>
            <a:ext cx="240665" cy="6051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284894" y="5218555"/>
            <a:ext cx="240665" cy="5803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84413" y="5219444"/>
            <a:ext cx="240665" cy="5638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65136" y="5219191"/>
            <a:ext cx="240665" cy="63373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78140" y="5218936"/>
            <a:ext cx="240665" cy="5168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91168" y="5219444"/>
            <a:ext cx="240665" cy="6051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95612" y="5219191"/>
            <a:ext cx="241300" cy="63373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10444" y="5218936"/>
            <a:ext cx="240665" cy="5168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15193" y="5219444"/>
            <a:ext cx="240665" cy="5638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21848" y="5218936"/>
            <a:ext cx="240665" cy="5880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22024" y="5218555"/>
            <a:ext cx="240665" cy="5803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760502" y="5218555"/>
            <a:ext cx="633095" cy="58864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20320">
              <a:spcBef>
                <a:spcPts val="14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28298" y="5219444"/>
            <a:ext cx="240665" cy="6051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534952" y="5219191"/>
            <a:ext cx="240665" cy="63373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559077" y="5219444"/>
            <a:ext cx="240665" cy="5257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93775" y="2381540"/>
            <a:ext cx="4441825" cy="960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sz="1200" b="1" dirty="0">
                <a:solidFill>
                  <a:srgbClr val="13306C"/>
                </a:solidFill>
                <a:latin typeface="Tahoma"/>
                <a:cs typeface="Tahoma"/>
              </a:rPr>
              <a:t>İşsizlik</a:t>
            </a:r>
            <a:r>
              <a:rPr sz="1200" b="1" spc="-15" dirty="0">
                <a:solidFill>
                  <a:srgbClr val="13306C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13306C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>
              <a:lnSpc>
                <a:spcPct val="127699"/>
              </a:lnSpc>
            </a:pPr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Zamana bağlı </a:t>
            </a:r>
            <a:r>
              <a:rPr sz="1200" b="1" spc="-5" dirty="0">
                <a:solidFill>
                  <a:srgbClr val="A80000"/>
                </a:solidFill>
                <a:latin typeface="Tahoma"/>
                <a:cs typeface="Tahoma"/>
              </a:rPr>
              <a:t>eksik istihdam </a:t>
            </a:r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ve işsizlerin </a:t>
            </a:r>
            <a:r>
              <a:rPr sz="1200" b="1" spc="-5" dirty="0">
                <a:solidFill>
                  <a:srgbClr val="A80000"/>
                </a:solidFill>
                <a:latin typeface="Tahoma"/>
                <a:cs typeface="Tahoma"/>
              </a:rPr>
              <a:t>bütünleşik </a:t>
            </a:r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oranı  </a:t>
            </a:r>
            <a:r>
              <a:rPr sz="1200" b="1" dirty="0">
                <a:solidFill>
                  <a:srgbClr val="808080"/>
                </a:solidFill>
                <a:latin typeface="Tahoma"/>
                <a:cs typeface="Tahoma"/>
              </a:rPr>
              <a:t>İşsiz ve </a:t>
            </a:r>
            <a:r>
              <a:rPr sz="1200" b="1" spc="-5" dirty="0">
                <a:solidFill>
                  <a:srgbClr val="808080"/>
                </a:solidFill>
                <a:latin typeface="Tahoma"/>
                <a:cs typeface="Tahoma"/>
              </a:rPr>
              <a:t>potansiyel işgücünün bütünleşik</a:t>
            </a:r>
            <a:r>
              <a:rPr sz="1200" b="1" spc="-6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808080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b="1" dirty="0">
                <a:solidFill>
                  <a:srgbClr val="FFDF7E"/>
                </a:solidFill>
                <a:latin typeface="Tahoma"/>
                <a:cs typeface="Tahoma"/>
              </a:rPr>
              <a:t>Atıl </a:t>
            </a:r>
            <a:r>
              <a:rPr sz="1200" b="1" spc="-5" dirty="0">
                <a:solidFill>
                  <a:srgbClr val="FFDF7E"/>
                </a:solidFill>
                <a:latin typeface="Tahoma"/>
                <a:cs typeface="Tahoma"/>
              </a:rPr>
              <a:t>işgücü</a:t>
            </a:r>
            <a:r>
              <a:rPr sz="1200" b="1" spc="-20" dirty="0">
                <a:solidFill>
                  <a:srgbClr val="FFDF7E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FDF7E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00277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264" y="785876"/>
            <a:ext cx="83470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Kadın </a:t>
            </a:r>
            <a:r>
              <a:rPr dirty="0"/>
              <a:t>işsizlik </a:t>
            </a:r>
            <a:r>
              <a:rPr spc="-5" dirty="0"/>
              <a:t>oranı </a:t>
            </a:r>
            <a:r>
              <a:rPr dirty="0"/>
              <a:t>bir önceki aya kıyasla </a:t>
            </a:r>
            <a:r>
              <a:rPr spc="5" dirty="0"/>
              <a:t>azalsa </a:t>
            </a:r>
            <a:r>
              <a:rPr spc="-5" dirty="0"/>
              <a:t>da, </a:t>
            </a:r>
            <a:r>
              <a:rPr dirty="0"/>
              <a:t>2020 </a:t>
            </a:r>
            <a:r>
              <a:rPr spc="-5" dirty="0"/>
              <a:t>yıl</a:t>
            </a:r>
            <a:r>
              <a:rPr spc="-95" dirty="0"/>
              <a:t> </a:t>
            </a:r>
            <a:r>
              <a:rPr dirty="0"/>
              <a:t>sonu</a:t>
            </a:r>
          </a:p>
          <a:p>
            <a:pPr marL="12700">
              <a:lnSpc>
                <a:spcPct val="100000"/>
              </a:lnSpc>
            </a:pPr>
            <a:r>
              <a:rPr spc="-5" dirty="0"/>
              <a:t>değerinin hala </a:t>
            </a:r>
            <a:r>
              <a:rPr dirty="0"/>
              <a:t>2 puan</a:t>
            </a:r>
            <a:r>
              <a:rPr spc="-40" dirty="0"/>
              <a:t> </a:t>
            </a:r>
            <a:r>
              <a:rPr dirty="0"/>
              <a:t>üzerinde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3" y="1801367"/>
            <a:ext cx="9139555" cy="524510"/>
          </a:xfrm>
          <a:custGeom>
            <a:avLst/>
            <a:gdLst/>
            <a:ahLst/>
            <a:cxnLst/>
            <a:rect l="l" t="t" r="r" b="b"/>
            <a:pathLst>
              <a:path w="9139555" h="524510">
                <a:moveTo>
                  <a:pt x="9139428" y="0"/>
                </a:moveTo>
                <a:lnTo>
                  <a:pt x="0" y="0"/>
                </a:lnTo>
                <a:lnTo>
                  <a:pt x="0" y="524255"/>
                </a:lnTo>
                <a:lnTo>
                  <a:pt x="9139428" y="524255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5264" y="1395729"/>
            <a:ext cx="7796530" cy="890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Genç nüfusta işsizlik oranı %25,6, kadın işsizlik oranı ise %15,9</a:t>
            </a:r>
            <a:r>
              <a:rPr spc="18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seviyesinde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169920" marR="5080" indent="-2443480">
              <a:spcBef>
                <a:spcPts val="1290"/>
              </a:spcBef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Genç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işsizlik ve kadın işsizlik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oranı,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mevsim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arındırılmış,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milyon kişi, 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– Nisan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065" y="6419189"/>
            <a:ext cx="2560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*15-24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yaş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grubunu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kapsamaktadır.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20851" y="2721864"/>
            <a:ext cx="6443980" cy="2703830"/>
            <a:chOff x="720851" y="2721864"/>
            <a:chExt cx="6443980" cy="2703830"/>
          </a:xfrm>
        </p:grpSpPr>
        <p:sp>
          <p:nvSpPr>
            <p:cNvPr id="8" name="object 8"/>
            <p:cNvSpPr/>
            <p:nvPr/>
          </p:nvSpPr>
          <p:spPr>
            <a:xfrm>
              <a:off x="720851" y="2726436"/>
              <a:ext cx="6443980" cy="2694940"/>
            </a:xfrm>
            <a:custGeom>
              <a:avLst/>
              <a:gdLst/>
              <a:ahLst/>
              <a:cxnLst/>
              <a:rect l="l" t="t" r="r" b="b"/>
              <a:pathLst>
                <a:path w="6443980" h="2694940">
                  <a:moveTo>
                    <a:pt x="68579" y="2694432"/>
                  </a:moveTo>
                  <a:lnTo>
                    <a:pt x="68579" y="0"/>
                  </a:lnTo>
                </a:path>
                <a:path w="6443980" h="2694940">
                  <a:moveTo>
                    <a:pt x="0" y="2694432"/>
                  </a:moveTo>
                  <a:lnTo>
                    <a:pt x="68579" y="2694432"/>
                  </a:lnTo>
                </a:path>
                <a:path w="6443980" h="2694940">
                  <a:moveTo>
                    <a:pt x="0" y="2020824"/>
                  </a:moveTo>
                  <a:lnTo>
                    <a:pt x="68579" y="2020824"/>
                  </a:lnTo>
                </a:path>
                <a:path w="6443980" h="2694940">
                  <a:moveTo>
                    <a:pt x="0" y="1347215"/>
                  </a:moveTo>
                  <a:lnTo>
                    <a:pt x="68579" y="1347215"/>
                  </a:lnTo>
                </a:path>
                <a:path w="6443980" h="2694940">
                  <a:moveTo>
                    <a:pt x="0" y="673608"/>
                  </a:moveTo>
                  <a:lnTo>
                    <a:pt x="68579" y="673608"/>
                  </a:lnTo>
                </a:path>
                <a:path w="6443980" h="2694940">
                  <a:moveTo>
                    <a:pt x="0" y="0"/>
                  </a:moveTo>
                  <a:lnTo>
                    <a:pt x="68579" y="0"/>
                  </a:lnTo>
                </a:path>
                <a:path w="6443980" h="2694940">
                  <a:moveTo>
                    <a:pt x="68579" y="2694432"/>
                  </a:moveTo>
                  <a:lnTo>
                    <a:pt x="6443472" y="269443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88987" y="2961640"/>
              <a:ext cx="6218555" cy="1415415"/>
            </a:xfrm>
            <a:custGeom>
              <a:avLst/>
              <a:gdLst/>
              <a:ahLst/>
              <a:cxnLst/>
              <a:rect l="l" t="t" r="r" b="b"/>
              <a:pathLst>
                <a:path w="6218555" h="1415414">
                  <a:moveTo>
                    <a:pt x="0" y="1364615"/>
                  </a:moveTo>
                  <a:lnTo>
                    <a:pt x="41001" y="1353391"/>
                  </a:lnTo>
                  <a:lnTo>
                    <a:pt x="82248" y="1340358"/>
                  </a:lnTo>
                  <a:lnTo>
                    <a:pt x="123004" y="1331039"/>
                  </a:lnTo>
                  <a:lnTo>
                    <a:pt x="162534" y="1330960"/>
                  </a:lnTo>
                  <a:lnTo>
                    <a:pt x="199968" y="1347259"/>
                  </a:lnTo>
                  <a:lnTo>
                    <a:pt x="235929" y="1375156"/>
                  </a:lnTo>
                  <a:lnTo>
                    <a:pt x="271892" y="1402004"/>
                  </a:lnTo>
                  <a:lnTo>
                    <a:pt x="309333" y="1415161"/>
                  </a:lnTo>
                  <a:lnTo>
                    <a:pt x="348981" y="1411339"/>
                  </a:lnTo>
                  <a:lnTo>
                    <a:pt x="389943" y="1397254"/>
                  </a:lnTo>
                  <a:lnTo>
                    <a:pt x="431234" y="1375263"/>
                  </a:lnTo>
                  <a:lnTo>
                    <a:pt x="471868" y="1347724"/>
                  </a:lnTo>
                  <a:lnTo>
                    <a:pt x="503594" y="1317298"/>
                  </a:lnTo>
                  <a:lnTo>
                    <a:pt x="534929" y="1277967"/>
                  </a:lnTo>
                  <a:lnTo>
                    <a:pt x="566124" y="1237008"/>
                  </a:lnTo>
                  <a:lnTo>
                    <a:pt x="597429" y="1201700"/>
                  </a:lnTo>
                  <a:lnTo>
                    <a:pt x="629094" y="1179322"/>
                  </a:lnTo>
                  <a:lnTo>
                    <a:pt x="669514" y="1175883"/>
                  </a:lnTo>
                  <a:lnTo>
                    <a:pt x="710422" y="1189815"/>
                  </a:lnTo>
                  <a:lnTo>
                    <a:pt x="751306" y="1206914"/>
                  </a:lnTo>
                  <a:lnTo>
                    <a:pt x="791654" y="1212977"/>
                  </a:lnTo>
                  <a:lnTo>
                    <a:pt x="831242" y="1200886"/>
                  </a:lnTo>
                  <a:lnTo>
                    <a:pt x="870331" y="1179306"/>
                  </a:lnTo>
                  <a:lnTo>
                    <a:pt x="909419" y="1157702"/>
                  </a:lnTo>
                  <a:lnTo>
                    <a:pt x="949007" y="1145540"/>
                  </a:lnTo>
                  <a:lnTo>
                    <a:pt x="989228" y="1152800"/>
                  </a:lnTo>
                  <a:lnTo>
                    <a:pt x="1029890" y="1171908"/>
                  </a:lnTo>
                  <a:lnTo>
                    <a:pt x="1070719" y="1186277"/>
                  </a:lnTo>
                  <a:lnTo>
                    <a:pt x="1111440" y="1179322"/>
                  </a:lnTo>
                  <a:lnTo>
                    <a:pt x="1165862" y="1123117"/>
                  </a:lnTo>
                  <a:lnTo>
                    <a:pt x="1193101" y="1082405"/>
                  </a:lnTo>
                  <a:lnTo>
                    <a:pt x="1220255" y="1038888"/>
                  </a:lnTo>
                  <a:lnTo>
                    <a:pt x="1247248" y="996768"/>
                  </a:lnTo>
                  <a:lnTo>
                    <a:pt x="1274000" y="960247"/>
                  </a:lnTo>
                  <a:lnTo>
                    <a:pt x="1305727" y="920104"/>
                  </a:lnTo>
                  <a:lnTo>
                    <a:pt x="1337069" y="879535"/>
                  </a:lnTo>
                  <a:lnTo>
                    <a:pt x="1368284" y="842197"/>
                  </a:lnTo>
                  <a:lnTo>
                    <a:pt x="1399626" y="811748"/>
                  </a:lnTo>
                  <a:lnTo>
                    <a:pt x="1431353" y="791845"/>
                  </a:lnTo>
                  <a:lnTo>
                    <a:pt x="1462695" y="793540"/>
                  </a:lnTo>
                  <a:lnTo>
                    <a:pt x="1495761" y="813548"/>
                  </a:lnTo>
                  <a:lnTo>
                    <a:pt x="1529413" y="836074"/>
                  </a:lnTo>
                  <a:lnTo>
                    <a:pt x="1562510" y="845323"/>
                  </a:lnTo>
                  <a:lnTo>
                    <a:pt x="1609806" y="797969"/>
                  </a:lnTo>
                  <a:lnTo>
                    <a:pt x="1625578" y="759303"/>
                  </a:lnTo>
                  <a:lnTo>
                    <a:pt x="1641259" y="712180"/>
                  </a:lnTo>
                  <a:lnTo>
                    <a:pt x="1656883" y="659280"/>
                  </a:lnTo>
                  <a:lnTo>
                    <a:pt x="1672478" y="603281"/>
                  </a:lnTo>
                  <a:lnTo>
                    <a:pt x="1688078" y="546864"/>
                  </a:lnTo>
                  <a:lnTo>
                    <a:pt x="1703713" y="492706"/>
                  </a:lnTo>
                  <a:lnTo>
                    <a:pt x="1719413" y="443488"/>
                  </a:lnTo>
                  <a:lnTo>
                    <a:pt x="1735212" y="401888"/>
                  </a:lnTo>
                  <a:lnTo>
                    <a:pt x="1789219" y="332362"/>
                  </a:lnTo>
                  <a:lnTo>
                    <a:pt x="1832133" y="318357"/>
                  </a:lnTo>
                  <a:lnTo>
                    <a:pt x="1875190" y="317829"/>
                  </a:lnTo>
                  <a:lnTo>
                    <a:pt x="1913699" y="320039"/>
                  </a:lnTo>
                  <a:lnTo>
                    <a:pt x="1954672" y="329920"/>
                  </a:lnTo>
                  <a:lnTo>
                    <a:pt x="1995932" y="350599"/>
                  </a:lnTo>
                  <a:lnTo>
                    <a:pt x="2036714" y="368635"/>
                  </a:lnTo>
                  <a:lnTo>
                    <a:pt x="2076259" y="370586"/>
                  </a:lnTo>
                  <a:lnTo>
                    <a:pt x="2113627" y="346013"/>
                  </a:lnTo>
                  <a:lnTo>
                    <a:pt x="2149554" y="304307"/>
                  </a:lnTo>
                  <a:lnTo>
                    <a:pt x="2185505" y="262054"/>
                  </a:lnTo>
                  <a:lnTo>
                    <a:pt x="2222944" y="235838"/>
                  </a:lnTo>
                  <a:lnTo>
                    <a:pt x="2262614" y="230024"/>
                  </a:lnTo>
                  <a:lnTo>
                    <a:pt x="2303605" y="235807"/>
                  </a:lnTo>
                  <a:lnTo>
                    <a:pt x="2344906" y="250019"/>
                  </a:lnTo>
                  <a:lnTo>
                    <a:pt x="2385504" y="269494"/>
                  </a:lnTo>
                  <a:lnTo>
                    <a:pt x="2417231" y="294565"/>
                  </a:lnTo>
                  <a:lnTo>
                    <a:pt x="2448573" y="329891"/>
                  </a:lnTo>
                  <a:lnTo>
                    <a:pt x="2479788" y="366155"/>
                  </a:lnTo>
                  <a:lnTo>
                    <a:pt x="2511130" y="394043"/>
                  </a:lnTo>
                  <a:lnTo>
                    <a:pt x="2542857" y="404240"/>
                  </a:lnTo>
                  <a:lnTo>
                    <a:pt x="2575075" y="390641"/>
                  </a:lnTo>
                  <a:lnTo>
                    <a:pt x="2607696" y="359394"/>
                  </a:lnTo>
                  <a:lnTo>
                    <a:pt x="2640451" y="319796"/>
                  </a:lnTo>
                  <a:lnTo>
                    <a:pt x="2673072" y="281142"/>
                  </a:lnTo>
                  <a:lnTo>
                    <a:pt x="2705290" y="252730"/>
                  </a:lnTo>
                  <a:lnTo>
                    <a:pt x="2744878" y="236491"/>
                  </a:lnTo>
                  <a:lnTo>
                    <a:pt x="2783966" y="230552"/>
                  </a:lnTo>
                  <a:lnTo>
                    <a:pt x="2823055" y="223065"/>
                  </a:lnTo>
                  <a:lnTo>
                    <a:pt x="2862643" y="202184"/>
                  </a:lnTo>
                  <a:lnTo>
                    <a:pt x="2889439" y="173343"/>
                  </a:lnTo>
                  <a:lnTo>
                    <a:pt x="2916444" y="133509"/>
                  </a:lnTo>
                  <a:lnTo>
                    <a:pt x="2943590" y="89471"/>
                  </a:lnTo>
                  <a:lnTo>
                    <a:pt x="2970809" y="48015"/>
                  </a:lnTo>
                  <a:lnTo>
                    <a:pt x="2998036" y="15929"/>
                  </a:lnTo>
                  <a:lnTo>
                    <a:pt x="3025203" y="0"/>
                  </a:lnTo>
                  <a:lnTo>
                    <a:pt x="3057764" y="5357"/>
                  </a:lnTo>
                  <a:lnTo>
                    <a:pt x="3090434" y="29600"/>
                  </a:lnTo>
                  <a:lnTo>
                    <a:pt x="3123080" y="64638"/>
                  </a:lnTo>
                  <a:lnTo>
                    <a:pt x="3155568" y="102384"/>
                  </a:lnTo>
                  <a:lnTo>
                    <a:pt x="3187763" y="134747"/>
                  </a:lnTo>
                  <a:lnTo>
                    <a:pt x="3227278" y="173589"/>
                  </a:lnTo>
                  <a:lnTo>
                    <a:pt x="3266328" y="215836"/>
                  </a:lnTo>
                  <a:lnTo>
                    <a:pt x="3305403" y="251225"/>
                  </a:lnTo>
                  <a:lnTo>
                    <a:pt x="3344989" y="269494"/>
                  </a:lnTo>
                  <a:lnTo>
                    <a:pt x="3377257" y="262383"/>
                  </a:lnTo>
                  <a:lnTo>
                    <a:pt x="3409891" y="238666"/>
                  </a:lnTo>
                  <a:lnTo>
                    <a:pt x="3442647" y="210085"/>
                  </a:lnTo>
                  <a:lnTo>
                    <a:pt x="3475281" y="188380"/>
                  </a:lnTo>
                  <a:lnTo>
                    <a:pt x="3507549" y="185293"/>
                  </a:lnTo>
                  <a:lnTo>
                    <a:pt x="3539226" y="208891"/>
                  </a:lnTo>
                  <a:lnTo>
                    <a:pt x="3570555" y="251339"/>
                  </a:lnTo>
                  <a:lnTo>
                    <a:pt x="3601769" y="300516"/>
                  </a:lnTo>
                  <a:lnTo>
                    <a:pt x="3633098" y="344305"/>
                  </a:lnTo>
                  <a:lnTo>
                    <a:pt x="3664775" y="370586"/>
                  </a:lnTo>
                  <a:lnTo>
                    <a:pt x="3705052" y="369796"/>
                  </a:lnTo>
                  <a:lnTo>
                    <a:pt x="3745722" y="347408"/>
                  </a:lnTo>
                  <a:lnTo>
                    <a:pt x="3786558" y="323973"/>
                  </a:lnTo>
                  <a:lnTo>
                    <a:pt x="3827335" y="320039"/>
                  </a:lnTo>
                  <a:lnTo>
                    <a:pt x="3860030" y="339065"/>
                  </a:lnTo>
                  <a:lnTo>
                    <a:pt x="3892877" y="371020"/>
                  </a:lnTo>
                  <a:lnTo>
                    <a:pt x="3925633" y="408627"/>
                  </a:lnTo>
                  <a:lnTo>
                    <a:pt x="3958054" y="444605"/>
                  </a:lnTo>
                  <a:lnTo>
                    <a:pt x="3989895" y="471677"/>
                  </a:lnTo>
                  <a:lnTo>
                    <a:pt x="4028400" y="498113"/>
                  </a:lnTo>
                  <a:lnTo>
                    <a:pt x="4065905" y="521144"/>
                  </a:lnTo>
                  <a:lnTo>
                    <a:pt x="4103409" y="532078"/>
                  </a:lnTo>
                  <a:lnTo>
                    <a:pt x="4141914" y="522224"/>
                  </a:lnTo>
                  <a:lnTo>
                    <a:pt x="4168463" y="497937"/>
                  </a:lnTo>
                  <a:lnTo>
                    <a:pt x="4195517" y="459838"/>
                  </a:lnTo>
                  <a:lnTo>
                    <a:pt x="4222861" y="413781"/>
                  </a:lnTo>
                  <a:lnTo>
                    <a:pt x="4250278" y="365618"/>
                  </a:lnTo>
                  <a:lnTo>
                    <a:pt x="4277554" y="321202"/>
                  </a:lnTo>
                  <a:lnTo>
                    <a:pt x="4304474" y="286385"/>
                  </a:lnTo>
                  <a:lnTo>
                    <a:pt x="4344007" y="245729"/>
                  </a:lnTo>
                  <a:lnTo>
                    <a:pt x="4383087" y="211645"/>
                  </a:lnTo>
                  <a:lnTo>
                    <a:pt x="4422167" y="189658"/>
                  </a:lnTo>
                  <a:lnTo>
                    <a:pt x="4461700" y="185293"/>
                  </a:lnTo>
                  <a:lnTo>
                    <a:pt x="4493968" y="203745"/>
                  </a:lnTo>
                  <a:lnTo>
                    <a:pt x="4526602" y="240681"/>
                  </a:lnTo>
                  <a:lnTo>
                    <a:pt x="4559358" y="283554"/>
                  </a:lnTo>
                  <a:lnTo>
                    <a:pt x="4591992" y="319819"/>
                  </a:lnTo>
                  <a:lnTo>
                    <a:pt x="4624260" y="336931"/>
                  </a:lnTo>
                  <a:lnTo>
                    <a:pt x="4655987" y="327343"/>
                  </a:lnTo>
                  <a:lnTo>
                    <a:pt x="4687329" y="299424"/>
                  </a:lnTo>
                  <a:lnTo>
                    <a:pt x="4718544" y="264501"/>
                  </a:lnTo>
                  <a:lnTo>
                    <a:pt x="4749886" y="233900"/>
                  </a:lnTo>
                  <a:lnTo>
                    <a:pt x="4781613" y="218948"/>
                  </a:lnTo>
                  <a:lnTo>
                    <a:pt x="4821834" y="228963"/>
                  </a:lnTo>
                  <a:lnTo>
                    <a:pt x="4862496" y="256873"/>
                  </a:lnTo>
                  <a:lnTo>
                    <a:pt x="4903325" y="286902"/>
                  </a:lnTo>
                  <a:lnTo>
                    <a:pt x="4944046" y="303275"/>
                  </a:lnTo>
                  <a:lnTo>
                    <a:pt x="4984823" y="295753"/>
                  </a:lnTo>
                  <a:lnTo>
                    <a:pt x="5025659" y="274812"/>
                  </a:lnTo>
                  <a:lnTo>
                    <a:pt x="5066329" y="255466"/>
                  </a:lnTo>
                  <a:lnTo>
                    <a:pt x="5106606" y="252730"/>
                  </a:lnTo>
                  <a:lnTo>
                    <a:pt x="5138333" y="271291"/>
                  </a:lnTo>
                  <a:lnTo>
                    <a:pt x="5169675" y="303745"/>
                  </a:lnTo>
                  <a:lnTo>
                    <a:pt x="5200890" y="340393"/>
                  </a:lnTo>
                  <a:lnTo>
                    <a:pt x="5232232" y="371536"/>
                  </a:lnTo>
                  <a:lnTo>
                    <a:pt x="5263959" y="387476"/>
                  </a:lnTo>
                  <a:lnTo>
                    <a:pt x="5304305" y="383768"/>
                  </a:lnTo>
                  <a:lnTo>
                    <a:pt x="5345176" y="364283"/>
                  </a:lnTo>
                  <a:lnTo>
                    <a:pt x="5386046" y="335345"/>
                  </a:lnTo>
                  <a:lnTo>
                    <a:pt x="5426392" y="303275"/>
                  </a:lnTo>
                  <a:lnTo>
                    <a:pt x="5458119" y="270630"/>
                  </a:lnTo>
                  <a:lnTo>
                    <a:pt x="5489461" y="228957"/>
                  </a:lnTo>
                  <a:lnTo>
                    <a:pt x="5520676" y="186754"/>
                  </a:lnTo>
                  <a:lnTo>
                    <a:pt x="5552018" y="152517"/>
                  </a:lnTo>
                  <a:lnTo>
                    <a:pt x="5583745" y="134747"/>
                  </a:lnTo>
                  <a:lnTo>
                    <a:pt x="5615879" y="141237"/>
                  </a:lnTo>
                  <a:lnTo>
                    <a:pt x="5648336" y="166308"/>
                  </a:lnTo>
                  <a:lnTo>
                    <a:pt x="5680982" y="198242"/>
                  </a:lnTo>
                  <a:lnTo>
                    <a:pt x="5713683" y="225325"/>
                  </a:lnTo>
                  <a:lnTo>
                    <a:pt x="5746305" y="235838"/>
                  </a:lnTo>
                  <a:lnTo>
                    <a:pt x="5787259" y="217422"/>
                  </a:lnTo>
                  <a:lnTo>
                    <a:pt x="5828474" y="178990"/>
                  </a:lnTo>
                  <a:lnTo>
                    <a:pt x="5869213" y="139487"/>
                  </a:lnTo>
                  <a:lnTo>
                    <a:pt x="5908738" y="117856"/>
                  </a:lnTo>
                  <a:lnTo>
                    <a:pt x="5946179" y="123678"/>
                  </a:lnTo>
                  <a:lnTo>
                    <a:pt x="5982144" y="145288"/>
                  </a:lnTo>
                  <a:lnTo>
                    <a:pt x="6018109" y="170041"/>
                  </a:lnTo>
                  <a:lnTo>
                    <a:pt x="6055550" y="185293"/>
                  </a:lnTo>
                  <a:lnTo>
                    <a:pt x="6095077" y="186975"/>
                  </a:lnTo>
                  <a:lnTo>
                    <a:pt x="6135830" y="182086"/>
                  </a:lnTo>
                  <a:lnTo>
                    <a:pt x="6177083" y="174577"/>
                  </a:lnTo>
                  <a:lnTo>
                    <a:pt x="6218110" y="168401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88987" y="4595749"/>
              <a:ext cx="6218555" cy="657225"/>
            </a:xfrm>
            <a:custGeom>
              <a:avLst/>
              <a:gdLst/>
              <a:ahLst/>
              <a:cxnLst/>
              <a:rect l="l" t="t" r="r" b="b"/>
              <a:pathLst>
                <a:path w="6218555" h="657225">
                  <a:moveTo>
                    <a:pt x="0" y="657097"/>
                  </a:moveTo>
                  <a:lnTo>
                    <a:pt x="41001" y="652494"/>
                  </a:lnTo>
                  <a:lnTo>
                    <a:pt x="82248" y="647604"/>
                  </a:lnTo>
                  <a:lnTo>
                    <a:pt x="123004" y="643239"/>
                  </a:lnTo>
                  <a:lnTo>
                    <a:pt x="162534" y="640207"/>
                  </a:lnTo>
                  <a:lnTo>
                    <a:pt x="199968" y="639421"/>
                  </a:lnTo>
                  <a:lnTo>
                    <a:pt x="235929" y="640207"/>
                  </a:lnTo>
                  <a:lnTo>
                    <a:pt x="271892" y="640992"/>
                  </a:lnTo>
                  <a:lnTo>
                    <a:pt x="348981" y="638766"/>
                  </a:lnTo>
                  <a:lnTo>
                    <a:pt x="389943" y="637063"/>
                  </a:lnTo>
                  <a:lnTo>
                    <a:pt x="431234" y="632741"/>
                  </a:lnTo>
                  <a:lnTo>
                    <a:pt x="471868" y="623443"/>
                  </a:lnTo>
                  <a:lnTo>
                    <a:pt x="511454" y="604337"/>
                  </a:lnTo>
                  <a:lnTo>
                    <a:pt x="550529" y="578135"/>
                  </a:lnTo>
                  <a:lnTo>
                    <a:pt x="589579" y="553505"/>
                  </a:lnTo>
                  <a:lnTo>
                    <a:pt x="629094" y="539114"/>
                  </a:lnTo>
                  <a:lnTo>
                    <a:pt x="669514" y="541250"/>
                  </a:lnTo>
                  <a:lnTo>
                    <a:pt x="710422" y="553910"/>
                  </a:lnTo>
                  <a:lnTo>
                    <a:pt x="751306" y="567618"/>
                  </a:lnTo>
                  <a:lnTo>
                    <a:pt x="791654" y="572896"/>
                  </a:lnTo>
                  <a:lnTo>
                    <a:pt x="831242" y="565784"/>
                  </a:lnTo>
                  <a:lnTo>
                    <a:pt x="870331" y="551814"/>
                  </a:lnTo>
                  <a:lnTo>
                    <a:pt x="909419" y="535749"/>
                  </a:lnTo>
                  <a:lnTo>
                    <a:pt x="949007" y="522350"/>
                  </a:lnTo>
                  <a:lnTo>
                    <a:pt x="989228" y="512714"/>
                  </a:lnTo>
                  <a:lnTo>
                    <a:pt x="1029890" y="504412"/>
                  </a:lnTo>
                  <a:lnTo>
                    <a:pt x="1070719" y="496633"/>
                  </a:lnTo>
                  <a:lnTo>
                    <a:pt x="1111440" y="488569"/>
                  </a:lnTo>
                  <a:lnTo>
                    <a:pt x="1152235" y="477416"/>
                  </a:lnTo>
                  <a:lnTo>
                    <a:pt x="1193101" y="464407"/>
                  </a:lnTo>
                  <a:lnTo>
                    <a:pt x="1233777" y="455064"/>
                  </a:lnTo>
                  <a:lnTo>
                    <a:pt x="1274000" y="454913"/>
                  </a:lnTo>
                  <a:lnTo>
                    <a:pt x="1313588" y="472410"/>
                  </a:lnTo>
                  <a:lnTo>
                    <a:pt x="1352677" y="502300"/>
                  </a:lnTo>
                  <a:lnTo>
                    <a:pt x="1391765" y="529548"/>
                  </a:lnTo>
                  <a:lnTo>
                    <a:pt x="1431353" y="539114"/>
                  </a:lnTo>
                  <a:lnTo>
                    <a:pt x="1471701" y="523075"/>
                  </a:lnTo>
                  <a:lnTo>
                    <a:pt x="1512585" y="490712"/>
                  </a:lnTo>
                  <a:lnTo>
                    <a:pt x="1553493" y="453086"/>
                  </a:lnTo>
                  <a:lnTo>
                    <a:pt x="1593913" y="421258"/>
                  </a:lnTo>
                  <a:lnTo>
                    <a:pt x="1633428" y="400153"/>
                  </a:lnTo>
                  <a:lnTo>
                    <a:pt x="1672478" y="383285"/>
                  </a:lnTo>
                  <a:lnTo>
                    <a:pt x="1711553" y="364323"/>
                  </a:lnTo>
                  <a:lnTo>
                    <a:pt x="1751139" y="336931"/>
                  </a:lnTo>
                  <a:lnTo>
                    <a:pt x="1783322" y="304761"/>
                  </a:lnTo>
                  <a:lnTo>
                    <a:pt x="1815785" y="265288"/>
                  </a:lnTo>
                  <a:lnTo>
                    <a:pt x="1848413" y="223371"/>
                  </a:lnTo>
                  <a:lnTo>
                    <a:pt x="1881089" y="183868"/>
                  </a:lnTo>
                  <a:lnTo>
                    <a:pt x="1913699" y="151637"/>
                  </a:lnTo>
                  <a:lnTo>
                    <a:pt x="1954672" y="123068"/>
                  </a:lnTo>
                  <a:lnTo>
                    <a:pt x="1995932" y="102155"/>
                  </a:lnTo>
                  <a:lnTo>
                    <a:pt x="2036714" y="84933"/>
                  </a:lnTo>
                  <a:lnTo>
                    <a:pt x="2076259" y="67437"/>
                  </a:lnTo>
                  <a:lnTo>
                    <a:pt x="2113627" y="45845"/>
                  </a:lnTo>
                  <a:lnTo>
                    <a:pt x="2149554" y="23193"/>
                  </a:lnTo>
                  <a:lnTo>
                    <a:pt x="2185505" y="5804"/>
                  </a:lnTo>
                  <a:lnTo>
                    <a:pt x="2222944" y="0"/>
                  </a:lnTo>
                  <a:lnTo>
                    <a:pt x="2262614" y="12372"/>
                  </a:lnTo>
                  <a:lnTo>
                    <a:pt x="2303605" y="37925"/>
                  </a:lnTo>
                  <a:lnTo>
                    <a:pt x="2344906" y="65597"/>
                  </a:lnTo>
                  <a:lnTo>
                    <a:pt x="2385504" y="84327"/>
                  </a:lnTo>
                  <a:lnTo>
                    <a:pt x="2425092" y="88632"/>
                  </a:lnTo>
                  <a:lnTo>
                    <a:pt x="2464180" y="85328"/>
                  </a:lnTo>
                  <a:lnTo>
                    <a:pt x="2503269" y="81524"/>
                  </a:lnTo>
                  <a:lnTo>
                    <a:pt x="2542857" y="84327"/>
                  </a:lnTo>
                  <a:lnTo>
                    <a:pt x="2583203" y="99560"/>
                  </a:lnTo>
                  <a:lnTo>
                    <a:pt x="2624074" y="122174"/>
                  </a:lnTo>
                  <a:lnTo>
                    <a:pt x="2664944" y="142692"/>
                  </a:lnTo>
                  <a:lnTo>
                    <a:pt x="2705290" y="151637"/>
                  </a:lnTo>
                  <a:lnTo>
                    <a:pt x="2744878" y="142692"/>
                  </a:lnTo>
                  <a:lnTo>
                    <a:pt x="2783966" y="122174"/>
                  </a:lnTo>
                  <a:lnTo>
                    <a:pt x="2823055" y="99560"/>
                  </a:lnTo>
                  <a:lnTo>
                    <a:pt x="2862643" y="84327"/>
                  </a:lnTo>
                  <a:lnTo>
                    <a:pt x="2902920" y="80345"/>
                  </a:lnTo>
                  <a:lnTo>
                    <a:pt x="2943590" y="82184"/>
                  </a:lnTo>
                  <a:lnTo>
                    <a:pt x="2984426" y="85095"/>
                  </a:lnTo>
                  <a:lnTo>
                    <a:pt x="3025203" y="84327"/>
                  </a:lnTo>
                  <a:lnTo>
                    <a:pt x="3065926" y="73888"/>
                  </a:lnTo>
                  <a:lnTo>
                    <a:pt x="3106769" y="57959"/>
                  </a:lnTo>
                  <a:lnTo>
                    <a:pt x="3147468" y="46769"/>
                  </a:lnTo>
                  <a:lnTo>
                    <a:pt x="3187763" y="50545"/>
                  </a:lnTo>
                  <a:lnTo>
                    <a:pt x="3219428" y="73607"/>
                  </a:lnTo>
                  <a:lnTo>
                    <a:pt x="3250733" y="111621"/>
                  </a:lnTo>
                  <a:lnTo>
                    <a:pt x="3281928" y="153269"/>
                  </a:lnTo>
                  <a:lnTo>
                    <a:pt x="3313263" y="187230"/>
                  </a:lnTo>
                  <a:lnTo>
                    <a:pt x="3344989" y="202183"/>
                  </a:lnTo>
                  <a:lnTo>
                    <a:pt x="3377257" y="191132"/>
                  </a:lnTo>
                  <a:lnTo>
                    <a:pt x="3409891" y="161629"/>
                  </a:lnTo>
                  <a:lnTo>
                    <a:pt x="3442647" y="124176"/>
                  </a:lnTo>
                  <a:lnTo>
                    <a:pt x="3475281" y="89277"/>
                  </a:lnTo>
                  <a:lnTo>
                    <a:pt x="3507549" y="67437"/>
                  </a:lnTo>
                  <a:lnTo>
                    <a:pt x="3547082" y="60967"/>
                  </a:lnTo>
                  <a:lnTo>
                    <a:pt x="3586162" y="66357"/>
                  </a:lnTo>
                  <a:lnTo>
                    <a:pt x="3625242" y="76509"/>
                  </a:lnTo>
                  <a:lnTo>
                    <a:pt x="3664775" y="84327"/>
                  </a:lnTo>
                  <a:lnTo>
                    <a:pt x="3705052" y="82589"/>
                  </a:lnTo>
                  <a:lnTo>
                    <a:pt x="3745722" y="76898"/>
                  </a:lnTo>
                  <a:lnTo>
                    <a:pt x="3786558" y="79113"/>
                  </a:lnTo>
                  <a:lnTo>
                    <a:pt x="3827335" y="101092"/>
                  </a:lnTo>
                  <a:lnTo>
                    <a:pt x="3854564" y="135104"/>
                  </a:lnTo>
                  <a:lnTo>
                    <a:pt x="3881926" y="184088"/>
                  </a:lnTo>
                  <a:lnTo>
                    <a:pt x="3909282" y="240093"/>
                  </a:lnTo>
                  <a:lnTo>
                    <a:pt x="3936489" y="295166"/>
                  </a:lnTo>
                  <a:lnTo>
                    <a:pt x="3963407" y="341357"/>
                  </a:lnTo>
                  <a:lnTo>
                    <a:pt x="3989895" y="370713"/>
                  </a:lnTo>
                  <a:lnTo>
                    <a:pt x="4020811" y="377831"/>
                  </a:lnTo>
                  <a:lnTo>
                    <a:pt x="4050959" y="363802"/>
                  </a:lnTo>
                  <a:lnTo>
                    <a:pt x="4080850" y="341159"/>
                  </a:lnTo>
                  <a:lnTo>
                    <a:pt x="4110998" y="322436"/>
                  </a:lnTo>
                  <a:lnTo>
                    <a:pt x="4141914" y="320167"/>
                  </a:lnTo>
                  <a:lnTo>
                    <a:pt x="4173841" y="340216"/>
                  </a:lnTo>
                  <a:lnTo>
                    <a:pt x="4206432" y="374311"/>
                  </a:lnTo>
                  <a:lnTo>
                    <a:pt x="4239316" y="413545"/>
                  </a:lnTo>
                  <a:lnTo>
                    <a:pt x="4272120" y="449012"/>
                  </a:lnTo>
                  <a:lnTo>
                    <a:pt x="4304474" y="471805"/>
                  </a:lnTo>
                  <a:lnTo>
                    <a:pt x="4344007" y="482988"/>
                  </a:lnTo>
                  <a:lnTo>
                    <a:pt x="4383087" y="483361"/>
                  </a:lnTo>
                  <a:lnTo>
                    <a:pt x="4422167" y="473733"/>
                  </a:lnTo>
                  <a:lnTo>
                    <a:pt x="4461700" y="454913"/>
                  </a:lnTo>
                  <a:lnTo>
                    <a:pt x="4493968" y="429585"/>
                  </a:lnTo>
                  <a:lnTo>
                    <a:pt x="4526602" y="394411"/>
                  </a:lnTo>
                  <a:lnTo>
                    <a:pt x="4559358" y="355061"/>
                  </a:lnTo>
                  <a:lnTo>
                    <a:pt x="4591992" y="317205"/>
                  </a:lnTo>
                  <a:lnTo>
                    <a:pt x="4624260" y="286512"/>
                  </a:lnTo>
                  <a:lnTo>
                    <a:pt x="4663848" y="253976"/>
                  </a:lnTo>
                  <a:lnTo>
                    <a:pt x="4702937" y="224345"/>
                  </a:lnTo>
                  <a:lnTo>
                    <a:pt x="4742025" y="204716"/>
                  </a:lnTo>
                  <a:lnTo>
                    <a:pt x="4781613" y="202183"/>
                  </a:lnTo>
                  <a:lnTo>
                    <a:pt x="4813746" y="218795"/>
                  </a:lnTo>
                  <a:lnTo>
                    <a:pt x="4846196" y="249946"/>
                  </a:lnTo>
                  <a:lnTo>
                    <a:pt x="4878823" y="287954"/>
                  </a:lnTo>
                  <a:lnTo>
                    <a:pt x="4911486" y="325140"/>
                  </a:lnTo>
                  <a:lnTo>
                    <a:pt x="4944046" y="353821"/>
                  </a:lnTo>
                  <a:lnTo>
                    <a:pt x="4984823" y="379003"/>
                  </a:lnTo>
                  <a:lnTo>
                    <a:pt x="5025659" y="399161"/>
                  </a:lnTo>
                  <a:lnTo>
                    <a:pt x="5066329" y="413508"/>
                  </a:lnTo>
                  <a:lnTo>
                    <a:pt x="5106606" y="421258"/>
                  </a:lnTo>
                  <a:lnTo>
                    <a:pt x="5146194" y="418338"/>
                  </a:lnTo>
                  <a:lnTo>
                    <a:pt x="5185283" y="406463"/>
                  </a:lnTo>
                  <a:lnTo>
                    <a:pt x="5224371" y="393541"/>
                  </a:lnTo>
                  <a:lnTo>
                    <a:pt x="5263959" y="387476"/>
                  </a:lnTo>
                  <a:lnTo>
                    <a:pt x="5304305" y="389987"/>
                  </a:lnTo>
                  <a:lnTo>
                    <a:pt x="5345176" y="396986"/>
                  </a:lnTo>
                  <a:lnTo>
                    <a:pt x="5386046" y="407675"/>
                  </a:lnTo>
                  <a:lnTo>
                    <a:pt x="5426392" y="421258"/>
                  </a:lnTo>
                  <a:lnTo>
                    <a:pt x="5465980" y="443505"/>
                  </a:lnTo>
                  <a:lnTo>
                    <a:pt x="5505069" y="472836"/>
                  </a:lnTo>
                  <a:lnTo>
                    <a:pt x="5544157" y="497429"/>
                  </a:lnTo>
                  <a:lnTo>
                    <a:pt x="5583745" y="505459"/>
                  </a:lnTo>
                  <a:lnTo>
                    <a:pt x="5623968" y="490989"/>
                  </a:lnTo>
                  <a:lnTo>
                    <a:pt x="5664644" y="461232"/>
                  </a:lnTo>
                  <a:lnTo>
                    <a:pt x="5705510" y="424092"/>
                  </a:lnTo>
                  <a:lnTo>
                    <a:pt x="5746305" y="387476"/>
                  </a:lnTo>
                  <a:lnTo>
                    <a:pt x="5787259" y="351587"/>
                  </a:lnTo>
                  <a:lnTo>
                    <a:pt x="5828474" y="312769"/>
                  </a:lnTo>
                  <a:lnTo>
                    <a:pt x="5869213" y="273427"/>
                  </a:lnTo>
                  <a:lnTo>
                    <a:pt x="5908738" y="235965"/>
                  </a:lnTo>
                  <a:lnTo>
                    <a:pt x="5946179" y="196336"/>
                  </a:lnTo>
                  <a:lnTo>
                    <a:pt x="5982144" y="154860"/>
                  </a:lnTo>
                  <a:lnTo>
                    <a:pt x="6018109" y="120219"/>
                  </a:lnTo>
                  <a:lnTo>
                    <a:pt x="6055550" y="101092"/>
                  </a:lnTo>
                  <a:lnTo>
                    <a:pt x="6095077" y="103753"/>
                  </a:lnTo>
                  <a:lnTo>
                    <a:pt x="6135830" y="122189"/>
                  </a:lnTo>
                  <a:lnTo>
                    <a:pt x="6177083" y="146937"/>
                  </a:lnTo>
                  <a:lnTo>
                    <a:pt x="6218110" y="168528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64032" y="5276164"/>
            <a:ext cx="2482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4032" y="4602607"/>
            <a:ext cx="2482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16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4032" y="3254502"/>
            <a:ext cx="248285" cy="942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"/>
              </a:spcBef>
            </a:pPr>
            <a:endParaRPr sz="28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4032" y="2580512"/>
            <a:ext cx="2482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4408" y="5477663"/>
            <a:ext cx="6646545" cy="71882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R="5080" algn="r">
              <a:spcBef>
                <a:spcPts val="9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45720" marR="5080" indent="28575" algn="r">
              <a:lnSpc>
                <a:spcPts val="2510"/>
              </a:lnSpc>
              <a:spcBef>
                <a:spcPts val="110"/>
              </a:spcBef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42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136525" algn="r">
              <a:lnSpc>
                <a:spcPct val="130800"/>
              </a:lnSpc>
              <a:spcBef>
                <a:spcPts val="5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Eyl-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  Ka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  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Te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Eyl-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Ka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  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Te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Eyl-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Ka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  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Nis-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57466" y="4630673"/>
            <a:ext cx="19405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13306C"/>
                </a:solidFill>
                <a:latin typeface="Tahoma"/>
                <a:cs typeface="Tahoma"/>
              </a:rPr>
              <a:t>Kadın işsizlik</a:t>
            </a:r>
            <a:r>
              <a:rPr sz="1600" b="1" spc="40" dirty="0">
                <a:solidFill>
                  <a:srgbClr val="13306C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13306C"/>
                </a:solidFill>
                <a:latin typeface="Tahoma"/>
                <a:cs typeface="Tahoma"/>
              </a:rPr>
              <a:t>oranı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57466" y="2996564"/>
            <a:ext cx="19964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C00000"/>
                </a:solidFill>
                <a:latin typeface="Tahoma"/>
                <a:cs typeface="Tahoma"/>
              </a:rPr>
              <a:t>Genç </a:t>
            </a:r>
            <a:r>
              <a:rPr sz="1600" b="1" spc="-5" dirty="0">
                <a:solidFill>
                  <a:srgbClr val="C00000"/>
                </a:solidFill>
                <a:latin typeface="Tahoma"/>
                <a:cs typeface="Tahoma"/>
              </a:rPr>
              <a:t>işsizlik</a:t>
            </a:r>
            <a:r>
              <a:rPr sz="1600" b="1" spc="5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Tahoma"/>
                <a:cs typeface="Tahoma"/>
              </a:rPr>
              <a:t>oranı*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52933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57420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81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ikdörtgen 9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1120719" y="1721322"/>
            <a:ext cx="7544310" cy="11627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1F318D"/>
                </a:solidFill>
                <a:effectLst/>
                <a:uLnTx/>
                <a:uFillTx/>
                <a:latin typeface="Tahoma"/>
                <a:ea typeface="+mj-ea"/>
                <a:cs typeface="Arial"/>
              </a:rPr>
              <a:t>Ekonomik Güven Endeks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318D"/>
                </a:solidFill>
                <a:effectLst/>
                <a:uLnTx/>
                <a:uFillTx/>
                <a:latin typeface="Tahoma"/>
                <a:ea typeface="+mj-ea"/>
                <a:cs typeface="Arial"/>
              </a:rPr>
              <a:t>i</a:t>
            </a:r>
            <a:endParaRPr kumimoji="0" lang="tr-TR" sz="4000" b="1" i="0" u="none" strike="noStrike" kern="0" cap="none" spc="0" normalizeH="0" baseline="0" noProof="0" dirty="0">
              <a:ln>
                <a:noFill/>
              </a:ln>
              <a:solidFill>
                <a:srgbClr val="1F318D"/>
              </a:solidFill>
              <a:effectLst/>
              <a:uLnTx/>
              <a:uFillTx/>
              <a:latin typeface="Tahoma"/>
              <a:ea typeface="+mj-ea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 bwMode="auto">
          <a:xfrm>
            <a:off x="1120719" y="3062353"/>
            <a:ext cx="7863625" cy="360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Ekonomik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Güven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Endeksi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lvl="1" eaLnBrk="1" fontAlgn="ctr" hangingPunct="1"/>
            <a:r>
              <a:rPr lang="tr-TR" sz="1800" kern="0" dirty="0" smtClean="0">
                <a:solidFill>
                  <a:srgbClr val="000000"/>
                </a:solidFill>
                <a:latin typeface="Tahoma"/>
                <a:cs typeface="Arial"/>
              </a:rPr>
              <a:t>İnşaat </a:t>
            </a:r>
            <a:r>
              <a:rPr lang="tr-TR" sz="1800" kern="0" dirty="0">
                <a:solidFill>
                  <a:srgbClr val="000000"/>
                </a:solidFill>
                <a:latin typeface="Tahoma"/>
                <a:cs typeface="Arial"/>
              </a:rPr>
              <a:t>Sektörü Güven Endeksi</a:t>
            </a:r>
            <a:endParaRPr lang="en-US" sz="1800" kern="0" dirty="0">
              <a:solidFill>
                <a:srgbClr val="000000"/>
              </a:solidFill>
              <a:latin typeface="Tahoma"/>
              <a:cs typeface="Arial"/>
            </a:endParaRPr>
          </a:p>
          <a:p>
            <a:pPr lvl="1" eaLnBrk="1" fontAlgn="b" hangingPunct="1"/>
            <a:r>
              <a:rPr lang="tr-TR" sz="1800" kern="0" dirty="0">
                <a:solidFill>
                  <a:srgbClr val="000000"/>
                </a:solidFill>
                <a:latin typeface="Tahoma"/>
                <a:cs typeface="Arial"/>
              </a:rPr>
              <a:t>Hizmet Sektörü Güven Endeksi</a:t>
            </a:r>
            <a:endParaRPr lang="en-US" sz="1800" kern="0" dirty="0">
              <a:solidFill>
                <a:srgbClr val="000000"/>
              </a:solidFill>
              <a:latin typeface="Tahoma"/>
              <a:cs typeface="Arial"/>
            </a:endParaRPr>
          </a:p>
          <a:p>
            <a:pPr lvl="1" eaLnBrk="1" fontAlgn="b" hangingPunct="1"/>
            <a:r>
              <a:rPr lang="tr-TR" sz="1800" kern="0" dirty="0">
                <a:solidFill>
                  <a:srgbClr val="000000"/>
                </a:solidFill>
                <a:latin typeface="Tahoma"/>
                <a:cs typeface="Arial"/>
              </a:rPr>
              <a:t>Perakende Ticaret Sektörü Güven Endeksi</a:t>
            </a:r>
            <a:endParaRPr lang="en-US" sz="1800" kern="0" dirty="0">
              <a:solidFill>
                <a:srgbClr val="000000"/>
              </a:solidFill>
              <a:latin typeface="Tahoma"/>
              <a:cs typeface="Arial"/>
            </a:endParaRPr>
          </a:p>
          <a:p>
            <a:pPr lvl="1" eaLnBrk="1" fontAlgn="b" hangingPunct="1"/>
            <a:r>
              <a:rPr lang="tr-TR" sz="1800" kern="0" dirty="0">
                <a:solidFill>
                  <a:srgbClr val="000000"/>
                </a:solidFill>
                <a:latin typeface="Tahoma"/>
                <a:cs typeface="Arial"/>
              </a:rPr>
              <a:t>Reel </a:t>
            </a:r>
            <a:r>
              <a:rPr lang="tr-TR" sz="1800" kern="0" dirty="0" smtClean="0">
                <a:solidFill>
                  <a:srgbClr val="000000"/>
                </a:solidFill>
                <a:latin typeface="Tahoma"/>
                <a:cs typeface="Arial"/>
              </a:rPr>
              <a:t>Kesim</a:t>
            </a:r>
            <a:r>
              <a:rPr lang="en-US" sz="1800" kern="0" dirty="0">
                <a:solidFill>
                  <a:srgbClr val="000000"/>
                </a:solidFill>
                <a:latin typeface="Tahoma"/>
                <a:cs typeface="Arial"/>
              </a:rPr>
              <a:t> </a:t>
            </a:r>
            <a:r>
              <a:rPr lang="tr-TR" sz="1800" kern="0" dirty="0" smtClean="0">
                <a:solidFill>
                  <a:srgbClr val="000000"/>
                </a:solidFill>
                <a:latin typeface="Tahoma"/>
                <a:cs typeface="Arial"/>
              </a:rPr>
              <a:t>Güven </a:t>
            </a:r>
            <a:r>
              <a:rPr lang="tr-TR" sz="1800" kern="0" dirty="0">
                <a:solidFill>
                  <a:srgbClr val="000000"/>
                </a:solidFill>
                <a:latin typeface="Tahoma"/>
                <a:cs typeface="Arial"/>
              </a:rPr>
              <a:t>Endeksi</a:t>
            </a:r>
            <a:endParaRPr lang="en-US" sz="1800" kern="0" dirty="0">
              <a:solidFill>
                <a:srgbClr val="000000"/>
              </a:solidFill>
              <a:latin typeface="Tahoma"/>
              <a:cs typeface="Arial"/>
            </a:endParaRPr>
          </a:p>
          <a:p>
            <a:pPr lvl="1" eaLnBrk="1" fontAlgn="b" hangingPunct="1"/>
            <a:r>
              <a:rPr lang="tr-TR" sz="1800" kern="0" dirty="0">
                <a:solidFill>
                  <a:srgbClr val="000000"/>
                </a:solidFill>
                <a:latin typeface="Tahoma"/>
                <a:cs typeface="Arial"/>
              </a:rPr>
              <a:t>Tüketici Güven Endeksi</a:t>
            </a:r>
            <a:endParaRPr lang="en-US" sz="1800" kern="0" dirty="0">
              <a:solidFill>
                <a:srgbClr val="000000"/>
              </a:solidFill>
              <a:latin typeface="Tahom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tr-T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857250" marR="0" lvl="1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tabLst/>
              <a:defRPr/>
            </a:pP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258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684020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3127" y="2782823"/>
            <a:ext cx="3546475" cy="2799715"/>
            <a:chOff x="643127" y="2782823"/>
            <a:chExt cx="3546475" cy="2799715"/>
          </a:xfrm>
        </p:grpSpPr>
        <p:sp>
          <p:nvSpPr>
            <p:cNvPr id="5" name="object 5"/>
            <p:cNvSpPr/>
            <p:nvPr/>
          </p:nvSpPr>
          <p:spPr>
            <a:xfrm>
              <a:off x="643127" y="2787395"/>
              <a:ext cx="3546475" cy="2790825"/>
            </a:xfrm>
            <a:custGeom>
              <a:avLst/>
              <a:gdLst/>
              <a:ahLst/>
              <a:cxnLst/>
              <a:rect l="l" t="t" r="r" b="b"/>
              <a:pathLst>
                <a:path w="3546475" h="2790825">
                  <a:moveTo>
                    <a:pt x="68579" y="2790443"/>
                  </a:moveTo>
                  <a:lnTo>
                    <a:pt x="68579" y="0"/>
                  </a:lnTo>
                </a:path>
                <a:path w="3546475" h="2790825">
                  <a:moveTo>
                    <a:pt x="0" y="2790443"/>
                  </a:moveTo>
                  <a:lnTo>
                    <a:pt x="68579" y="2790443"/>
                  </a:lnTo>
                </a:path>
                <a:path w="3546475" h="2790825">
                  <a:moveTo>
                    <a:pt x="0" y="2325623"/>
                  </a:moveTo>
                  <a:lnTo>
                    <a:pt x="68579" y="2325623"/>
                  </a:lnTo>
                </a:path>
                <a:path w="3546475" h="2790825">
                  <a:moveTo>
                    <a:pt x="0" y="1860803"/>
                  </a:moveTo>
                  <a:lnTo>
                    <a:pt x="68579" y="1860803"/>
                  </a:lnTo>
                </a:path>
                <a:path w="3546475" h="2790825">
                  <a:moveTo>
                    <a:pt x="0" y="1395983"/>
                  </a:moveTo>
                  <a:lnTo>
                    <a:pt x="68579" y="1395983"/>
                  </a:lnTo>
                </a:path>
                <a:path w="3546475" h="2790825">
                  <a:moveTo>
                    <a:pt x="0" y="931163"/>
                  </a:moveTo>
                  <a:lnTo>
                    <a:pt x="68579" y="931163"/>
                  </a:lnTo>
                </a:path>
                <a:path w="3546475" h="2790825">
                  <a:moveTo>
                    <a:pt x="0" y="464819"/>
                  </a:moveTo>
                  <a:lnTo>
                    <a:pt x="68579" y="464819"/>
                  </a:lnTo>
                </a:path>
                <a:path w="3546475" h="2790825">
                  <a:moveTo>
                    <a:pt x="0" y="0"/>
                  </a:moveTo>
                  <a:lnTo>
                    <a:pt x="68579" y="0"/>
                  </a:lnTo>
                </a:path>
                <a:path w="3546475" h="2790825">
                  <a:moveTo>
                    <a:pt x="68579" y="2790443"/>
                  </a:moveTo>
                  <a:lnTo>
                    <a:pt x="3546348" y="2790443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11199" y="2918205"/>
              <a:ext cx="3312160" cy="2313305"/>
            </a:xfrm>
            <a:custGeom>
              <a:avLst/>
              <a:gdLst/>
              <a:ahLst/>
              <a:cxnLst/>
              <a:rect l="l" t="t" r="r" b="b"/>
              <a:pathLst>
                <a:path w="3312160" h="2313304">
                  <a:moveTo>
                    <a:pt x="0" y="0"/>
                  </a:moveTo>
                  <a:lnTo>
                    <a:pt x="21300" y="5994"/>
                  </a:lnTo>
                  <a:lnTo>
                    <a:pt x="42730" y="11096"/>
                  </a:lnTo>
                  <a:lnTo>
                    <a:pt x="63906" y="17984"/>
                  </a:lnTo>
                  <a:lnTo>
                    <a:pt x="84442" y="29337"/>
                  </a:lnTo>
                  <a:lnTo>
                    <a:pt x="103886" y="47065"/>
                  </a:lnTo>
                  <a:lnTo>
                    <a:pt x="122569" y="69341"/>
                  </a:lnTo>
                  <a:lnTo>
                    <a:pt x="141254" y="93237"/>
                  </a:lnTo>
                  <a:lnTo>
                    <a:pt x="160705" y="115824"/>
                  </a:lnTo>
                  <a:lnTo>
                    <a:pt x="202582" y="158369"/>
                  </a:lnTo>
                  <a:lnTo>
                    <a:pt x="245135" y="197104"/>
                  </a:lnTo>
                  <a:lnTo>
                    <a:pt x="285996" y="223123"/>
                  </a:lnTo>
                  <a:lnTo>
                    <a:pt x="306294" y="235698"/>
                  </a:lnTo>
                  <a:lnTo>
                    <a:pt x="326847" y="253238"/>
                  </a:lnTo>
                  <a:lnTo>
                    <a:pt x="347831" y="280707"/>
                  </a:lnTo>
                  <a:lnTo>
                    <a:pt x="369068" y="314690"/>
                  </a:lnTo>
                  <a:lnTo>
                    <a:pt x="390305" y="346553"/>
                  </a:lnTo>
                  <a:lnTo>
                    <a:pt x="411289" y="367665"/>
                  </a:lnTo>
                  <a:lnTo>
                    <a:pt x="430723" y="367190"/>
                  </a:lnTo>
                  <a:lnTo>
                    <a:pt x="452140" y="354441"/>
                  </a:lnTo>
                  <a:lnTo>
                    <a:pt x="473559" y="345287"/>
                  </a:lnTo>
                  <a:lnTo>
                    <a:pt x="509711" y="387253"/>
                  </a:lnTo>
                  <a:lnTo>
                    <a:pt x="526578" y="432074"/>
                  </a:lnTo>
                  <a:lnTo>
                    <a:pt x="543535" y="485947"/>
                  </a:lnTo>
                  <a:lnTo>
                    <a:pt x="560520" y="544758"/>
                  </a:lnTo>
                  <a:lnTo>
                    <a:pt x="577469" y="604393"/>
                  </a:lnTo>
                  <a:lnTo>
                    <a:pt x="589531" y="650332"/>
                  </a:lnTo>
                  <a:lnTo>
                    <a:pt x="601643" y="702180"/>
                  </a:lnTo>
                  <a:lnTo>
                    <a:pt x="613775" y="756868"/>
                  </a:lnTo>
                  <a:lnTo>
                    <a:pt x="625897" y="811332"/>
                  </a:lnTo>
                  <a:lnTo>
                    <a:pt x="637982" y="862506"/>
                  </a:lnTo>
                  <a:lnTo>
                    <a:pt x="650001" y="907324"/>
                  </a:lnTo>
                  <a:lnTo>
                    <a:pt x="680541" y="978965"/>
                  </a:lnTo>
                  <a:lnTo>
                    <a:pt x="724967" y="1021641"/>
                  </a:lnTo>
                  <a:lnTo>
                    <a:pt x="743585" y="1019810"/>
                  </a:lnTo>
                  <a:lnTo>
                    <a:pt x="764567" y="985557"/>
                  </a:lnTo>
                  <a:lnTo>
                    <a:pt x="785812" y="927147"/>
                  </a:lnTo>
                  <a:lnTo>
                    <a:pt x="807057" y="865094"/>
                  </a:lnTo>
                  <a:lnTo>
                    <a:pt x="828040" y="819912"/>
                  </a:lnTo>
                  <a:lnTo>
                    <a:pt x="848104" y="797133"/>
                  </a:lnTo>
                  <a:lnTo>
                    <a:pt x="868918" y="783796"/>
                  </a:lnTo>
                  <a:lnTo>
                    <a:pt x="889708" y="778674"/>
                  </a:lnTo>
                  <a:lnTo>
                    <a:pt x="909701" y="780542"/>
                  </a:lnTo>
                  <a:lnTo>
                    <a:pt x="930612" y="794464"/>
                  </a:lnTo>
                  <a:lnTo>
                    <a:pt x="951738" y="819150"/>
                  </a:lnTo>
                  <a:lnTo>
                    <a:pt x="972958" y="844978"/>
                  </a:lnTo>
                  <a:lnTo>
                    <a:pt x="994156" y="862330"/>
                  </a:lnTo>
                  <a:lnTo>
                    <a:pt x="1015478" y="870533"/>
                  </a:lnTo>
                  <a:lnTo>
                    <a:pt x="1036907" y="874045"/>
                  </a:lnTo>
                  <a:lnTo>
                    <a:pt x="1058074" y="871223"/>
                  </a:lnTo>
                  <a:lnTo>
                    <a:pt x="1078611" y="860425"/>
                  </a:lnTo>
                  <a:lnTo>
                    <a:pt x="1098071" y="837213"/>
                  </a:lnTo>
                  <a:lnTo>
                    <a:pt x="1116758" y="803798"/>
                  </a:lnTo>
                  <a:lnTo>
                    <a:pt x="1135421" y="768502"/>
                  </a:lnTo>
                  <a:lnTo>
                    <a:pt x="1154811" y="739648"/>
                  </a:lnTo>
                  <a:lnTo>
                    <a:pt x="1175418" y="713345"/>
                  </a:lnTo>
                  <a:lnTo>
                    <a:pt x="1196705" y="687149"/>
                  </a:lnTo>
                  <a:lnTo>
                    <a:pt x="1218158" y="671835"/>
                  </a:lnTo>
                  <a:lnTo>
                    <a:pt x="1239266" y="678180"/>
                  </a:lnTo>
                  <a:lnTo>
                    <a:pt x="1255745" y="712196"/>
                  </a:lnTo>
                  <a:lnTo>
                    <a:pt x="1272042" y="769475"/>
                  </a:lnTo>
                  <a:lnTo>
                    <a:pt x="1288277" y="832466"/>
                  </a:lnTo>
                  <a:lnTo>
                    <a:pt x="1304574" y="883619"/>
                  </a:lnTo>
                  <a:lnTo>
                    <a:pt x="1321054" y="905383"/>
                  </a:lnTo>
                  <a:lnTo>
                    <a:pt x="1337798" y="885445"/>
                  </a:lnTo>
                  <a:lnTo>
                    <a:pt x="1354732" y="835581"/>
                  </a:lnTo>
                  <a:lnTo>
                    <a:pt x="1371739" y="774148"/>
                  </a:lnTo>
                  <a:lnTo>
                    <a:pt x="1388703" y="719499"/>
                  </a:lnTo>
                  <a:lnTo>
                    <a:pt x="1405508" y="689991"/>
                  </a:lnTo>
                  <a:lnTo>
                    <a:pt x="1426055" y="700575"/>
                  </a:lnTo>
                  <a:lnTo>
                    <a:pt x="1446339" y="740664"/>
                  </a:lnTo>
                  <a:lnTo>
                    <a:pt x="1466623" y="782181"/>
                  </a:lnTo>
                  <a:lnTo>
                    <a:pt x="1487170" y="797052"/>
                  </a:lnTo>
                  <a:lnTo>
                    <a:pt x="1508081" y="769070"/>
                  </a:lnTo>
                  <a:lnTo>
                    <a:pt x="1529207" y="716168"/>
                  </a:lnTo>
                  <a:lnTo>
                    <a:pt x="1550427" y="661195"/>
                  </a:lnTo>
                  <a:lnTo>
                    <a:pt x="1571625" y="626999"/>
                  </a:lnTo>
                  <a:lnTo>
                    <a:pt x="1592768" y="626925"/>
                  </a:lnTo>
                  <a:lnTo>
                    <a:pt x="1613995" y="646318"/>
                  </a:lnTo>
                  <a:lnTo>
                    <a:pt x="1635150" y="666307"/>
                  </a:lnTo>
                  <a:lnTo>
                    <a:pt x="1656080" y="668020"/>
                  </a:lnTo>
                  <a:lnTo>
                    <a:pt x="1676626" y="641199"/>
                  </a:lnTo>
                  <a:lnTo>
                    <a:pt x="1696910" y="597662"/>
                  </a:lnTo>
                  <a:lnTo>
                    <a:pt x="1717194" y="551648"/>
                  </a:lnTo>
                  <a:lnTo>
                    <a:pt x="1737741" y="517398"/>
                  </a:lnTo>
                  <a:lnTo>
                    <a:pt x="1758723" y="501417"/>
                  </a:lnTo>
                  <a:lnTo>
                    <a:pt x="1779968" y="495284"/>
                  </a:lnTo>
                  <a:lnTo>
                    <a:pt x="1801213" y="490555"/>
                  </a:lnTo>
                  <a:lnTo>
                    <a:pt x="1822195" y="478790"/>
                  </a:lnTo>
                  <a:lnTo>
                    <a:pt x="1842742" y="454681"/>
                  </a:lnTo>
                  <a:lnTo>
                    <a:pt x="1863026" y="423751"/>
                  </a:lnTo>
                  <a:lnTo>
                    <a:pt x="1883310" y="393797"/>
                  </a:lnTo>
                  <a:lnTo>
                    <a:pt x="1903857" y="372618"/>
                  </a:lnTo>
                  <a:lnTo>
                    <a:pt x="1924786" y="362773"/>
                  </a:lnTo>
                  <a:lnTo>
                    <a:pt x="1945941" y="359870"/>
                  </a:lnTo>
                  <a:lnTo>
                    <a:pt x="1967168" y="361563"/>
                  </a:lnTo>
                  <a:lnTo>
                    <a:pt x="1988312" y="365506"/>
                  </a:lnTo>
                  <a:lnTo>
                    <a:pt x="2009580" y="369456"/>
                  </a:lnTo>
                  <a:lnTo>
                    <a:pt x="2052069" y="386455"/>
                  </a:lnTo>
                  <a:lnTo>
                    <a:pt x="2087395" y="424672"/>
                  </a:lnTo>
                  <a:lnTo>
                    <a:pt x="2112264" y="460438"/>
                  </a:lnTo>
                  <a:lnTo>
                    <a:pt x="2137132" y="511635"/>
                  </a:lnTo>
                  <a:lnTo>
                    <a:pt x="2151761" y="575691"/>
                  </a:lnTo>
                  <a:lnTo>
                    <a:pt x="2156728" y="641273"/>
                  </a:lnTo>
                  <a:lnTo>
                    <a:pt x="2159229" y="680496"/>
                  </a:lnTo>
                  <a:lnTo>
                    <a:pt x="2161742" y="723594"/>
                  </a:lnTo>
                  <a:lnTo>
                    <a:pt x="2164265" y="770257"/>
                  </a:lnTo>
                  <a:lnTo>
                    <a:pt x="2166798" y="820176"/>
                  </a:lnTo>
                  <a:lnTo>
                    <a:pt x="2169340" y="873042"/>
                  </a:lnTo>
                  <a:lnTo>
                    <a:pt x="2171890" y="928545"/>
                  </a:lnTo>
                  <a:lnTo>
                    <a:pt x="2174448" y="986374"/>
                  </a:lnTo>
                  <a:lnTo>
                    <a:pt x="2177012" y="1046222"/>
                  </a:lnTo>
                  <a:lnTo>
                    <a:pt x="2179583" y="1107778"/>
                  </a:lnTo>
                  <a:lnTo>
                    <a:pt x="2182159" y="1170733"/>
                  </a:lnTo>
                  <a:lnTo>
                    <a:pt x="2184739" y="1234777"/>
                  </a:lnTo>
                  <a:lnTo>
                    <a:pt x="2187324" y="1299601"/>
                  </a:lnTo>
                  <a:lnTo>
                    <a:pt x="2189912" y="1364894"/>
                  </a:lnTo>
                  <a:lnTo>
                    <a:pt x="2192502" y="1430349"/>
                  </a:lnTo>
                  <a:lnTo>
                    <a:pt x="2195094" y="1495654"/>
                  </a:lnTo>
                  <a:lnTo>
                    <a:pt x="2197687" y="1560501"/>
                  </a:lnTo>
                  <a:lnTo>
                    <a:pt x="2200280" y="1624580"/>
                  </a:lnTo>
                  <a:lnTo>
                    <a:pt x="2202873" y="1687582"/>
                  </a:lnTo>
                  <a:lnTo>
                    <a:pt x="2205465" y="1749197"/>
                  </a:lnTo>
                  <a:lnTo>
                    <a:pt x="2208054" y="1809115"/>
                  </a:lnTo>
                  <a:lnTo>
                    <a:pt x="2210642" y="1867026"/>
                  </a:lnTo>
                  <a:lnTo>
                    <a:pt x="2213226" y="1922623"/>
                  </a:lnTo>
                  <a:lnTo>
                    <a:pt x="2215806" y="1975594"/>
                  </a:lnTo>
                  <a:lnTo>
                    <a:pt x="2218381" y="2025630"/>
                  </a:lnTo>
                  <a:lnTo>
                    <a:pt x="2220951" y="2072422"/>
                  </a:lnTo>
                  <a:lnTo>
                    <a:pt x="2223515" y="2115660"/>
                  </a:lnTo>
                  <a:lnTo>
                    <a:pt x="2226072" y="2155035"/>
                  </a:lnTo>
                  <a:lnTo>
                    <a:pt x="2231162" y="2220957"/>
                  </a:lnTo>
                  <a:lnTo>
                    <a:pt x="2236216" y="2267712"/>
                  </a:lnTo>
                  <a:lnTo>
                    <a:pt x="2245396" y="2309235"/>
                  </a:lnTo>
                  <a:lnTo>
                    <a:pt x="2249955" y="2312825"/>
                  </a:lnTo>
                  <a:lnTo>
                    <a:pt x="2254497" y="2306416"/>
                  </a:lnTo>
                  <a:lnTo>
                    <a:pt x="2263539" y="2267942"/>
                  </a:lnTo>
                  <a:lnTo>
                    <a:pt x="2272548" y="2202500"/>
                  </a:lnTo>
                  <a:lnTo>
                    <a:pt x="2277046" y="2162381"/>
                  </a:lnTo>
                  <a:lnTo>
                    <a:pt x="2281544" y="2118777"/>
                  </a:lnTo>
                  <a:lnTo>
                    <a:pt x="2286046" y="2072776"/>
                  </a:lnTo>
                  <a:lnTo>
                    <a:pt x="2290553" y="2025461"/>
                  </a:lnTo>
                  <a:lnTo>
                    <a:pt x="2295068" y="1977921"/>
                  </a:lnTo>
                  <a:lnTo>
                    <a:pt x="2299595" y="1931239"/>
                  </a:lnTo>
                  <a:lnTo>
                    <a:pt x="2304137" y="1886503"/>
                  </a:lnTo>
                  <a:lnTo>
                    <a:pt x="2308696" y="1844798"/>
                  </a:lnTo>
                  <a:lnTo>
                    <a:pt x="2317877" y="1774825"/>
                  </a:lnTo>
                  <a:lnTo>
                    <a:pt x="2325460" y="1725524"/>
                  </a:lnTo>
                  <a:lnTo>
                    <a:pt x="2333100" y="1674254"/>
                  </a:lnTo>
                  <a:lnTo>
                    <a:pt x="2340784" y="1621523"/>
                  </a:lnTo>
                  <a:lnTo>
                    <a:pt x="2348499" y="1567844"/>
                  </a:lnTo>
                  <a:lnTo>
                    <a:pt x="2356234" y="1513725"/>
                  </a:lnTo>
                  <a:lnTo>
                    <a:pt x="2363974" y="1459679"/>
                  </a:lnTo>
                  <a:lnTo>
                    <a:pt x="2371709" y="1406216"/>
                  </a:lnTo>
                  <a:lnTo>
                    <a:pt x="2379424" y="1353846"/>
                  </a:lnTo>
                  <a:lnTo>
                    <a:pt x="2387108" y="1303081"/>
                  </a:lnTo>
                  <a:lnTo>
                    <a:pt x="2394748" y="1254430"/>
                  </a:lnTo>
                  <a:lnTo>
                    <a:pt x="2402332" y="1208405"/>
                  </a:lnTo>
                  <a:lnTo>
                    <a:pt x="2412654" y="1147203"/>
                  </a:lnTo>
                  <a:lnTo>
                    <a:pt x="2422878" y="1086812"/>
                  </a:lnTo>
                  <a:lnTo>
                    <a:pt x="2433036" y="1028174"/>
                  </a:lnTo>
                  <a:lnTo>
                    <a:pt x="2443162" y="972232"/>
                  </a:lnTo>
                  <a:lnTo>
                    <a:pt x="2453288" y="919927"/>
                  </a:lnTo>
                  <a:lnTo>
                    <a:pt x="2463446" y="872202"/>
                  </a:lnTo>
                  <a:lnTo>
                    <a:pt x="2473670" y="829998"/>
                  </a:lnTo>
                  <a:lnTo>
                    <a:pt x="2502886" y="755352"/>
                  </a:lnTo>
                  <a:lnTo>
                    <a:pt x="2549483" y="710068"/>
                  </a:lnTo>
                  <a:lnTo>
                    <a:pt x="2568448" y="693166"/>
                  </a:lnTo>
                  <a:lnTo>
                    <a:pt x="2589645" y="670641"/>
                  </a:lnTo>
                  <a:lnTo>
                    <a:pt x="2610866" y="649557"/>
                  </a:lnTo>
                  <a:lnTo>
                    <a:pt x="2631991" y="627354"/>
                  </a:lnTo>
                  <a:lnTo>
                    <a:pt x="2652903" y="601472"/>
                  </a:lnTo>
                  <a:lnTo>
                    <a:pt x="2673469" y="565794"/>
                  </a:lnTo>
                  <a:lnTo>
                    <a:pt x="2693796" y="523509"/>
                  </a:lnTo>
                  <a:lnTo>
                    <a:pt x="2714124" y="486011"/>
                  </a:lnTo>
                  <a:lnTo>
                    <a:pt x="2734691" y="464693"/>
                  </a:lnTo>
                  <a:lnTo>
                    <a:pt x="2755653" y="466147"/>
                  </a:lnTo>
                  <a:lnTo>
                    <a:pt x="2776854" y="483187"/>
                  </a:lnTo>
                  <a:lnTo>
                    <a:pt x="2798056" y="506251"/>
                  </a:lnTo>
                  <a:lnTo>
                    <a:pt x="2819019" y="525780"/>
                  </a:lnTo>
                  <a:lnTo>
                    <a:pt x="2839585" y="543044"/>
                  </a:lnTo>
                  <a:lnTo>
                    <a:pt x="2859913" y="561879"/>
                  </a:lnTo>
                  <a:lnTo>
                    <a:pt x="2880240" y="576572"/>
                  </a:lnTo>
                  <a:lnTo>
                    <a:pt x="2900807" y="581406"/>
                  </a:lnTo>
                  <a:lnTo>
                    <a:pt x="2921718" y="570192"/>
                  </a:lnTo>
                  <a:lnTo>
                    <a:pt x="2942843" y="547608"/>
                  </a:lnTo>
                  <a:lnTo>
                    <a:pt x="2964064" y="523952"/>
                  </a:lnTo>
                  <a:lnTo>
                    <a:pt x="2985262" y="509524"/>
                  </a:lnTo>
                  <a:lnTo>
                    <a:pt x="3006528" y="512117"/>
                  </a:lnTo>
                  <a:lnTo>
                    <a:pt x="3027949" y="524557"/>
                  </a:lnTo>
                  <a:lnTo>
                    <a:pt x="3049109" y="534687"/>
                  </a:lnTo>
                  <a:lnTo>
                    <a:pt x="3069590" y="530352"/>
                  </a:lnTo>
                  <a:lnTo>
                    <a:pt x="3089052" y="496693"/>
                  </a:lnTo>
                  <a:lnTo>
                    <a:pt x="3107753" y="444055"/>
                  </a:lnTo>
                  <a:lnTo>
                    <a:pt x="3126454" y="398085"/>
                  </a:lnTo>
                  <a:lnTo>
                    <a:pt x="3145916" y="384429"/>
                  </a:lnTo>
                  <a:lnTo>
                    <a:pt x="3162332" y="409648"/>
                  </a:lnTo>
                  <a:lnTo>
                    <a:pt x="3179247" y="458928"/>
                  </a:lnTo>
                  <a:lnTo>
                    <a:pt x="3196401" y="518992"/>
                  </a:lnTo>
                  <a:lnTo>
                    <a:pt x="3213529" y="576562"/>
                  </a:lnTo>
                  <a:lnTo>
                    <a:pt x="3230372" y="618363"/>
                  </a:lnTo>
                  <a:lnTo>
                    <a:pt x="3250239" y="643899"/>
                  </a:lnTo>
                  <a:lnTo>
                    <a:pt x="3271392" y="658352"/>
                  </a:lnTo>
                  <a:lnTo>
                    <a:pt x="3292451" y="667922"/>
                  </a:lnTo>
                  <a:lnTo>
                    <a:pt x="3312033" y="678815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5361" y="2642361"/>
            <a:ext cx="359410" cy="3060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110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100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3189">
              <a:spcBef>
                <a:spcPts val="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3189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3189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3189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3189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64539" y="5634940"/>
            <a:ext cx="270510" cy="66484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6684" y="5634940"/>
            <a:ext cx="270510" cy="66484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64412" y="5634330"/>
            <a:ext cx="270510" cy="69659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6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0511" y="5634330"/>
            <a:ext cx="270510" cy="69659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6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70636" y="5634940"/>
            <a:ext cx="270510" cy="66484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61362" y="5634330"/>
            <a:ext cx="270510" cy="69659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6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61615" y="5634940"/>
            <a:ext cx="270510" cy="66484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55391" y="5635549"/>
            <a:ext cx="270510" cy="67818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Ma</a:t>
            </a:r>
            <a:r>
              <a:rPr sz="1600" spc="-4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739" y="6597497"/>
            <a:ext cx="25615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21665" y="759713"/>
            <a:ext cx="73590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Ekonomik Güven Endeksi Mayıs 2021’de 1,3 puan</a:t>
            </a:r>
            <a:r>
              <a:rPr spc="-45" dirty="0"/>
              <a:t> </a:t>
            </a:r>
            <a:r>
              <a:rPr spc="-5" dirty="0"/>
              <a:t>geriledi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21665" y="1066037"/>
            <a:ext cx="7893050" cy="920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1F308D"/>
                </a:solidFill>
                <a:latin typeface="Tahoma"/>
                <a:cs typeface="Tahoma"/>
              </a:rPr>
              <a:t>İnşaat sektörü güven endeksi </a:t>
            </a:r>
            <a:r>
              <a:rPr sz="1600" spc="-5" dirty="0">
                <a:solidFill>
                  <a:srgbClr val="1F308D"/>
                </a:solidFill>
                <a:latin typeface="Tahoma"/>
                <a:cs typeface="Tahoma"/>
              </a:rPr>
              <a:t>hariç diğer </a:t>
            </a:r>
            <a:r>
              <a:rPr sz="1600" spc="-10" dirty="0">
                <a:solidFill>
                  <a:srgbClr val="1F308D"/>
                </a:solidFill>
                <a:latin typeface="Tahoma"/>
                <a:cs typeface="Tahoma"/>
              </a:rPr>
              <a:t>sektörel güven endekslerinde </a:t>
            </a:r>
            <a:r>
              <a:rPr sz="1600" spc="-5" dirty="0">
                <a:solidFill>
                  <a:srgbClr val="1F308D"/>
                </a:solidFill>
                <a:latin typeface="Tahoma"/>
                <a:cs typeface="Tahoma"/>
              </a:rPr>
              <a:t>düşüş</a:t>
            </a:r>
            <a:r>
              <a:rPr sz="1600" spc="27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1F308D"/>
                </a:solidFill>
                <a:latin typeface="Tahoma"/>
                <a:cs typeface="Tahoma"/>
              </a:rPr>
              <a:t>gözleniyor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600" spc="-5" dirty="0">
                <a:solidFill>
                  <a:srgbClr val="1F308D"/>
                </a:solidFill>
                <a:latin typeface="Tahoma"/>
                <a:cs typeface="Tahoma"/>
              </a:rPr>
              <a:t>İnşaat </a:t>
            </a:r>
            <a:r>
              <a:rPr sz="1600" spc="-10" dirty="0">
                <a:solidFill>
                  <a:srgbClr val="1F308D"/>
                </a:solidFill>
                <a:latin typeface="Tahoma"/>
                <a:cs typeface="Tahoma"/>
              </a:rPr>
              <a:t>sektörü güven endeksi ise </a:t>
            </a:r>
            <a:r>
              <a:rPr sz="1600" spc="-5" dirty="0">
                <a:solidFill>
                  <a:srgbClr val="1F308D"/>
                </a:solidFill>
                <a:latin typeface="Tahoma"/>
                <a:cs typeface="Tahoma"/>
              </a:rPr>
              <a:t>bir önceki </a:t>
            </a:r>
            <a:r>
              <a:rPr sz="1600" spc="-20" dirty="0">
                <a:solidFill>
                  <a:srgbClr val="1F308D"/>
                </a:solidFill>
                <a:latin typeface="Tahoma"/>
                <a:cs typeface="Tahoma"/>
              </a:rPr>
              <a:t>aya </a:t>
            </a:r>
            <a:r>
              <a:rPr sz="1600" spc="-15" dirty="0">
                <a:solidFill>
                  <a:srgbClr val="1F308D"/>
                </a:solidFill>
                <a:latin typeface="Tahoma"/>
                <a:cs typeface="Tahoma"/>
              </a:rPr>
              <a:t>kıyasla </a:t>
            </a:r>
            <a:r>
              <a:rPr sz="1600" spc="-5" dirty="0">
                <a:solidFill>
                  <a:srgbClr val="1F308D"/>
                </a:solidFill>
                <a:latin typeface="Tahoma"/>
                <a:cs typeface="Tahoma"/>
              </a:rPr>
              <a:t>%3 </a:t>
            </a:r>
            <a:r>
              <a:rPr sz="1600" spc="-10" dirty="0">
                <a:solidFill>
                  <a:srgbClr val="1F308D"/>
                </a:solidFill>
                <a:latin typeface="Tahoma"/>
                <a:cs typeface="Tahoma"/>
              </a:rPr>
              <a:t>oranında</a:t>
            </a:r>
            <a:r>
              <a:rPr sz="1600" spc="20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1F308D"/>
                </a:solidFill>
                <a:latin typeface="Tahoma"/>
                <a:cs typeface="Tahoma"/>
              </a:rPr>
              <a:t>artmış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682114">
              <a:spcBef>
                <a:spcPts val="1295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Ekonomik güven endeksi,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2018 - Mayıs</a:t>
            </a:r>
            <a:r>
              <a:rPr sz="1600" b="1" spc="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4762119" y="2781300"/>
          <a:ext cx="4126230" cy="35528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6190"/>
                <a:gridCol w="702310"/>
                <a:gridCol w="779780"/>
                <a:gridCol w="729615"/>
                <a:gridCol w="648335"/>
              </a:tblGrid>
              <a:tr h="349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Nis.21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May.21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Fark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4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Yüzde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  <a:tr h="703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45085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İnşaat</a:t>
                      </a:r>
                      <a:r>
                        <a:rPr sz="1200" b="1" spc="-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Sektörü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45085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Güven</a:t>
                      </a:r>
                      <a:r>
                        <a:rPr sz="1200" b="1" spc="-9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Endeksi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30" dirty="0">
                          <a:latin typeface="Tahoma"/>
                          <a:cs typeface="Tahoma"/>
                        </a:rPr>
                        <a:t>77,3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79,6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2,3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3F6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3,0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3F6EB"/>
                    </a:solidFill>
                  </a:tcPr>
                </a:tc>
              </a:tr>
              <a:tr h="7058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525" marR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Hizmet</a:t>
                      </a:r>
                      <a:r>
                        <a:rPr sz="1200" b="1" spc="-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Sektörü  Güven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Endeksi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103,3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102,2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-1,1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-1,1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E3E3"/>
                    </a:solidFill>
                  </a:tcPr>
                </a:tc>
              </a:tr>
              <a:tr h="567944">
                <a:tc>
                  <a:txBody>
                    <a:bodyPr/>
                    <a:lstStyle/>
                    <a:p>
                      <a:pPr marL="9525" marR="736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Perakende  Ticaret</a:t>
                      </a:r>
                      <a:r>
                        <a:rPr sz="1200" b="1" spc="-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Sektörü  Güven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Endeksi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103,1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822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100,9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822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-2,2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822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E3E3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-2,1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822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E3E3"/>
                    </a:solidFill>
                  </a:tcPr>
                </a:tc>
              </a:tr>
              <a:tr h="63562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Reel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Kesim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95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Güven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Endeksi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Tahoma"/>
                          <a:cs typeface="Tahoma"/>
                        </a:rPr>
                        <a:t>107,4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Tahoma"/>
                          <a:cs typeface="Tahoma"/>
                        </a:rPr>
                        <a:t>107,1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-0,3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-0,3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E3E3"/>
                    </a:solidFill>
                  </a:tcPr>
                </a:tc>
              </a:tr>
              <a:tr h="590181">
                <a:tc>
                  <a:txBody>
                    <a:bodyPr/>
                    <a:lstStyle/>
                    <a:p>
                      <a:pPr marL="9525" marR="106680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Tüketici</a:t>
                      </a:r>
                      <a:r>
                        <a:rPr sz="1200" b="1" spc="-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Güven  Endeksi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2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80,2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93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20"/>
                        </a:spcBef>
                      </a:pPr>
                      <a:r>
                        <a:rPr sz="1400" spc="-30" dirty="0">
                          <a:latin typeface="Tahoma"/>
                          <a:cs typeface="Tahoma"/>
                        </a:rPr>
                        <a:t>77,3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93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20"/>
                        </a:spcBef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-2,9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93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E3E3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520"/>
                        </a:spcBef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-3,6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93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E3E3"/>
                    </a:solidFill>
                  </a:tcPr>
                </a:tc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4504182" y="2509266"/>
            <a:ext cx="0" cy="3672204"/>
          </a:xfrm>
          <a:custGeom>
            <a:avLst/>
            <a:gdLst/>
            <a:ahLst/>
            <a:cxnLst/>
            <a:rect l="l" t="t" r="r" b="b"/>
            <a:pathLst>
              <a:path h="3672204">
                <a:moveTo>
                  <a:pt x="0" y="0"/>
                </a:moveTo>
                <a:lnTo>
                  <a:pt x="0" y="3671887"/>
                </a:lnTo>
              </a:path>
            </a:pathLst>
          </a:custGeom>
          <a:ln w="25908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8093" y="2330712"/>
            <a:ext cx="2247265" cy="251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450" b="1" i="1" spc="-35" dirty="0">
                <a:solidFill>
                  <a:srgbClr val="7E7E7E"/>
                </a:solidFill>
                <a:latin typeface="Tahoma"/>
                <a:cs typeface="Tahoma"/>
              </a:rPr>
              <a:t>Ekonomik güven</a:t>
            </a:r>
            <a:r>
              <a:rPr sz="1450" b="1" i="1" spc="-8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450" b="1" i="1" spc="-30" dirty="0">
                <a:solidFill>
                  <a:srgbClr val="7E7E7E"/>
                </a:solidFill>
                <a:latin typeface="Tahoma"/>
                <a:cs typeface="Tahoma"/>
              </a:rPr>
              <a:t>endeksi</a:t>
            </a:r>
            <a:endParaRPr sz="145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47971" y="2330712"/>
            <a:ext cx="3157220" cy="251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450" b="1" i="1" spc="-35" dirty="0">
                <a:solidFill>
                  <a:srgbClr val="7E7E7E"/>
                </a:solidFill>
                <a:latin typeface="Tahoma"/>
                <a:cs typeface="Tahoma"/>
              </a:rPr>
              <a:t>Ekonomik güven </a:t>
            </a:r>
            <a:r>
              <a:rPr sz="1450" b="1" i="1" spc="-30" dirty="0">
                <a:solidFill>
                  <a:srgbClr val="7E7E7E"/>
                </a:solidFill>
                <a:latin typeface="Tahoma"/>
                <a:cs typeface="Tahoma"/>
              </a:rPr>
              <a:t>endeksi,</a:t>
            </a:r>
            <a:r>
              <a:rPr sz="1450" b="1" i="1" spc="-2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450" b="1" i="1" spc="-30" dirty="0">
                <a:solidFill>
                  <a:srgbClr val="7E7E7E"/>
                </a:solidFill>
                <a:latin typeface="Tahoma"/>
                <a:cs typeface="Tahoma"/>
              </a:rPr>
              <a:t>sektörler</a:t>
            </a:r>
            <a:endParaRPr sz="145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370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7549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0" name="think-cell Slide" r:id="rId5" imgW="444" imgH="446" progId="TCLayout.ActiveDocument.1">
                  <p:embed/>
                </p:oleObj>
              </mc:Choice>
              <mc:Fallback>
                <p:oleObj name="think-cell Slide" r:id="rId5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Unvan 1"/>
          <p:cNvSpPr txBox="1">
            <a:spLocks/>
          </p:cNvSpPr>
          <p:nvPr/>
        </p:nvSpPr>
        <p:spPr bwMode="auto">
          <a:xfrm>
            <a:off x="1129392" y="1416560"/>
            <a:ext cx="777239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1F318D"/>
                </a:solidFill>
                <a:effectLst/>
                <a:uLnTx/>
                <a:uFillTx/>
                <a:latin typeface="Tahoma"/>
                <a:ea typeface="+mj-ea"/>
                <a:cs typeface="Arial"/>
              </a:rPr>
              <a:t>İçerik</a:t>
            </a:r>
            <a:endParaRPr kumimoji="0" lang="tr-TR" sz="4400" b="1" i="0" u="none" strike="noStrike" kern="0" cap="none" spc="0" normalizeH="0" baseline="0" noProof="0" dirty="0">
              <a:ln>
                <a:noFill/>
              </a:ln>
              <a:solidFill>
                <a:srgbClr val="1F318D"/>
              </a:solidFill>
              <a:effectLst/>
              <a:uLnTx/>
              <a:uFillTx/>
              <a:latin typeface="Tahoma"/>
              <a:ea typeface="+mj-ea"/>
              <a:cs typeface="Arial"/>
            </a:endParaRPr>
          </a:p>
        </p:txBody>
      </p:sp>
      <p:sp>
        <p:nvSpPr>
          <p:cNvPr id="10" name="İçerik Yer Tutucusu 2"/>
          <p:cNvSpPr txBox="1">
            <a:spLocks/>
          </p:cNvSpPr>
          <p:nvPr/>
        </p:nvSpPr>
        <p:spPr bwMode="auto">
          <a:xfrm>
            <a:off x="1129392" y="2172832"/>
            <a:ext cx="7655708" cy="277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0">
              <a:defRPr/>
            </a:pPr>
            <a:r>
              <a:rPr lang="tr-TR" sz="2400" kern="0" dirty="0" smtClean="0">
                <a:solidFill>
                  <a:srgbClr val="000000"/>
                </a:solidFill>
              </a:rPr>
              <a:t>Büyüme</a:t>
            </a:r>
            <a:r>
              <a:rPr lang="tr-TR" sz="2400" kern="0" dirty="0">
                <a:solidFill>
                  <a:srgbClr val="000000"/>
                </a:solidFill>
              </a:rPr>
              <a:t>, üretim ve satışlar</a:t>
            </a:r>
          </a:p>
          <a:p>
            <a:pPr lvl="0">
              <a:defRPr/>
            </a:pPr>
            <a:r>
              <a:rPr lang="tr-TR" sz="2400" kern="0" dirty="0">
                <a:solidFill>
                  <a:srgbClr val="000000"/>
                </a:solidFill>
              </a:rPr>
              <a:t>Dış ticaret ve cari açık</a:t>
            </a:r>
          </a:p>
          <a:p>
            <a:pPr lvl="0">
              <a:defRPr/>
            </a:pPr>
            <a:r>
              <a:rPr lang="tr-TR" sz="2400" kern="0" dirty="0">
                <a:solidFill>
                  <a:srgbClr val="000000"/>
                </a:solidFill>
              </a:rPr>
              <a:t>İstihdam ve işsizlik</a:t>
            </a:r>
          </a:p>
          <a:p>
            <a:pPr lvl="0">
              <a:defRPr/>
            </a:pPr>
            <a:r>
              <a:rPr lang="tr-TR" sz="2400" kern="0" dirty="0">
                <a:solidFill>
                  <a:srgbClr val="000000"/>
                </a:solidFill>
              </a:rPr>
              <a:t>Ekonomik Güven Endeksi</a:t>
            </a:r>
          </a:p>
          <a:p>
            <a:pPr lvl="0">
              <a:defRPr/>
            </a:pPr>
            <a:r>
              <a:rPr lang="tr-TR" sz="2400" kern="0" dirty="0">
                <a:solidFill>
                  <a:srgbClr val="000000"/>
                </a:solidFill>
              </a:rPr>
              <a:t>Enflasyon</a:t>
            </a:r>
          </a:p>
          <a:p>
            <a:pPr lvl="0">
              <a:defRPr/>
            </a:pPr>
            <a:r>
              <a:rPr lang="tr-TR" sz="2400" kern="0" dirty="0">
                <a:solidFill>
                  <a:srgbClr val="000000"/>
                </a:solidFill>
              </a:rPr>
              <a:t>Kredi ve mevduat</a:t>
            </a:r>
          </a:p>
          <a:p>
            <a:pPr lvl="0">
              <a:defRPr/>
            </a:pPr>
            <a:r>
              <a:rPr lang="tr-TR" sz="2400" kern="0" dirty="0">
                <a:solidFill>
                  <a:srgbClr val="000000"/>
                </a:solidFill>
              </a:rPr>
              <a:t>TCMB Beklenti Anketi: Seçilmiş göstergeler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endParaRPr kumimoji="0" lang="tr-T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  <a:p>
            <a:pPr marL="400050" lvl="1" indent="0">
              <a:buClr>
                <a:srgbClr val="E60000"/>
              </a:buClr>
              <a:buSzPct val="85000"/>
              <a:buNone/>
              <a:defRPr/>
            </a:pP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15" name="Dikdörtgen 14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İçerik Yer Tutucusu 2"/>
          <p:cNvSpPr>
            <a:spLocks noGrp="1"/>
          </p:cNvSpPr>
          <p:nvPr>
            <p:ph idx="1"/>
          </p:nvPr>
        </p:nvSpPr>
        <p:spPr>
          <a:xfrm>
            <a:off x="996957" y="5069022"/>
            <a:ext cx="7488056" cy="1322900"/>
          </a:xfrm>
        </p:spPr>
        <p:txBody>
          <a:bodyPr/>
          <a:lstStyle/>
          <a:p>
            <a:r>
              <a:rPr lang="en-US" sz="1400" dirty="0"/>
              <a:t>Bu </a:t>
            </a:r>
            <a:r>
              <a:rPr lang="en-US" sz="1400" dirty="0" err="1"/>
              <a:t>sunum</a:t>
            </a:r>
            <a:r>
              <a:rPr lang="en-US" sz="1400" dirty="0"/>
              <a:t>, TOBB </a:t>
            </a:r>
            <a:r>
              <a:rPr lang="en-US" sz="1400" dirty="0" err="1"/>
              <a:t>ve</a:t>
            </a:r>
            <a:r>
              <a:rPr lang="en-US" sz="1400" dirty="0"/>
              <a:t> TEPAV </a:t>
            </a:r>
            <a:r>
              <a:rPr lang="en-US" sz="1400" dirty="0" err="1"/>
              <a:t>ortaklığında</a:t>
            </a:r>
            <a:r>
              <a:rPr lang="en-US" sz="1400" dirty="0"/>
              <a:t> </a:t>
            </a:r>
            <a:r>
              <a:rPr lang="en-US" sz="1400" dirty="0" err="1"/>
              <a:t>yürütülen</a:t>
            </a:r>
            <a:r>
              <a:rPr lang="en-US" sz="1400" dirty="0"/>
              <a:t> </a:t>
            </a:r>
            <a:r>
              <a:rPr lang="en-US" sz="1400" dirty="0" err="1"/>
              <a:t>Akademik</a:t>
            </a:r>
            <a:r>
              <a:rPr lang="en-US" sz="1400" dirty="0"/>
              <a:t> </a:t>
            </a:r>
            <a:r>
              <a:rPr lang="en-US" sz="1400" dirty="0" err="1"/>
              <a:t>Danışmanlar</a:t>
            </a:r>
            <a:r>
              <a:rPr lang="en-US" sz="1400" dirty="0"/>
              <a:t> </a:t>
            </a:r>
            <a:r>
              <a:rPr lang="en-US" sz="1400" dirty="0" err="1"/>
              <a:t>Projesi</a:t>
            </a:r>
            <a:r>
              <a:rPr lang="en-US" sz="1400" dirty="0"/>
              <a:t> </a:t>
            </a:r>
            <a:r>
              <a:rPr lang="en-US" sz="1400" dirty="0" err="1"/>
              <a:t>kapsamında</a:t>
            </a:r>
            <a:r>
              <a:rPr lang="en-US" sz="1400" dirty="0"/>
              <a:t> </a:t>
            </a:r>
            <a:r>
              <a:rPr lang="tr-TR" sz="1400" dirty="0" smtClean="0"/>
              <a:t>Gaziantep</a:t>
            </a:r>
            <a:r>
              <a:rPr lang="en-US" sz="1400" dirty="0" smtClean="0"/>
              <a:t> </a:t>
            </a:r>
            <a:r>
              <a:rPr lang="en-US" sz="1400" dirty="0" err="1"/>
              <a:t>Akademik</a:t>
            </a:r>
            <a:r>
              <a:rPr lang="en-US" sz="1400" dirty="0"/>
              <a:t> </a:t>
            </a:r>
            <a:r>
              <a:rPr lang="en-US" sz="1400" dirty="0" err="1"/>
              <a:t>Danışmanı</a:t>
            </a:r>
            <a:r>
              <a:rPr lang="en-US" sz="1400" dirty="0"/>
              <a:t> </a:t>
            </a:r>
            <a:r>
              <a:rPr lang="tr-TR" sz="1400" dirty="0" smtClean="0"/>
              <a:t>Prof. Dr. Hüseyin BOZKURT</a:t>
            </a:r>
            <a:r>
              <a:rPr lang="en-US" sz="1400" dirty="0" smtClean="0"/>
              <a:t> </a:t>
            </a:r>
            <a:r>
              <a:rPr lang="en-US" sz="1400" dirty="0" err="1"/>
              <a:t>tarafından</a:t>
            </a:r>
            <a:r>
              <a:rPr lang="en-US" sz="1400" dirty="0"/>
              <a:t> </a:t>
            </a:r>
            <a:r>
              <a:rPr lang="en-US" sz="1400" dirty="0" err="1"/>
              <a:t>hazırlanmıştır</a:t>
            </a:r>
            <a:r>
              <a:rPr lang="en-US" sz="1400" dirty="0" smtClean="0"/>
              <a:t>.</a:t>
            </a:r>
            <a:endParaRPr lang="tr-TR" sz="1400" dirty="0" smtClean="0"/>
          </a:p>
          <a:p>
            <a:r>
              <a:rPr lang="en-US" sz="1400" dirty="0" err="1" smtClean="0"/>
              <a:t>İçerik</a:t>
            </a:r>
            <a:r>
              <a:rPr lang="en-US" sz="1400" dirty="0" smtClean="0"/>
              <a:t> </a:t>
            </a:r>
            <a:r>
              <a:rPr lang="en-US" sz="1400" dirty="0" err="1"/>
              <a:t>tamamıyla</a:t>
            </a:r>
            <a:r>
              <a:rPr lang="en-US" sz="1400" dirty="0"/>
              <a:t> </a:t>
            </a:r>
            <a:r>
              <a:rPr lang="en-US" sz="1400" dirty="0" err="1"/>
              <a:t>Akademik</a:t>
            </a:r>
            <a:r>
              <a:rPr lang="en-US" sz="1400" dirty="0"/>
              <a:t> </a:t>
            </a:r>
            <a:r>
              <a:rPr lang="en-US" sz="1400" dirty="0" err="1"/>
              <a:t>Danışmanın</a:t>
            </a:r>
            <a:r>
              <a:rPr lang="en-US" sz="1400" dirty="0"/>
              <a:t> </a:t>
            </a:r>
            <a:r>
              <a:rPr lang="en-US" sz="1400" dirty="0" err="1"/>
              <a:t>sorumluluğu</a:t>
            </a:r>
            <a:r>
              <a:rPr lang="en-US" sz="1400" dirty="0"/>
              <a:t> </a:t>
            </a:r>
            <a:r>
              <a:rPr lang="en-US" sz="1400" dirty="0" err="1"/>
              <a:t>altında</a:t>
            </a:r>
            <a:r>
              <a:rPr lang="en-US" sz="1400" dirty="0"/>
              <a:t> </a:t>
            </a:r>
            <a:r>
              <a:rPr lang="en-US" sz="1400" dirty="0" err="1"/>
              <a:t>olup</a:t>
            </a:r>
            <a:r>
              <a:rPr lang="en-US" sz="1400" dirty="0"/>
              <a:t> TOBB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TEPAV’ın</a:t>
            </a:r>
            <a:r>
              <a:rPr lang="en-US" sz="1400" dirty="0"/>
              <a:t> </a:t>
            </a:r>
            <a:r>
              <a:rPr lang="en-US" sz="1400" dirty="0" err="1"/>
              <a:t>görüşlerini</a:t>
            </a:r>
            <a:r>
              <a:rPr lang="en-US" sz="1400" dirty="0"/>
              <a:t> </a:t>
            </a:r>
            <a:r>
              <a:rPr lang="en-US" sz="1400" dirty="0" err="1"/>
              <a:t>yansıtmak</a:t>
            </a:r>
            <a:r>
              <a:rPr lang="en-US" sz="1400" dirty="0"/>
              <a:t> </a:t>
            </a:r>
            <a:r>
              <a:rPr lang="en-US" sz="1400" dirty="0" err="1"/>
              <a:t>zorunda</a:t>
            </a:r>
            <a:r>
              <a:rPr lang="en-US" sz="1400" dirty="0"/>
              <a:t> </a:t>
            </a:r>
            <a:r>
              <a:rPr lang="en-US" sz="1400" dirty="0" err="1"/>
              <a:t>değildir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752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08191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29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ikdörtgen 14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1093191" y="1707097"/>
            <a:ext cx="2751765" cy="56457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1F318D"/>
                </a:solidFill>
                <a:effectLst/>
                <a:uLnTx/>
                <a:uFillTx/>
                <a:latin typeface="Tahoma"/>
                <a:ea typeface="+mj-ea"/>
                <a:cs typeface="Arial"/>
              </a:rPr>
              <a:t>Enflasyon</a:t>
            </a:r>
            <a:endParaRPr kumimoji="0" lang="tr-TR" sz="4000" b="1" i="0" u="none" strike="noStrike" kern="0" cap="none" spc="0" normalizeH="0" baseline="0" noProof="0" dirty="0">
              <a:ln>
                <a:noFill/>
              </a:ln>
              <a:solidFill>
                <a:srgbClr val="1F318D"/>
              </a:solidFill>
              <a:effectLst/>
              <a:uLnTx/>
              <a:uFillTx/>
              <a:latin typeface="Tahoma"/>
              <a:ea typeface="+mj-ea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 bwMode="auto">
          <a:xfrm>
            <a:off x="1093192" y="2504692"/>
            <a:ext cx="7786568" cy="344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kumimoji="0" 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Tüketici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e</a:t>
            </a:r>
            <a:r>
              <a:rPr kumimoji="0" 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nflasyonu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tabLst/>
              <a:defRPr/>
            </a:pP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Tüketici Fiyat Endeksi (TÜFE) ve </a:t>
            </a: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emel göstergeler</a:t>
            </a:r>
          </a:p>
          <a:p>
            <a:pPr lvl="1">
              <a:defRPr/>
            </a:pPr>
            <a:r>
              <a:rPr lang="tr-TR" sz="2400" kern="0" dirty="0">
                <a:solidFill>
                  <a:srgbClr val="000000"/>
                </a:solidFill>
              </a:rPr>
              <a:t>Tüketici </a:t>
            </a:r>
            <a:r>
              <a:rPr lang="tr-TR" sz="2400" kern="0" dirty="0" smtClean="0">
                <a:solidFill>
                  <a:srgbClr val="000000"/>
                </a:solidFill>
              </a:rPr>
              <a:t>Fiyat </a:t>
            </a:r>
            <a:r>
              <a:rPr lang="tr-TR" sz="2400" kern="0" dirty="0">
                <a:solidFill>
                  <a:srgbClr val="000000"/>
                </a:solidFill>
              </a:rPr>
              <a:t>Endeksi (TÜFE) 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ve alt kalemler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kumimoji="0" 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Üretici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e</a:t>
            </a:r>
            <a:r>
              <a:rPr kumimoji="0" 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nflasyonu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tabLst/>
              <a:defRPr/>
            </a:pP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Yurt İçi Üretici Fiyat</a:t>
            </a:r>
            <a:r>
              <a:rPr kumimoji="0" lang="tr-TR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 Endeksi (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Yİ-ÜFE) ve imalat</a:t>
            </a:r>
          </a:p>
          <a:p>
            <a:pPr lvl="1">
              <a:defRPr/>
            </a:pPr>
            <a:r>
              <a:rPr lang="tr-TR" sz="2400" kern="0" dirty="0">
                <a:solidFill>
                  <a:srgbClr val="000000"/>
                </a:solidFill>
              </a:rPr>
              <a:t>Yurt İçi Üretici Fiyat Endeksi (Yİ-ÜFE) 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ve alt kalemler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857250" marR="0" lvl="1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tr-T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tabLst/>
              <a:defRPr/>
            </a:pPr>
            <a:endParaRPr kumimoji="0" lang="tr-T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21" name="Dikdörtgen 20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61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000" y="723391"/>
            <a:ext cx="797052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Tüketici fiyatları geçen </a:t>
            </a:r>
            <a:r>
              <a:rPr sz="2400" dirty="0"/>
              <a:t>aya </a:t>
            </a:r>
            <a:r>
              <a:rPr sz="2400" spc="-5" dirty="0"/>
              <a:t>göre </a:t>
            </a:r>
            <a:r>
              <a:rPr sz="2400" dirty="0"/>
              <a:t>%0,6 </a:t>
            </a:r>
            <a:r>
              <a:rPr sz="2400" spc="-5" dirty="0"/>
              <a:t>puan geriledi  </a:t>
            </a:r>
            <a:r>
              <a:rPr b="0" dirty="0">
                <a:latin typeface="Tahoma"/>
                <a:cs typeface="Tahoma"/>
              </a:rPr>
              <a:t>TÜFE ile ölçülen </a:t>
            </a:r>
            <a:r>
              <a:rPr b="0" spc="-5" dirty="0">
                <a:latin typeface="Tahoma"/>
                <a:cs typeface="Tahoma"/>
              </a:rPr>
              <a:t>yıllık enflasyon </a:t>
            </a:r>
            <a:r>
              <a:rPr b="0" dirty="0">
                <a:latin typeface="Tahoma"/>
                <a:cs typeface="Tahoma"/>
              </a:rPr>
              <a:t>oranı Mayıs </a:t>
            </a:r>
            <a:r>
              <a:rPr b="0" spc="-5" dirty="0">
                <a:latin typeface="Tahoma"/>
                <a:cs typeface="Tahoma"/>
              </a:rPr>
              <a:t>ayında </a:t>
            </a:r>
            <a:r>
              <a:rPr b="0" dirty="0">
                <a:latin typeface="Tahoma"/>
                <a:cs typeface="Tahoma"/>
              </a:rPr>
              <a:t>%16,59 </a:t>
            </a:r>
            <a:r>
              <a:rPr b="0" spc="-5" dirty="0">
                <a:latin typeface="Tahoma"/>
                <a:cs typeface="Tahoma"/>
              </a:rPr>
              <a:t>düzeyinde  </a:t>
            </a:r>
            <a:r>
              <a:rPr b="0" dirty="0">
                <a:latin typeface="Tahoma"/>
                <a:cs typeface="Tahoma"/>
              </a:rPr>
              <a:t>gerçekleşti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014" y="6054344"/>
            <a:ext cx="89369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38100" marR="30480">
              <a:lnSpc>
                <a:spcPct val="92400"/>
              </a:lnSpc>
              <a:spcBef>
                <a:spcPts val="1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*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Enflasyonun temel eğilimini göstermek amacıyla hesaplanan özel kapsamlı göstergelerden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B - İşlenmemiş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gıda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ürünleri,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enerji,  alkollü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içkiler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200" spc="-120" dirty="0">
                <a:solidFill>
                  <a:prstClr val="black"/>
                </a:solidFill>
                <a:latin typeface="Tahoma"/>
                <a:cs typeface="Tahoma"/>
              </a:rPr>
              <a:t>tütü</a:t>
            </a:r>
            <a:r>
              <a:rPr sz="2100" spc="-179" baseline="-7936" dirty="0">
                <a:solidFill>
                  <a:srgbClr val="CADDEB"/>
                </a:solidFill>
                <a:latin typeface="Tahoma"/>
                <a:cs typeface="Tahoma"/>
              </a:rPr>
              <a:t>2</a:t>
            </a:r>
            <a:r>
              <a:rPr sz="1200" spc="-120" dirty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z="2100" spc="-179" baseline="-7936" dirty="0">
                <a:solidFill>
                  <a:srgbClr val="CADDEB"/>
                </a:solidFill>
                <a:latin typeface="Tahoma"/>
                <a:cs typeface="Tahoma"/>
              </a:rPr>
              <a:t>2</a:t>
            </a:r>
            <a:r>
              <a:rPr sz="1200" spc="-120" dirty="0">
                <a:solidFill>
                  <a:prstClr val="black"/>
                </a:solidFill>
                <a:latin typeface="Tahoma"/>
                <a:cs typeface="Tahoma"/>
              </a:rPr>
              <a:t>ile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altın hariç TÜFE; C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-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Enerji, gıda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alkolsüz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içecekler,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alkollü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içkiler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ile tütün ürünleri ve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altın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hariç TÜFE’yi 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göstermektedir.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790700"/>
            <a:ext cx="9139555" cy="585470"/>
          </a:xfrm>
          <a:custGeom>
            <a:avLst/>
            <a:gdLst/>
            <a:ahLst/>
            <a:cxnLst/>
            <a:rect l="l" t="t" r="r" b="b"/>
            <a:pathLst>
              <a:path w="9139555" h="585469">
                <a:moveTo>
                  <a:pt x="9139428" y="0"/>
                </a:moveTo>
                <a:lnTo>
                  <a:pt x="0" y="0"/>
                </a:lnTo>
                <a:lnTo>
                  <a:pt x="0" y="585215"/>
                </a:lnTo>
                <a:lnTo>
                  <a:pt x="9139428" y="585215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2032" y="1823973"/>
            <a:ext cx="660463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70100" marR="5080" indent="-2058035"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TÜFE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özel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kapsamlı enflasyon göstergeleri*, yıllık % değişim, 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2018 - Mayıs</a:t>
            </a:r>
            <a:r>
              <a:rPr sz="1600" b="1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4755" y="2670048"/>
            <a:ext cx="7966075" cy="2545080"/>
            <a:chOff x="714755" y="2670048"/>
            <a:chExt cx="7966075" cy="2545080"/>
          </a:xfrm>
        </p:grpSpPr>
        <p:sp>
          <p:nvSpPr>
            <p:cNvPr id="7" name="object 7"/>
            <p:cNvSpPr/>
            <p:nvPr/>
          </p:nvSpPr>
          <p:spPr>
            <a:xfrm>
              <a:off x="714755" y="2674620"/>
              <a:ext cx="7946390" cy="2536190"/>
            </a:xfrm>
            <a:custGeom>
              <a:avLst/>
              <a:gdLst/>
              <a:ahLst/>
              <a:cxnLst/>
              <a:rect l="l" t="t" r="r" b="b"/>
              <a:pathLst>
                <a:path w="7946390" h="2536190">
                  <a:moveTo>
                    <a:pt x="68579" y="2535935"/>
                  </a:moveTo>
                  <a:lnTo>
                    <a:pt x="68579" y="0"/>
                  </a:lnTo>
                </a:path>
                <a:path w="7946390" h="2536190">
                  <a:moveTo>
                    <a:pt x="0" y="2535935"/>
                  </a:moveTo>
                  <a:lnTo>
                    <a:pt x="68579" y="2535935"/>
                  </a:lnTo>
                </a:path>
                <a:path w="7946390" h="2536190">
                  <a:moveTo>
                    <a:pt x="0" y="2028443"/>
                  </a:moveTo>
                  <a:lnTo>
                    <a:pt x="68579" y="2028443"/>
                  </a:lnTo>
                </a:path>
                <a:path w="7946390" h="2536190">
                  <a:moveTo>
                    <a:pt x="0" y="1520952"/>
                  </a:moveTo>
                  <a:lnTo>
                    <a:pt x="68579" y="1520952"/>
                  </a:lnTo>
                </a:path>
                <a:path w="7946390" h="2536190">
                  <a:moveTo>
                    <a:pt x="0" y="1014983"/>
                  </a:moveTo>
                  <a:lnTo>
                    <a:pt x="68579" y="1014983"/>
                  </a:lnTo>
                </a:path>
                <a:path w="7946390" h="2536190">
                  <a:moveTo>
                    <a:pt x="0" y="507491"/>
                  </a:moveTo>
                  <a:lnTo>
                    <a:pt x="68579" y="507491"/>
                  </a:lnTo>
                </a:path>
                <a:path w="7946390" h="2536190">
                  <a:moveTo>
                    <a:pt x="0" y="0"/>
                  </a:moveTo>
                  <a:lnTo>
                    <a:pt x="68579" y="0"/>
                  </a:lnTo>
                </a:path>
                <a:path w="7946390" h="2536190">
                  <a:moveTo>
                    <a:pt x="68579" y="2535935"/>
                  </a:moveTo>
                  <a:lnTo>
                    <a:pt x="7946136" y="2535935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82637" y="3141261"/>
              <a:ext cx="7879080" cy="1717039"/>
            </a:xfrm>
            <a:custGeom>
              <a:avLst/>
              <a:gdLst/>
              <a:ahLst/>
              <a:cxnLst/>
              <a:rect l="l" t="t" r="r" b="b"/>
              <a:pathLst>
                <a:path w="7879080" h="1717039">
                  <a:moveTo>
                    <a:pt x="0" y="1526369"/>
                  </a:moveTo>
                  <a:lnTo>
                    <a:pt x="50671" y="1528798"/>
                  </a:lnTo>
                  <a:lnTo>
                    <a:pt x="101646" y="1531322"/>
                  </a:lnTo>
                  <a:lnTo>
                    <a:pt x="152013" y="1533655"/>
                  </a:lnTo>
                  <a:lnTo>
                    <a:pt x="200863" y="1535513"/>
                  </a:lnTo>
                  <a:lnTo>
                    <a:pt x="247124" y="1538239"/>
                  </a:lnTo>
                  <a:lnTo>
                    <a:pt x="291568" y="1541514"/>
                  </a:lnTo>
                  <a:lnTo>
                    <a:pt x="336014" y="1542549"/>
                  </a:lnTo>
                  <a:lnTo>
                    <a:pt x="382282" y="1538561"/>
                  </a:lnTo>
                  <a:lnTo>
                    <a:pt x="431269" y="1529060"/>
                  </a:lnTo>
                  <a:lnTo>
                    <a:pt x="481872" y="1515510"/>
                  </a:lnTo>
                  <a:lnTo>
                    <a:pt x="532890" y="1497770"/>
                  </a:lnTo>
                  <a:lnTo>
                    <a:pt x="583120" y="1475696"/>
                  </a:lnTo>
                  <a:lnTo>
                    <a:pt x="622324" y="1456865"/>
                  </a:lnTo>
                  <a:lnTo>
                    <a:pt x="661053" y="1437340"/>
                  </a:lnTo>
                  <a:lnTo>
                    <a:pt x="699624" y="1414047"/>
                  </a:lnTo>
                  <a:lnTo>
                    <a:pt x="738353" y="1383914"/>
                  </a:lnTo>
                  <a:lnTo>
                    <a:pt x="777557" y="1343870"/>
                  </a:lnTo>
                  <a:lnTo>
                    <a:pt x="802369" y="1310292"/>
                  </a:lnTo>
                  <a:lnTo>
                    <a:pt x="827414" y="1268960"/>
                  </a:lnTo>
                  <a:lnTo>
                    <a:pt x="852618" y="1222681"/>
                  </a:lnTo>
                  <a:lnTo>
                    <a:pt x="877903" y="1174261"/>
                  </a:lnTo>
                  <a:lnTo>
                    <a:pt x="903194" y="1126509"/>
                  </a:lnTo>
                  <a:lnTo>
                    <a:pt x="928415" y="1082230"/>
                  </a:lnTo>
                  <a:lnTo>
                    <a:pt x="953490" y="1044232"/>
                  </a:lnTo>
                  <a:lnTo>
                    <a:pt x="978344" y="1015321"/>
                  </a:lnTo>
                  <a:lnTo>
                    <a:pt x="1017548" y="990490"/>
                  </a:lnTo>
                  <a:lnTo>
                    <a:pt x="1056277" y="984038"/>
                  </a:lnTo>
                  <a:lnTo>
                    <a:pt x="1094848" y="985328"/>
                  </a:lnTo>
                  <a:lnTo>
                    <a:pt x="1133577" y="983723"/>
                  </a:lnTo>
                  <a:lnTo>
                    <a:pt x="1172781" y="968585"/>
                  </a:lnTo>
                  <a:lnTo>
                    <a:pt x="1237734" y="927018"/>
                  </a:lnTo>
                  <a:lnTo>
                    <a:pt x="1272794" y="899687"/>
                  </a:lnTo>
                  <a:lnTo>
                    <a:pt x="1307937" y="864567"/>
                  </a:lnTo>
                  <a:lnTo>
                    <a:pt x="1341938" y="819089"/>
                  </a:lnTo>
                  <a:lnTo>
                    <a:pt x="1373568" y="760686"/>
                  </a:lnTo>
                  <a:lnTo>
                    <a:pt x="1402312" y="683904"/>
                  </a:lnTo>
                  <a:lnTo>
                    <a:pt x="1416719" y="636735"/>
                  </a:lnTo>
                  <a:lnTo>
                    <a:pt x="1431139" y="585264"/>
                  </a:lnTo>
                  <a:lnTo>
                    <a:pt x="1445565" y="530650"/>
                  </a:lnTo>
                  <a:lnTo>
                    <a:pt x="1459989" y="474056"/>
                  </a:lnTo>
                  <a:lnTo>
                    <a:pt x="1474406" y="416643"/>
                  </a:lnTo>
                  <a:lnTo>
                    <a:pt x="1488807" y="359572"/>
                  </a:lnTo>
                  <a:lnTo>
                    <a:pt x="1503185" y="304004"/>
                  </a:lnTo>
                  <a:lnTo>
                    <a:pt x="1517533" y="251101"/>
                  </a:lnTo>
                  <a:lnTo>
                    <a:pt x="1531844" y="202024"/>
                  </a:lnTo>
                  <a:lnTo>
                    <a:pt x="1546111" y="157935"/>
                  </a:lnTo>
                  <a:lnTo>
                    <a:pt x="1560326" y="119994"/>
                  </a:lnTo>
                  <a:lnTo>
                    <a:pt x="1608699" y="43084"/>
                  </a:lnTo>
                  <a:lnTo>
                    <a:pt x="1649883" y="13623"/>
                  </a:lnTo>
                  <a:lnTo>
                    <a:pt x="1693391" y="0"/>
                  </a:lnTo>
                  <a:lnTo>
                    <a:pt x="1734575" y="1232"/>
                  </a:lnTo>
                  <a:lnTo>
                    <a:pt x="1790872" y="39094"/>
                  </a:lnTo>
                  <a:lnTo>
                    <a:pt x="1813135" y="72830"/>
                  </a:lnTo>
                  <a:lnTo>
                    <a:pt x="1835528" y="114773"/>
                  </a:lnTo>
                  <a:lnTo>
                    <a:pt x="1858000" y="162151"/>
                  </a:lnTo>
                  <a:lnTo>
                    <a:pt x="1880498" y="212190"/>
                  </a:lnTo>
                  <a:lnTo>
                    <a:pt x="1902970" y="262117"/>
                  </a:lnTo>
                  <a:lnTo>
                    <a:pt x="1925363" y="309159"/>
                  </a:lnTo>
                  <a:lnTo>
                    <a:pt x="1947626" y="350543"/>
                  </a:lnTo>
                  <a:lnTo>
                    <a:pt x="1969706" y="383496"/>
                  </a:lnTo>
                  <a:lnTo>
                    <a:pt x="2008909" y="427397"/>
                  </a:lnTo>
                  <a:lnTo>
                    <a:pt x="2047631" y="460478"/>
                  </a:lnTo>
                  <a:lnTo>
                    <a:pt x="2086182" y="484994"/>
                  </a:lnTo>
                  <a:lnTo>
                    <a:pt x="2124874" y="503201"/>
                  </a:lnTo>
                  <a:lnTo>
                    <a:pt x="2164016" y="517354"/>
                  </a:lnTo>
                  <a:lnTo>
                    <a:pt x="2213804" y="524115"/>
                  </a:lnTo>
                  <a:lnTo>
                    <a:pt x="2264092" y="518862"/>
                  </a:lnTo>
                  <a:lnTo>
                    <a:pt x="2314571" y="511585"/>
                  </a:lnTo>
                  <a:lnTo>
                    <a:pt x="2364930" y="512274"/>
                  </a:lnTo>
                  <a:lnTo>
                    <a:pt x="2415593" y="526031"/>
                  </a:lnTo>
                  <a:lnTo>
                    <a:pt x="2466578" y="546707"/>
                  </a:lnTo>
                  <a:lnTo>
                    <a:pt x="2516967" y="567406"/>
                  </a:lnTo>
                  <a:lnTo>
                    <a:pt x="2565844" y="581235"/>
                  </a:lnTo>
                  <a:lnTo>
                    <a:pt x="2612058" y="584743"/>
                  </a:lnTo>
                  <a:lnTo>
                    <a:pt x="2656474" y="582156"/>
                  </a:lnTo>
                  <a:lnTo>
                    <a:pt x="2700914" y="578092"/>
                  </a:lnTo>
                  <a:lnTo>
                    <a:pt x="2747200" y="577171"/>
                  </a:lnTo>
                  <a:lnTo>
                    <a:pt x="2796220" y="579362"/>
                  </a:lnTo>
                  <a:lnTo>
                    <a:pt x="2846847" y="582600"/>
                  </a:lnTo>
                  <a:lnTo>
                    <a:pt x="2897880" y="588458"/>
                  </a:lnTo>
                  <a:lnTo>
                    <a:pt x="2948114" y="598507"/>
                  </a:lnTo>
                  <a:lnTo>
                    <a:pt x="2996959" y="609171"/>
                  </a:lnTo>
                  <a:lnTo>
                    <a:pt x="3045221" y="620954"/>
                  </a:lnTo>
                  <a:lnTo>
                    <a:pt x="3093507" y="641548"/>
                  </a:lnTo>
                  <a:lnTo>
                    <a:pt x="3142424" y="678644"/>
                  </a:lnTo>
                  <a:lnTo>
                    <a:pt x="3167278" y="708583"/>
                  </a:lnTo>
                  <a:lnTo>
                    <a:pt x="3192355" y="748067"/>
                  </a:lnTo>
                  <a:lnTo>
                    <a:pt x="3217581" y="793460"/>
                  </a:lnTo>
                  <a:lnTo>
                    <a:pt x="3242881" y="841124"/>
                  </a:lnTo>
                  <a:lnTo>
                    <a:pt x="3268181" y="887426"/>
                  </a:lnTo>
                  <a:lnTo>
                    <a:pt x="3293407" y="928729"/>
                  </a:lnTo>
                  <a:lnTo>
                    <a:pt x="3318484" y="961396"/>
                  </a:lnTo>
                  <a:lnTo>
                    <a:pt x="3343338" y="981793"/>
                  </a:lnTo>
                  <a:lnTo>
                    <a:pt x="3375996" y="986057"/>
                  </a:lnTo>
                  <a:lnTo>
                    <a:pt x="3408306" y="970142"/>
                  </a:lnTo>
                  <a:lnTo>
                    <a:pt x="3440445" y="943185"/>
                  </a:lnTo>
                  <a:lnTo>
                    <a:pt x="3472596" y="914323"/>
                  </a:lnTo>
                  <a:lnTo>
                    <a:pt x="3504937" y="892693"/>
                  </a:lnTo>
                  <a:lnTo>
                    <a:pt x="3569287" y="895610"/>
                  </a:lnTo>
                  <a:lnTo>
                    <a:pt x="3637724" y="931660"/>
                  </a:lnTo>
                  <a:lnTo>
                    <a:pt x="3672560" y="962042"/>
                  </a:lnTo>
                  <a:lnTo>
                    <a:pt x="3706499" y="1002337"/>
                  </a:lnTo>
                  <a:lnTo>
                    <a:pt x="3738562" y="1053802"/>
                  </a:lnTo>
                  <a:lnTo>
                    <a:pt x="3755316" y="1089443"/>
                  </a:lnTo>
                  <a:lnTo>
                    <a:pt x="3772106" y="1132807"/>
                  </a:lnTo>
                  <a:lnTo>
                    <a:pt x="3788919" y="1182284"/>
                  </a:lnTo>
                  <a:lnTo>
                    <a:pt x="3805745" y="1236263"/>
                  </a:lnTo>
                  <a:lnTo>
                    <a:pt x="3822571" y="1293133"/>
                  </a:lnTo>
                  <a:lnTo>
                    <a:pt x="3839384" y="1351283"/>
                  </a:lnTo>
                  <a:lnTo>
                    <a:pt x="3856174" y="1409103"/>
                  </a:lnTo>
                  <a:lnTo>
                    <a:pt x="3872928" y="1464981"/>
                  </a:lnTo>
                  <a:lnTo>
                    <a:pt x="3889634" y="1517306"/>
                  </a:lnTo>
                  <a:lnTo>
                    <a:pt x="3906281" y="1564468"/>
                  </a:lnTo>
                  <a:lnTo>
                    <a:pt x="3922857" y="1604856"/>
                  </a:lnTo>
                  <a:lnTo>
                    <a:pt x="3975006" y="1680156"/>
                  </a:lnTo>
                  <a:lnTo>
                    <a:pt x="4015508" y="1705713"/>
                  </a:lnTo>
                  <a:lnTo>
                    <a:pt x="4057627" y="1716823"/>
                  </a:lnTo>
                  <a:lnTo>
                    <a:pt x="4098129" y="1716777"/>
                  </a:lnTo>
                  <a:lnTo>
                    <a:pt x="4166933" y="1690003"/>
                  </a:lnTo>
                  <a:lnTo>
                    <a:pt x="4200461" y="1658618"/>
                  </a:lnTo>
                  <a:lnTo>
                    <a:pt x="4234180" y="1619571"/>
                  </a:lnTo>
                  <a:lnTo>
                    <a:pt x="4267898" y="1577719"/>
                  </a:lnTo>
                  <a:lnTo>
                    <a:pt x="4301426" y="1537921"/>
                  </a:lnTo>
                  <a:lnTo>
                    <a:pt x="4334573" y="1505033"/>
                  </a:lnTo>
                  <a:lnTo>
                    <a:pt x="4373777" y="1472759"/>
                  </a:lnTo>
                  <a:lnTo>
                    <a:pt x="4412506" y="1443069"/>
                  </a:lnTo>
                  <a:lnTo>
                    <a:pt x="4451077" y="1416537"/>
                  </a:lnTo>
                  <a:lnTo>
                    <a:pt x="4489806" y="1393736"/>
                  </a:lnTo>
                  <a:lnTo>
                    <a:pt x="4529010" y="1375239"/>
                  </a:lnTo>
                  <a:lnTo>
                    <a:pt x="4578778" y="1360283"/>
                  </a:lnTo>
                  <a:lnTo>
                    <a:pt x="4629023" y="1352839"/>
                  </a:lnTo>
                  <a:lnTo>
                    <a:pt x="4679457" y="1348753"/>
                  </a:lnTo>
                  <a:lnTo>
                    <a:pt x="4729797" y="1343870"/>
                  </a:lnTo>
                  <a:lnTo>
                    <a:pt x="4780371" y="1335877"/>
                  </a:lnTo>
                  <a:lnTo>
                    <a:pt x="4831111" y="1327455"/>
                  </a:lnTo>
                  <a:lnTo>
                    <a:pt x="4881423" y="1321653"/>
                  </a:lnTo>
                  <a:lnTo>
                    <a:pt x="4930711" y="1321518"/>
                  </a:lnTo>
                  <a:lnTo>
                    <a:pt x="4978276" y="1328290"/>
                  </a:lnTo>
                  <a:lnTo>
                    <a:pt x="5024628" y="1340171"/>
                  </a:lnTo>
                  <a:lnTo>
                    <a:pt x="5070979" y="1355647"/>
                  </a:lnTo>
                  <a:lnTo>
                    <a:pt x="5118544" y="1373207"/>
                  </a:lnTo>
                  <a:lnTo>
                    <a:pt x="5158032" y="1391461"/>
                  </a:lnTo>
                  <a:lnTo>
                    <a:pt x="5198318" y="1414239"/>
                  </a:lnTo>
                  <a:lnTo>
                    <a:pt x="5238952" y="1437224"/>
                  </a:lnTo>
                  <a:lnTo>
                    <a:pt x="5279482" y="1456100"/>
                  </a:lnTo>
                  <a:lnTo>
                    <a:pt x="5319458" y="1466552"/>
                  </a:lnTo>
                  <a:lnTo>
                    <a:pt x="5368377" y="1466732"/>
                  </a:lnTo>
                  <a:lnTo>
                    <a:pt x="5416677" y="1457328"/>
                  </a:lnTo>
                  <a:lnTo>
                    <a:pt x="5464976" y="1441138"/>
                  </a:lnTo>
                  <a:lnTo>
                    <a:pt x="5513895" y="1420959"/>
                  </a:lnTo>
                  <a:lnTo>
                    <a:pt x="5553711" y="1397661"/>
                  </a:lnTo>
                  <a:lnTo>
                    <a:pt x="5594009" y="1366554"/>
                  </a:lnTo>
                  <a:lnTo>
                    <a:pt x="5634477" y="1334612"/>
                  </a:lnTo>
                  <a:lnTo>
                    <a:pt x="5674805" y="1308809"/>
                  </a:lnTo>
                  <a:lnTo>
                    <a:pt x="5714682" y="1296118"/>
                  </a:lnTo>
                  <a:lnTo>
                    <a:pt x="5753886" y="1301424"/>
                  </a:lnTo>
                  <a:lnTo>
                    <a:pt x="5792615" y="1320008"/>
                  </a:lnTo>
                  <a:lnTo>
                    <a:pt x="5831186" y="1344663"/>
                  </a:lnTo>
                  <a:lnTo>
                    <a:pt x="5869915" y="1368185"/>
                  </a:lnTo>
                  <a:lnTo>
                    <a:pt x="5909119" y="1383367"/>
                  </a:lnTo>
                  <a:lnTo>
                    <a:pt x="5958834" y="1389245"/>
                  </a:lnTo>
                  <a:lnTo>
                    <a:pt x="6009084" y="1388193"/>
                  </a:lnTo>
                  <a:lnTo>
                    <a:pt x="6059549" y="1384474"/>
                  </a:lnTo>
                  <a:lnTo>
                    <a:pt x="6109906" y="1382351"/>
                  </a:lnTo>
                  <a:lnTo>
                    <a:pt x="6160265" y="1383008"/>
                  </a:lnTo>
                  <a:lnTo>
                    <a:pt x="6210744" y="1384176"/>
                  </a:lnTo>
                  <a:lnTo>
                    <a:pt x="6261032" y="1384940"/>
                  </a:lnTo>
                  <a:lnTo>
                    <a:pt x="6310820" y="1384383"/>
                  </a:lnTo>
                  <a:lnTo>
                    <a:pt x="6359683" y="1386732"/>
                  </a:lnTo>
                  <a:lnTo>
                    <a:pt x="6407975" y="1390987"/>
                  </a:lnTo>
                  <a:lnTo>
                    <a:pt x="6456267" y="1388383"/>
                  </a:lnTo>
                  <a:lnTo>
                    <a:pt x="6505130" y="1370159"/>
                  </a:lnTo>
                  <a:lnTo>
                    <a:pt x="6538322" y="1343905"/>
                  </a:lnTo>
                  <a:lnTo>
                    <a:pt x="6571866" y="1306979"/>
                  </a:lnTo>
                  <a:lnTo>
                    <a:pt x="6605587" y="1264415"/>
                  </a:lnTo>
                  <a:lnTo>
                    <a:pt x="6639308" y="1221249"/>
                  </a:lnTo>
                  <a:lnTo>
                    <a:pt x="6672852" y="1182513"/>
                  </a:lnTo>
                  <a:lnTo>
                    <a:pt x="6706044" y="1153243"/>
                  </a:lnTo>
                  <a:lnTo>
                    <a:pt x="6754907" y="1127103"/>
                  </a:lnTo>
                  <a:lnTo>
                    <a:pt x="6803199" y="1113095"/>
                  </a:lnTo>
                  <a:lnTo>
                    <a:pt x="6851491" y="1104683"/>
                  </a:lnTo>
                  <a:lnTo>
                    <a:pt x="6900354" y="1095331"/>
                  </a:lnTo>
                  <a:lnTo>
                    <a:pt x="6950142" y="1085173"/>
                  </a:lnTo>
                  <a:lnTo>
                    <a:pt x="7000430" y="1077027"/>
                  </a:lnTo>
                  <a:lnTo>
                    <a:pt x="7050909" y="1068667"/>
                  </a:lnTo>
                  <a:lnTo>
                    <a:pt x="7101268" y="1057866"/>
                  </a:lnTo>
                  <a:lnTo>
                    <a:pt x="7151929" y="1043439"/>
                  </a:lnTo>
                  <a:lnTo>
                    <a:pt x="7202900" y="1026751"/>
                  </a:lnTo>
                  <a:lnTo>
                    <a:pt x="7253251" y="1009395"/>
                  </a:lnTo>
                  <a:lnTo>
                    <a:pt x="7302055" y="992969"/>
                  </a:lnTo>
                  <a:lnTo>
                    <a:pt x="7348343" y="978727"/>
                  </a:lnTo>
                  <a:lnTo>
                    <a:pt x="7392797" y="965521"/>
                  </a:lnTo>
                  <a:lnTo>
                    <a:pt x="7437250" y="951339"/>
                  </a:lnTo>
                  <a:lnTo>
                    <a:pt x="7483538" y="934168"/>
                  </a:lnTo>
                  <a:lnTo>
                    <a:pt x="7522586" y="914840"/>
                  </a:lnTo>
                  <a:lnTo>
                    <a:pt x="7562810" y="890984"/>
                  </a:lnTo>
                  <a:lnTo>
                    <a:pt x="7603590" y="867151"/>
                  </a:lnTo>
                  <a:lnTo>
                    <a:pt x="7644302" y="847897"/>
                  </a:lnTo>
                  <a:lnTo>
                    <a:pt x="7684325" y="837775"/>
                  </a:lnTo>
                  <a:lnTo>
                    <a:pt x="7733405" y="841039"/>
                  </a:lnTo>
                  <a:lnTo>
                    <a:pt x="7781972" y="856174"/>
                  </a:lnTo>
                  <a:lnTo>
                    <a:pt x="7830325" y="876047"/>
                  </a:lnTo>
                  <a:lnTo>
                    <a:pt x="7878762" y="89352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82637" y="3230014"/>
              <a:ext cx="7879080" cy="1714500"/>
            </a:xfrm>
            <a:custGeom>
              <a:avLst/>
              <a:gdLst/>
              <a:ahLst/>
              <a:cxnLst/>
              <a:rect l="l" t="t" r="r" b="b"/>
              <a:pathLst>
                <a:path w="7879080" h="1714500">
                  <a:moveTo>
                    <a:pt x="0" y="1238861"/>
                  </a:moveTo>
                  <a:lnTo>
                    <a:pt x="50671" y="1239494"/>
                  </a:lnTo>
                  <a:lnTo>
                    <a:pt x="101646" y="1239734"/>
                  </a:lnTo>
                  <a:lnTo>
                    <a:pt x="152013" y="1240808"/>
                  </a:lnTo>
                  <a:lnTo>
                    <a:pt x="200863" y="1243941"/>
                  </a:lnTo>
                  <a:lnTo>
                    <a:pt x="247124" y="1252093"/>
                  </a:lnTo>
                  <a:lnTo>
                    <a:pt x="291568" y="1263721"/>
                  </a:lnTo>
                  <a:lnTo>
                    <a:pt x="336014" y="1273302"/>
                  </a:lnTo>
                  <a:lnTo>
                    <a:pt x="382282" y="1275310"/>
                  </a:lnTo>
                  <a:lnTo>
                    <a:pt x="431269" y="1265928"/>
                  </a:lnTo>
                  <a:lnTo>
                    <a:pt x="481872" y="1248831"/>
                  </a:lnTo>
                  <a:lnTo>
                    <a:pt x="532890" y="1230019"/>
                  </a:lnTo>
                  <a:lnTo>
                    <a:pt x="583120" y="1215493"/>
                  </a:lnTo>
                  <a:lnTo>
                    <a:pt x="632039" y="1210862"/>
                  </a:lnTo>
                  <a:lnTo>
                    <a:pt x="680338" y="1211588"/>
                  </a:lnTo>
                  <a:lnTo>
                    <a:pt x="728638" y="1208457"/>
                  </a:lnTo>
                  <a:lnTo>
                    <a:pt x="777557" y="1192252"/>
                  </a:lnTo>
                  <a:lnTo>
                    <a:pt x="810695" y="1169283"/>
                  </a:lnTo>
                  <a:lnTo>
                    <a:pt x="844204" y="1137699"/>
                  </a:lnTo>
                  <a:lnTo>
                    <a:pt x="877903" y="1101669"/>
                  </a:lnTo>
                  <a:lnTo>
                    <a:pt x="911613" y="1065365"/>
                  </a:lnTo>
                  <a:lnTo>
                    <a:pt x="945153" y="1032955"/>
                  </a:lnTo>
                  <a:lnTo>
                    <a:pt x="978344" y="1008610"/>
                  </a:lnTo>
                  <a:lnTo>
                    <a:pt x="1027263" y="991463"/>
                  </a:lnTo>
                  <a:lnTo>
                    <a:pt x="1075563" y="987639"/>
                  </a:lnTo>
                  <a:lnTo>
                    <a:pt x="1123862" y="983411"/>
                  </a:lnTo>
                  <a:lnTo>
                    <a:pt x="1172781" y="965049"/>
                  </a:lnTo>
                  <a:lnTo>
                    <a:pt x="1237368" y="927001"/>
                  </a:lnTo>
                  <a:lnTo>
                    <a:pt x="1272841" y="901597"/>
                  </a:lnTo>
                  <a:lnTo>
                    <a:pt x="1308389" y="868435"/>
                  </a:lnTo>
                  <a:lnTo>
                    <a:pt x="1342476" y="824888"/>
                  </a:lnTo>
                  <a:lnTo>
                    <a:pt x="1373568" y="768326"/>
                  </a:lnTo>
                  <a:lnTo>
                    <a:pt x="1387926" y="732943"/>
                  </a:lnTo>
                  <a:lnTo>
                    <a:pt x="1402312" y="690630"/>
                  </a:lnTo>
                  <a:lnTo>
                    <a:pt x="1416719" y="642595"/>
                  </a:lnTo>
                  <a:lnTo>
                    <a:pt x="1431139" y="590051"/>
                  </a:lnTo>
                  <a:lnTo>
                    <a:pt x="1445565" y="534206"/>
                  </a:lnTo>
                  <a:lnTo>
                    <a:pt x="1459989" y="476271"/>
                  </a:lnTo>
                  <a:lnTo>
                    <a:pt x="1474406" y="417457"/>
                  </a:lnTo>
                  <a:lnTo>
                    <a:pt x="1488807" y="358973"/>
                  </a:lnTo>
                  <a:lnTo>
                    <a:pt x="1503185" y="302030"/>
                  </a:lnTo>
                  <a:lnTo>
                    <a:pt x="1517533" y="247837"/>
                  </a:lnTo>
                  <a:lnTo>
                    <a:pt x="1531844" y="197606"/>
                  </a:lnTo>
                  <a:lnTo>
                    <a:pt x="1546111" y="152546"/>
                  </a:lnTo>
                  <a:lnTo>
                    <a:pt x="1560326" y="113867"/>
                  </a:lnTo>
                  <a:lnTo>
                    <a:pt x="1608443" y="37963"/>
                  </a:lnTo>
                  <a:lnTo>
                    <a:pt x="1649755" y="11124"/>
                  </a:lnTo>
                  <a:lnTo>
                    <a:pt x="1693519" y="0"/>
                  </a:lnTo>
                  <a:lnTo>
                    <a:pt x="1734831" y="2329"/>
                  </a:lnTo>
                  <a:lnTo>
                    <a:pt x="1793646" y="38839"/>
                  </a:lnTo>
                  <a:lnTo>
                    <a:pt x="1818723" y="73739"/>
                  </a:lnTo>
                  <a:lnTo>
                    <a:pt x="1843949" y="117033"/>
                  </a:lnTo>
                  <a:lnTo>
                    <a:pt x="1869249" y="165203"/>
                  </a:lnTo>
                  <a:lnTo>
                    <a:pt x="1894549" y="214730"/>
                  </a:lnTo>
                  <a:lnTo>
                    <a:pt x="1919775" y="262096"/>
                  </a:lnTo>
                  <a:lnTo>
                    <a:pt x="1944852" y="303783"/>
                  </a:lnTo>
                  <a:lnTo>
                    <a:pt x="1969706" y="336272"/>
                  </a:lnTo>
                  <a:lnTo>
                    <a:pt x="2008909" y="372172"/>
                  </a:lnTo>
                  <a:lnTo>
                    <a:pt x="2047631" y="396887"/>
                  </a:lnTo>
                  <a:lnTo>
                    <a:pt x="2086182" y="414408"/>
                  </a:lnTo>
                  <a:lnTo>
                    <a:pt x="2124874" y="428728"/>
                  </a:lnTo>
                  <a:lnTo>
                    <a:pt x="2164016" y="443841"/>
                  </a:lnTo>
                  <a:lnTo>
                    <a:pt x="2213804" y="461222"/>
                  </a:lnTo>
                  <a:lnTo>
                    <a:pt x="2264092" y="474210"/>
                  </a:lnTo>
                  <a:lnTo>
                    <a:pt x="2314571" y="487222"/>
                  </a:lnTo>
                  <a:lnTo>
                    <a:pt x="2364930" y="504674"/>
                  </a:lnTo>
                  <a:lnTo>
                    <a:pt x="2405405" y="523818"/>
                  </a:lnTo>
                  <a:lnTo>
                    <a:pt x="2446204" y="546143"/>
                  </a:lnTo>
                  <a:lnTo>
                    <a:pt x="2486856" y="569743"/>
                  </a:lnTo>
                  <a:lnTo>
                    <a:pt x="2526893" y="592709"/>
                  </a:lnTo>
                  <a:lnTo>
                    <a:pt x="2565844" y="613132"/>
                  </a:lnTo>
                  <a:lnTo>
                    <a:pt x="2612058" y="634214"/>
                  </a:lnTo>
                  <a:lnTo>
                    <a:pt x="2656474" y="652534"/>
                  </a:lnTo>
                  <a:lnTo>
                    <a:pt x="2700914" y="670425"/>
                  </a:lnTo>
                  <a:lnTo>
                    <a:pt x="2747200" y="690221"/>
                  </a:lnTo>
                  <a:lnTo>
                    <a:pt x="2796220" y="715286"/>
                  </a:lnTo>
                  <a:lnTo>
                    <a:pt x="2846847" y="743482"/>
                  </a:lnTo>
                  <a:lnTo>
                    <a:pt x="2897880" y="768892"/>
                  </a:lnTo>
                  <a:lnTo>
                    <a:pt x="2948114" y="785598"/>
                  </a:lnTo>
                  <a:lnTo>
                    <a:pt x="2996959" y="788337"/>
                  </a:lnTo>
                  <a:lnTo>
                    <a:pt x="3045221" y="781502"/>
                  </a:lnTo>
                  <a:lnTo>
                    <a:pt x="3093507" y="773668"/>
                  </a:lnTo>
                  <a:lnTo>
                    <a:pt x="3142424" y="773406"/>
                  </a:lnTo>
                  <a:lnTo>
                    <a:pt x="3192355" y="788265"/>
                  </a:lnTo>
                  <a:lnTo>
                    <a:pt x="3242881" y="811982"/>
                  </a:lnTo>
                  <a:lnTo>
                    <a:pt x="3293407" y="832128"/>
                  </a:lnTo>
                  <a:lnTo>
                    <a:pt x="3343338" y="836271"/>
                  </a:lnTo>
                  <a:lnTo>
                    <a:pt x="3375996" y="821732"/>
                  </a:lnTo>
                  <a:lnTo>
                    <a:pt x="3408306" y="794041"/>
                  </a:lnTo>
                  <a:lnTo>
                    <a:pt x="3440445" y="761087"/>
                  </a:lnTo>
                  <a:lnTo>
                    <a:pt x="3472596" y="730758"/>
                  </a:lnTo>
                  <a:lnTo>
                    <a:pt x="3504937" y="710941"/>
                  </a:lnTo>
                  <a:lnTo>
                    <a:pt x="3537648" y="709525"/>
                  </a:lnTo>
                  <a:lnTo>
                    <a:pt x="3566019" y="722321"/>
                  </a:lnTo>
                  <a:lnTo>
                    <a:pt x="3623323" y="771280"/>
                  </a:lnTo>
                  <a:lnTo>
                    <a:pt x="3652141" y="807323"/>
                  </a:lnTo>
                  <a:lnTo>
                    <a:pt x="3680991" y="850995"/>
                  </a:lnTo>
                  <a:lnTo>
                    <a:pt x="3709818" y="902236"/>
                  </a:lnTo>
                  <a:lnTo>
                    <a:pt x="3738562" y="960985"/>
                  </a:lnTo>
                  <a:lnTo>
                    <a:pt x="3754026" y="998130"/>
                  </a:lnTo>
                  <a:lnTo>
                    <a:pt x="3769521" y="1041426"/>
                  </a:lnTo>
                  <a:lnTo>
                    <a:pt x="3785038" y="1089687"/>
                  </a:lnTo>
                  <a:lnTo>
                    <a:pt x="3800567" y="1141729"/>
                  </a:lnTo>
                  <a:lnTo>
                    <a:pt x="3816100" y="1196367"/>
                  </a:lnTo>
                  <a:lnTo>
                    <a:pt x="3831626" y="1252414"/>
                  </a:lnTo>
                  <a:lnTo>
                    <a:pt x="3847137" y="1308687"/>
                  </a:lnTo>
                  <a:lnTo>
                    <a:pt x="3862623" y="1364000"/>
                  </a:lnTo>
                  <a:lnTo>
                    <a:pt x="3878074" y="1417167"/>
                  </a:lnTo>
                  <a:lnTo>
                    <a:pt x="3893482" y="1467004"/>
                  </a:lnTo>
                  <a:lnTo>
                    <a:pt x="3908836" y="1512326"/>
                  </a:lnTo>
                  <a:lnTo>
                    <a:pt x="3924129" y="1551947"/>
                  </a:lnTo>
                  <a:lnTo>
                    <a:pt x="3975188" y="1638800"/>
                  </a:lnTo>
                  <a:lnTo>
                    <a:pt x="4015600" y="1678081"/>
                  </a:lnTo>
                  <a:lnTo>
                    <a:pt x="4057535" y="1703079"/>
                  </a:lnTo>
                  <a:lnTo>
                    <a:pt x="4097947" y="1714348"/>
                  </a:lnTo>
                  <a:lnTo>
                    <a:pt x="4133786" y="1712444"/>
                  </a:lnTo>
                  <a:lnTo>
                    <a:pt x="4166933" y="1693268"/>
                  </a:lnTo>
                  <a:lnTo>
                    <a:pt x="4200461" y="1657246"/>
                  </a:lnTo>
                  <a:lnTo>
                    <a:pt x="4234180" y="1611305"/>
                  </a:lnTo>
                  <a:lnTo>
                    <a:pt x="4267898" y="1562368"/>
                  </a:lnTo>
                  <a:lnTo>
                    <a:pt x="4301426" y="1517361"/>
                  </a:lnTo>
                  <a:lnTo>
                    <a:pt x="4334573" y="1483209"/>
                  </a:lnTo>
                  <a:lnTo>
                    <a:pt x="4383492" y="1449808"/>
                  </a:lnTo>
                  <a:lnTo>
                    <a:pt x="4431792" y="1426408"/>
                  </a:lnTo>
                  <a:lnTo>
                    <a:pt x="4480091" y="1409629"/>
                  </a:lnTo>
                  <a:lnTo>
                    <a:pt x="4529010" y="1396087"/>
                  </a:lnTo>
                  <a:lnTo>
                    <a:pt x="4578778" y="1386852"/>
                  </a:lnTo>
                  <a:lnTo>
                    <a:pt x="4629023" y="1383070"/>
                  </a:lnTo>
                  <a:lnTo>
                    <a:pt x="4679457" y="1381478"/>
                  </a:lnTo>
                  <a:lnTo>
                    <a:pt x="4729797" y="1378815"/>
                  </a:lnTo>
                  <a:lnTo>
                    <a:pt x="4780371" y="1375420"/>
                  </a:lnTo>
                  <a:lnTo>
                    <a:pt x="4831111" y="1372608"/>
                  </a:lnTo>
                  <a:lnTo>
                    <a:pt x="4881423" y="1368582"/>
                  </a:lnTo>
                  <a:lnTo>
                    <a:pt x="4930711" y="1361543"/>
                  </a:lnTo>
                  <a:lnTo>
                    <a:pt x="4978276" y="1348099"/>
                  </a:lnTo>
                  <a:lnTo>
                    <a:pt x="5024628" y="1330190"/>
                  </a:lnTo>
                  <a:lnTo>
                    <a:pt x="5070979" y="1314019"/>
                  </a:lnTo>
                  <a:lnTo>
                    <a:pt x="5118544" y="1305790"/>
                  </a:lnTo>
                  <a:lnTo>
                    <a:pt x="5168046" y="1309535"/>
                  </a:lnTo>
                  <a:lnTo>
                    <a:pt x="5218620" y="1321173"/>
                  </a:lnTo>
                  <a:lnTo>
                    <a:pt x="5269384" y="1334740"/>
                  </a:lnTo>
                  <a:lnTo>
                    <a:pt x="5319458" y="1344271"/>
                  </a:lnTo>
                  <a:lnTo>
                    <a:pt x="5368377" y="1350010"/>
                  </a:lnTo>
                  <a:lnTo>
                    <a:pt x="5416677" y="1354463"/>
                  </a:lnTo>
                  <a:lnTo>
                    <a:pt x="5464976" y="1355344"/>
                  </a:lnTo>
                  <a:lnTo>
                    <a:pt x="5513895" y="1350367"/>
                  </a:lnTo>
                  <a:lnTo>
                    <a:pt x="5553711" y="1337014"/>
                  </a:lnTo>
                  <a:lnTo>
                    <a:pt x="5594009" y="1315535"/>
                  </a:lnTo>
                  <a:lnTo>
                    <a:pt x="5634477" y="1293226"/>
                  </a:lnTo>
                  <a:lnTo>
                    <a:pt x="5674805" y="1277386"/>
                  </a:lnTo>
                  <a:lnTo>
                    <a:pt x="5714682" y="1275310"/>
                  </a:lnTo>
                  <a:lnTo>
                    <a:pt x="5753886" y="1294149"/>
                  </a:lnTo>
                  <a:lnTo>
                    <a:pt x="5792615" y="1328971"/>
                  </a:lnTo>
                  <a:lnTo>
                    <a:pt x="5831186" y="1369182"/>
                  </a:lnTo>
                  <a:lnTo>
                    <a:pt x="5869915" y="1404188"/>
                  </a:lnTo>
                  <a:lnTo>
                    <a:pt x="5909119" y="1423392"/>
                  </a:lnTo>
                  <a:lnTo>
                    <a:pt x="5948837" y="1422893"/>
                  </a:lnTo>
                  <a:lnTo>
                    <a:pt x="5988940" y="1409678"/>
                  </a:lnTo>
                  <a:lnTo>
                    <a:pt x="6029262" y="1389715"/>
                  </a:lnTo>
                  <a:lnTo>
                    <a:pt x="6069639" y="1368971"/>
                  </a:lnTo>
                  <a:lnTo>
                    <a:pt x="6109906" y="1353415"/>
                  </a:lnTo>
                  <a:lnTo>
                    <a:pt x="6160265" y="1341529"/>
                  </a:lnTo>
                  <a:lnTo>
                    <a:pt x="6210744" y="1332047"/>
                  </a:lnTo>
                  <a:lnTo>
                    <a:pt x="6261032" y="1323376"/>
                  </a:lnTo>
                  <a:lnTo>
                    <a:pt x="6310820" y="1313918"/>
                  </a:lnTo>
                  <a:lnTo>
                    <a:pt x="6359683" y="1306379"/>
                  </a:lnTo>
                  <a:lnTo>
                    <a:pt x="6407975" y="1300567"/>
                  </a:lnTo>
                  <a:lnTo>
                    <a:pt x="6456267" y="1290540"/>
                  </a:lnTo>
                  <a:lnTo>
                    <a:pt x="6505130" y="1270357"/>
                  </a:lnTo>
                  <a:lnTo>
                    <a:pt x="6545008" y="1242297"/>
                  </a:lnTo>
                  <a:lnTo>
                    <a:pt x="6585343" y="1205441"/>
                  </a:lnTo>
                  <a:lnTo>
                    <a:pt x="6625831" y="1165165"/>
                  </a:lnTo>
                  <a:lnTo>
                    <a:pt x="6666166" y="1126845"/>
                  </a:lnTo>
                  <a:lnTo>
                    <a:pt x="6706044" y="1095859"/>
                  </a:lnTo>
                  <a:lnTo>
                    <a:pt x="6754907" y="1070660"/>
                  </a:lnTo>
                  <a:lnTo>
                    <a:pt x="6803199" y="1053806"/>
                  </a:lnTo>
                  <a:lnTo>
                    <a:pt x="6851491" y="1037691"/>
                  </a:lnTo>
                  <a:lnTo>
                    <a:pt x="6900354" y="1014706"/>
                  </a:lnTo>
                  <a:lnTo>
                    <a:pt x="6940134" y="988220"/>
                  </a:lnTo>
                  <a:lnTo>
                    <a:pt x="6980275" y="956955"/>
                  </a:lnTo>
                  <a:lnTo>
                    <a:pt x="7020616" y="923934"/>
                  </a:lnTo>
                  <a:lnTo>
                    <a:pt x="7061000" y="892181"/>
                  </a:lnTo>
                  <a:lnTo>
                    <a:pt x="7101268" y="864719"/>
                  </a:lnTo>
                  <a:lnTo>
                    <a:pt x="7151929" y="836525"/>
                  </a:lnTo>
                  <a:lnTo>
                    <a:pt x="7202900" y="812236"/>
                  </a:lnTo>
                  <a:lnTo>
                    <a:pt x="7253251" y="790853"/>
                  </a:lnTo>
                  <a:lnTo>
                    <a:pt x="7302055" y="771374"/>
                  </a:lnTo>
                  <a:lnTo>
                    <a:pt x="7348343" y="754559"/>
                  </a:lnTo>
                  <a:lnTo>
                    <a:pt x="7392797" y="740577"/>
                  </a:lnTo>
                  <a:lnTo>
                    <a:pt x="7437250" y="727547"/>
                  </a:lnTo>
                  <a:lnTo>
                    <a:pt x="7483538" y="713589"/>
                  </a:lnTo>
                  <a:lnTo>
                    <a:pt x="7532556" y="695248"/>
                  </a:lnTo>
                  <a:lnTo>
                    <a:pt x="7583169" y="674584"/>
                  </a:lnTo>
                  <a:lnTo>
                    <a:pt x="7634164" y="657707"/>
                  </a:lnTo>
                  <a:lnTo>
                    <a:pt x="7684325" y="650724"/>
                  </a:lnTo>
                  <a:lnTo>
                    <a:pt x="7733405" y="657600"/>
                  </a:lnTo>
                  <a:lnTo>
                    <a:pt x="7781972" y="674299"/>
                  </a:lnTo>
                  <a:lnTo>
                    <a:pt x="7830325" y="694926"/>
                  </a:lnTo>
                  <a:lnTo>
                    <a:pt x="7878762" y="713589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82573" y="3216931"/>
              <a:ext cx="7879080" cy="1832610"/>
            </a:xfrm>
            <a:custGeom>
              <a:avLst/>
              <a:gdLst/>
              <a:ahLst/>
              <a:cxnLst/>
              <a:rect l="l" t="t" r="r" b="b"/>
              <a:pathLst>
                <a:path w="7879080" h="1832610">
                  <a:moveTo>
                    <a:pt x="0" y="1264898"/>
                  </a:moveTo>
                  <a:lnTo>
                    <a:pt x="50671" y="1270369"/>
                  </a:lnTo>
                  <a:lnTo>
                    <a:pt x="101646" y="1275423"/>
                  </a:lnTo>
                  <a:lnTo>
                    <a:pt x="152013" y="1281311"/>
                  </a:lnTo>
                  <a:lnTo>
                    <a:pt x="200863" y="1289282"/>
                  </a:lnTo>
                  <a:lnTo>
                    <a:pt x="247132" y="1303165"/>
                  </a:lnTo>
                  <a:lnTo>
                    <a:pt x="291579" y="1321191"/>
                  </a:lnTo>
                  <a:lnTo>
                    <a:pt x="336026" y="1335931"/>
                  </a:lnTo>
                  <a:lnTo>
                    <a:pt x="382295" y="1339955"/>
                  </a:lnTo>
                  <a:lnTo>
                    <a:pt x="431295" y="1327989"/>
                  </a:lnTo>
                  <a:lnTo>
                    <a:pt x="481915" y="1305094"/>
                  </a:lnTo>
                  <a:lnTo>
                    <a:pt x="532948" y="1279340"/>
                  </a:lnTo>
                  <a:lnTo>
                    <a:pt x="583184" y="1258802"/>
                  </a:lnTo>
                  <a:lnTo>
                    <a:pt x="632047" y="1249507"/>
                  </a:lnTo>
                  <a:lnTo>
                    <a:pt x="680339" y="1245880"/>
                  </a:lnTo>
                  <a:lnTo>
                    <a:pt x="728630" y="1238585"/>
                  </a:lnTo>
                  <a:lnTo>
                    <a:pt x="777494" y="1218289"/>
                  </a:lnTo>
                  <a:lnTo>
                    <a:pt x="810685" y="1192604"/>
                  </a:lnTo>
                  <a:lnTo>
                    <a:pt x="844230" y="1158265"/>
                  </a:lnTo>
                  <a:lnTo>
                    <a:pt x="877951" y="1119531"/>
                  </a:lnTo>
                  <a:lnTo>
                    <a:pt x="911671" y="1080659"/>
                  </a:lnTo>
                  <a:lnTo>
                    <a:pt x="945216" y="1045907"/>
                  </a:lnTo>
                  <a:lnTo>
                    <a:pt x="978407" y="1019534"/>
                  </a:lnTo>
                  <a:lnTo>
                    <a:pt x="1017612" y="1002560"/>
                  </a:lnTo>
                  <a:lnTo>
                    <a:pt x="1056341" y="996485"/>
                  </a:lnTo>
                  <a:lnTo>
                    <a:pt x="1094911" y="993830"/>
                  </a:lnTo>
                  <a:lnTo>
                    <a:pt x="1133640" y="987116"/>
                  </a:lnTo>
                  <a:lnTo>
                    <a:pt x="1172845" y="968861"/>
                  </a:lnTo>
                  <a:lnTo>
                    <a:pt x="1237685" y="925507"/>
                  </a:lnTo>
                  <a:lnTo>
                    <a:pt x="1272857" y="897027"/>
                  </a:lnTo>
                  <a:lnTo>
                    <a:pt x="1308114" y="860620"/>
                  </a:lnTo>
                  <a:lnTo>
                    <a:pt x="1342143" y="813742"/>
                  </a:lnTo>
                  <a:lnTo>
                    <a:pt x="1373632" y="753850"/>
                  </a:lnTo>
                  <a:lnTo>
                    <a:pt x="1387990" y="717517"/>
                  </a:lnTo>
                  <a:lnTo>
                    <a:pt x="1402376" y="674174"/>
                  </a:lnTo>
                  <a:lnTo>
                    <a:pt x="1416782" y="625068"/>
                  </a:lnTo>
                  <a:lnTo>
                    <a:pt x="1431202" y="571446"/>
                  </a:lnTo>
                  <a:lnTo>
                    <a:pt x="1445628" y="514557"/>
                  </a:lnTo>
                  <a:lnTo>
                    <a:pt x="1460053" y="455647"/>
                  </a:lnTo>
                  <a:lnTo>
                    <a:pt x="1474470" y="395964"/>
                  </a:lnTo>
                  <a:lnTo>
                    <a:pt x="1488870" y="336756"/>
                  </a:lnTo>
                  <a:lnTo>
                    <a:pt x="1503249" y="279269"/>
                  </a:lnTo>
                  <a:lnTo>
                    <a:pt x="1517597" y="224751"/>
                  </a:lnTo>
                  <a:lnTo>
                    <a:pt x="1531908" y="174450"/>
                  </a:lnTo>
                  <a:lnTo>
                    <a:pt x="1546175" y="129612"/>
                  </a:lnTo>
                  <a:lnTo>
                    <a:pt x="1560389" y="91486"/>
                  </a:lnTo>
                  <a:lnTo>
                    <a:pt x="1608323" y="21277"/>
                  </a:lnTo>
                  <a:lnTo>
                    <a:pt x="1649727" y="2101"/>
                  </a:lnTo>
                  <a:lnTo>
                    <a:pt x="1693674" y="0"/>
                  </a:lnTo>
                  <a:lnTo>
                    <a:pt x="1735078" y="11182"/>
                  </a:lnTo>
                  <a:lnTo>
                    <a:pt x="1768856" y="31855"/>
                  </a:lnTo>
                  <a:lnTo>
                    <a:pt x="1818786" y="101511"/>
                  </a:lnTo>
                  <a:lnTo>
                    <a:pt x="1844012" y="151285"/>
                  </a:lnTo>
                  <a:lnTo>
                    <a:pt x="1869312" y="206004"/>
                  </a:lnTo>
                  <a:lnTo>
                    <a:pt x="1894613" y="261901"/>
                  </a:lnTo>
                  <a:lnTo>
                    <a:pt x="1919839" y="315212"/>
                  </a:lnTo>
                  <a:lnTo>
                    <a:pt x="1944916" y="362171"/>
                  </a:lnTo>
                  <a:lnTo>
                    <a:pt x="1969770" y="399012"/>
                  </a:lnTo>
                  <a:lnTo>
                    <a:pt x="2008974" y="440004"/>
                  </a:lnTo>
                  <a:lnTo>
                    <a:pt x="2047703" y="468291"/>
                  </a:lnTo>
                  <a:lnTo>
                    <a:pt x="2086273" y="488148"/>
                  </a:lnTo>
                  <a:lnTo>
                    <a:pt x="2125002" y="503847"/>
                  </a:lnTo>
                  <a:lnTo>
                    <a:pt x="2164207" y="519662"/>
                  </a:lnTo>
                  <a:lnTo>
                    <a:pt x="2213921" y="536490"/>
                  </a:lnTo>
                  <a:lnTo>
                    <a:pt x="2264171" y="547316"/>
                  </a:lnTo>
                  <a:lnTo>
                    <a:pt x="2314636" y="557238"/>
                  </a:lnTo>
                  <a:lnTo>
                    <a:pt x="2364994" y="571351"/>
                  </a:lnTo>
                  <a:lnTo>
                    <a:pt x="2415657" y="592082"/>
                  </a:lnTo>
                  <a:lnTo>
                    <a:pt x="2466641" y="616420"/>
                  </a:lnTo>
                  <a:lnTo>
                    <a:pt x="2517030" y="641021"/>
                  </a:lnTo>
                  <a:lnTo>
                    <a:pt x="2565908" y="662537"/>
                  </a:lnTo>
                  <a:lnTo>
                    <a:pt x="2612139" y="678224"/>
                  </a:lnTo>
                  <a:lnTo>
                    <a:pt x="2656586" y="690398"/>
                  </a:lnTo>
                  <a:lnTo>
                    <a:pt x="2701032" y="703596"/>
                  </a:lnTo>
                  <a:lnTo>
                    <a:pt x="2747264" y="722354"/>
                  </a:lnTo>
                  <a:lnTo>
                    <a:pt x="2786312" y="744494"/>
                  </a:lnTo>
                  <a:lnTo>
                    <a:pt x="2826544" y="771547"/>
                  </a:lnTo>
                  <a:lnTo>
                    <a:pt x="2867343" y="800014"/>
                  </a:lnTo>
                  <a:lnTo>
                    <a:pt x="2908092" y="826397"/>
                  </a:lnTo>
                  <a:lnTo>
                    <a:pt x="2948178" y="847195"/>
                  </a:lnTo>
                  <a:lnTo>
                    <a:pt x="2997096" y="862360"/>
                  </a:lnTo>
                  <a:lnTo>
                    <a:pt x="3045396" y="870309"/>
                  </a:lnTo>
                  <a:lnTo>
                    <a:pt x="3093696" y="877592"/>
                  </a:lnTo>
                  <a:lnTo>
                    <a:pt x="3142615" y="890756"/>
                  </a:lnTo>
                  <a:lnTo>
                    <a:pt x="3182431" y="911253"/>
                  </a:lnTo>
                  <a:lnTo>
                    <a:pt x="3222728" y="938876"/>
                  </a:lnTo>
                  <a:lnTo>
                    <a:pt x="3263196" y="966487"/>
                  </a:lnTo>
                  <a:lnTo>
                    <a:pt x="3303525" y="986947"/>
                  </a:lnTo>
                  <a:lnTo>
                    <a:pt x="3343402" y="993118"/>
                  </a:lnTo>
                  <a:lnTo>
                    <a:pt x="3376113" y="979639"/>
                  </a:lnTo>
                  <a:lnTo>
                    <a:pt x="3408458" y="950691"/>
                  </a:lnTo>
                  <a:lnTo>
                    <a:pt x="3440620" y="915124"/>
                  </a:lnTo>
                  <a:lnTo>
                    <a:pt x="3472782" y="881791"/>
                  </a:lnTo>
                  <a:lnTo>
                    <a:pt x="3505127" y="859542"/>
                  </a:lnTo>
                  <a:lnTo>
                    <a:pt x="3537839" y="857228"/>
                  </a:lnTo>
                  <a:lnTo>
                    <a:pt x="3566162" y="870873"/>
                  </a:lnTo>
                  <a:lnTo>
                    <a:pt x="3623410" y="923889"/>
                  </a:lnTo>
                  <a:lnTo>
                    <a:pt x="3652214" y="962406"/>
                  </a:lnTo>
                  <a:lnTo>
                    <a:pt x="3681058" y="1008362"/>
                  </a:lnTo>
                  <a:lnTo>
                    <a:pt x="3709882" y="1061329"/>
                  </a:lnTo>
                  <a:lnTo>
                    <a:pt x="3738626" y="1120880"/>
                  </a:lnTo>
                  <a:lnTo>
                    <a:pt x="3754114" y="1158102"/>
                  </a:lnTo>
                  <a:lnTo>
                    <a:pt x="3769627" y="1201387"/>
                  </a:lnTo>
                  <a:lnTo>
                    <a:pt x="3785155" y="1249538"/>
                  </a:lnTo>
                  <a:lnTo>
                    <a:pt x="3800691" y="1301358"/>
                  </a:lnTo>
                  <a:lnTo>
                    <a:pt x="3816226" y="1355651"/>
                  </a:lnTo>
                  <a:lnTo>
                    <a:pt x="3831753" y="1411221"/>
                  </a:lnTo>
                  <a:lnTo>
                    <a:pt x="3847264" y="1466870"/>
                  </a:lnTo>
                  <a:lnTo>
                    <a:pt x="3862750" y="1521403"/>
                  </a:lnTo>
                  <a:lnTo>
                    <a:pt x="3878205" y="1573622"/>
                  </a:lnTo>
                  <a:lnTo>
                    <a:pt x="3893619" y="1622331"/>
                  </a:lnTo>
                  <a:lnTo>
                    <a:pt x="3908984" y="1666334"/>
                  </a:lnTo>
                  <a:lnTo>
                    <a:pt x="3924294" y="1704433"/>
                  </a:lnTo>
                  <a:lnTo>
                    <a:pt x="3974830" y="1782504"/>
                  </a:lnTo>
                  <a:lnTo>
                    <a:pt x="4015516" y="1813238"/>
                  </a:lnTo>
                  <a:lnTo>
                    <a:pt x="4058000" y="1829251"/>
                  </a:lnTo>
                  <a:lnTo>
                    <a:pt x="4098686" y="1832156"/>
                  </a:lnTo>
                  <a:lnTo>
                    <a:pt x="4133977" y="1823571"/>
                  </a:lnTo>
                  <a:lnTo>
                    <a:pt x="4162354" y="1802788"/>
                  </a:lnTo>
                  <a:lnTo>
                    <a:pt x="4191022" y="1768384"/>
                  </a:lnTo>
                  <a:lnTo>
                    <a:pt x="4219868" y="1725213"/>
                  </a:lnTo>
                  <a:lnTo>
                    <a:pt x="4248779" y="1678131"/>
                  </a:lnTo>
                  <a:lnTo>
                    <a:pt x="4277640" y="1631990"/>
                  </a:lnTo>
                  <a:lnTo>
                    <a:pt x="4306340" y="1591645"/>
                  </a:lnTo>
                  <a:lnTo>
                    <a:pt x="4334764" y="1561951"/>
                  </a:lnTo>
                  <a:lnTo>
                    <a:pt x="4383682" y="1532239"/>
                  </a:lnTo>
                  <a:lnTo>
                    <a:pt x="4431982" y="1517708"/>
                  </a:lnTo>
                  <a:lnTo>
                    <a:pt x="4480282" y="1511106"/>
                  </a:lnTo>
                  <a:lnTo>
                    <a:pt x="4529201" y="1505182"/>
                  </a:lnTo>
                  <a:lnTo>
                    <a:pt x="4578915" y="1499963"/>
                  </a:lnTo>
                  <a:lnTo>
                    <a:pt x="4629165" y="1498673"/>
                  </a:lnTo>
                  <a:lnTo>
                    <a:pt x="4679630" y="1498860"/>
                  </a:lnTo>
                  <a:lnTo>
                    <a:pt x="4729988" y="1498070"/>
                  </a:lnTo>
                  <a:lnTo>
                    <a:pt x="4780561" y="1496983"/>
                  </a:lnTo>
                  <a:lnTo>
                    <a:pt x="4831302" y="1496419"/>
                  </a:lnTo>
                  <a:lnTo>
                    <a:pt x="4881614" y="1494427"/>
                  </a:lnTo>
                  <a:lnTo>
                    <a:pt x="4930902" y="1489053"/>
                  </a:lnTo>
                  <a:lnTo>
                    <a:pt x="4978469" y="1476315"/>
                  </a:lnTo>
                  <a:lnTo>
                    <a:pt x="5024834" y="1458494"/>
                  </a:lnTo>
                  <a:lnTo>
                    <a:pt x="5071223" y="1442744"/>
                  </a:lnTo>
                  <a:lnTo>
                    <a:pt x="5118862" y="1436221"/>
                  </a:lnTo>
                  <a:lnTo>
                    <a:pt x="5168290" y="1445020"/>
                  </a:lnTo>
                  <a:lnTo>
                    <a:pt x="5218826" y="1463844"/>
                  </a:lnTo>
                  <a:lnTo>
                    <a:pt x="5269577" y="1483048"/>
                  </a:lnTo>
                  <a:lnTo>
                    <a:pt x="5319649" y="1492990"/>
                  </a:lnTo>
                  <a:lnTo>
                    <a:pt x="5368567" y="1492123"/>
                  </a:lnTo>
                  <a:lnTo>
                    <a:pt x="5416867" y="1485196"/>
                  </a:lnTo>
                  <a:lnTo>
                    <a:pt x="5465167" y="1472291"/>
                  </a:lnTo>
                  <a:lnTo>
                    <a:pt x="5514086" y="1453493"/>
                  </a:lnTo>
                  <a:lnTo>
                    <a:pt x="5553914" y="1428392"/>
                  </a:lnTo>
                  <a:lnTo>
                    <a:pt x="5594236" y="1393592"/>
                  </a:lnTo>
                  <a:lnTo>
                    <a:pt x="5634722" y="1357957"/>
                  </a:lnTo>
                  <a:lnTo>
                    <a:pt x="5675044" y="1330350"/>
                  </a:lnTo>
                  <a:lnTo>
                    <a:pt x="5714873" y="1319635"/>
                  </a:lnTo>
                  <a:lnTo>
                    <a:pt x="5754077" y="1333747"/>
                  </a:lnTo>
                  <a:lnTo>
                    <a:pt x="5792806" y="1366788"/>
                  </a:lnTo>
                  <a:lnTo>
                    <a:pt x="5831376" y="1406869"/>
                  </a:lnTo>
                  <a:lnTo>
                    <a:pt x="5870105" y="1442104"/>
                  </a:lnTo>
                  <a:lnTo>
                    <a:pt x="5909309" y="1460605"/>
                  </a:lnTo>
                  <a:lnTo>
                    <a:pt x="5949078" y="1458070"/>
                  </a:lnTo>
                  <a:lnTo>
                    <a:pt x="5989194" y="1442429"/>
                  </a:lnTo>
                  <a:lnTo>
                    <a:pt x="6029517" y="1420143"/>
                  </a:lnTo>
                  <a:lnTo>
                    <a:pt x="6069907" y="1397674"/>
                  </a:lnTo>
                  <a:lnTo>
                    <a:pt x="6110224" y="1381484"/>
                  </a:lnTo>
                  <a:lnTo>
                    <a:pt x="6160581" y="1370364"/>
                  </a:lnTo>
                  <a:lnTo>
                    <a:pt x="6211046" y="1362910"/>
                  </a:lnTo>
                  <a:lnTo>
                    <a:pt x="6261296" y="1357410"/>
                  </a:lnTo>
                  <a:lnTo>
                    <a:pt x="6311010" y="1352147"/>
                  </a:lnTo>
                  <a:lnTo>
                    <a:pt x="6359929" y="1351000"/>
                  </a:lnTo>
                  <a:lnTo>
                    <a:pt x="6408229" y="1353449"/>
                  </a:lnTo>
                  <a:lnTo>
                    <a:pt x="6456529" y="1351183"/>
                  </a:lnTo>
                  <a:lnTo>
                    <a:pt x="6505448" y="1335891"/>
                  </a:lnTo>
                  <a:lnTo>
                    <a:pt x="6545324" y="1309125"/>
                  </a:lnTo>
                  <a:lnTo>
                    <a:pt x="6585653" y="1271964"/>
                  </a:lnTo>
                  <a:lnTo>
                    <a:pt x="6626121" y="1230141"/>
                  </a:lnTo>
                  <a:lnTo>
                    <a:pt x="6666418" y="1189384"/>
                  </a:lnTo>
                  <a:lnTo>
                    <a:pt x="6706234" y="1155424"/>
                  </a:lnTo>
                  <a:lnTo>
                    <a:pt x="6755153" y="1123898"/>
                  </a:lnTo>
                  <a:lnTo>
                    <a:pt x="6803453" y="1098385"/>
                  </a:lnTo>
                  <a:lnTo>
                    <a:pt x="6851753" y="1074753"/>
                  </a:lnTo>
                  <a:lnTo>
                    <a:pt x="6900672" y="1048871"/>
                  </a:lnTo>
                  <a:lnTo>
                    <a:pt x="6940440" y="1024875"/>
                  </a:lnTo>
                  <a:lnTo>
                    <a:pt x="6980556" y="999307"/>
                  </a:lnTo>
                  <a:lnTo>
                    <a:pt x="7020879" y="973671"/>
                  </a:lnTo>
                  <a:lnTo>
                    <a:pt x="7061269" y="949474"/>
                  </a:lnTo>
                  <a:lnTo>
                    <a:pt x="7101585" y="928221"/>
                  </a:lnTo>
                  <a:lnTo>
                    <a:pt x="7152247" y="906701"/>
                  </a:lnTo>
                  <a:lnTo>
                    <a:pt x="7203217" y="888931"/>
                  </a:lnTo>
                  <a:lnTo>
                    <a:pt x="7253569" y="872804"/>
                  </a:lnTo>
                  <a:lnTo>
                    <a:pt x="7302373" y="856212"/>
                  </a:lnTo>
                  <a:lnTo>
                    <a:pt x="7348660" y="839506"/>
                  </a:lnTo>
                  <a:lnTo>
                    <a:pt x="7393114" y="823430"/>
                  </a:lnTo>
                  <a:lnTo>
                    <a:pt x="7437568" y="806760"/>
                  </a:lnTo>
                  <a:lnTo>
                    <a:pt x="7483856" y="788267"/>
                  </a:lnTo>
                  <a:lnTo>
                    <a:pt x="7522855" y="768977"/>
                  </a:lnTo>
                  <a:lnTo>
                    <a:pt x="7563073" y="745719"/>
                  </a:lnTo>
                  <a:lnTo>
                    <a:pt x="7603870" y="723089"/>
                  </a:lnTo>
                  <a:lnTo>
                    <a:pt x="7644607" y="705683"/>
                  </a:lnTo>
                  <a:lnTo>
                    <a:pt x="7684643" y="698097"/>
                  </a:lnTo>
                  <a:lnTo>
                    <a:pt x="7733722" y="705941"/>
                  </a:lnTo>
                  <a:lnTo>
                    <a:pt x="7782290" y="727037"/>
                  </a:lnTo>
                  <a:lnTo>
                    <a:pt x="7830643" y="753443"/>
                  </a:lnTo>
                  <a:lnTo>
                    <a:pt x="7879080" y="777218"/>
                  </a:lnTo>
                </a:path>
              </a:pathLst>
            </a:custGeom>
            <a:ln w="28956">
              <a:solidFill>
                <a:srgbClr val="AAAAAA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58417" y="3018282"/>
              <a:ext cx="504825" cy="0"/>
            </a:xfrm>
            <a:custGeom>
              <a:avLst/>
              <a:gdLst/>
              <a:ahLst/>
              <a:cxnLst/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58417" y="2722626"/>
              <a:ext cx="504825" cy="0"/>
            </a:xfrm>
            <a:custGeom>
              <a:avLst/>
              <a:gdLst/>
              <a:ahLst/>
              <a:cxnLst/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53845" y="3313938"/>
              <a:ext cx="514350" cy="0"/>
            </a:xfrm>
            <a:custGeom>
              <a:avLst/>
              <a:gdLst/>
              <a:ahLst/>
              <a:cxnLst/>
              <a:rect l="l" t="t" r="r" b="b"/>
              <a:pathLst>
                <a:path w="514350">
                  <a:moveTo>
                    <a:pt x="0" y="0"/>
                  </a:moveTo>
                  <a:lnTo>
                    <a:pt x="514350" y="0"/>
                  </a:lnTo>
                </a:path>
              </a:pathLst>
            </a:custGeom>
            <a:ln w="28956">
              <a:solidFill>
                <a:srgbClr val="AAAAAA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57631" y="3544061"/>
            <a:ext cx="248285" cy="1790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0"/>
              </a:spcBef>
            </a:pPr>
            <a:endParaRPr sz="17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0"/>
              </a:spcBef>
            </a:pPr>
            <a:endParaRPr sz="17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0"/>
              </a:spcBef>
            </a:pPr>
            <a:endParaRPr sz="1700">
              <a:solidFill>
                <a:prstClr val="black"/>
              </a:solidFill>
              <a:latin typeface="Tahoma"/>
              <a:cs typeface="Tahoma"/>
            </a:endParaRPr>
          </a:p>
          <a:p>
            <a:pPr marL="123189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7631" y="3036823"/>
            <a:ext cx="2482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7631" y="2529586"/>
            <a:ext cx="2482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8007" y="5266437"/>
            <a:ext cx="8209299" cy="71882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66040">
              <a:spcBef>
                <a:spcPts val="95"/>
              </a:spcBef>
            </a:pP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</a:p>
          <a:p>
            <a:pPr marL="12700" marR="5080" indent="61594" algn="just">
              <a:lnSpc>
                <a:spcPts val="3110"/>
              </a:lnSpc>
              <a:spcBef>
                <a:spcPts val="204"/>
              </a:spcBef>
            </a:pPr>
            <a:r>
              <a:rPr sz="1600" spc="-10" dirty="0" smtClean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 smtClean="0">
                <a:solidFill>
                  <a:prstClr val="black"/>
                </a:solidFill>
                <a:latin typeface="Tahoma"/>
                <a:cs typeface="Tahoma"/>
              </a:rPr>
              <a:t>ar18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May-18  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</a:p>
          <a:p>
            <a:pPr marL="66040" marR="5080" indent="82550">
              <a:lnSpc>
                <a:spcPts val="3110"/>
              </a:lnSpc>
              <a:spcBef>
                <a:spcPts val="60"/>
              </a:spcBef>
            </a:pPr>
            <a:r>
              <a:rPr sz="1600" spc="-5" dirty="0" smtClean="0">
                <a:solidFill>
                  <a:prstClr val="black"/>
                </a:solidFill>
                <a:latin typeface="Tahoma"/>
                <a:cs typeface="Tahoma"/>
              </a:rPr>
              <a:t>Eyl</a:t>
            </a:r>
            <a:r>
              <a:rPr sz="1600" dirty="0" smtClean="0">
                <a:solidFill>
                  <a:prstClr val="black"/>
                </a:solidFill>
                <a:latin typeface="Tahoma"/>
                <a:cs typeface="Tahoma"/>
              </a:rPr>
              <a:t>18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Kas-18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74295" marR="5080" indent="-8255">
              <a:lnSpc>
                <a:spcPts val="3010"/>
              </a:lnSpc>
              <a:spcBef>
                <a:spcPts val="85"/>
              </a:spcBef>
            </a:pPr>
            <a:r>
              <a:rPr sz="1600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 smtClean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 smtClean="0">
                <a:solidFill>
                  <a:prstClr val="black"/>
                </a:solidFill>
                <a:latin typeface="Tahoma"/>
                <a:cs typeface="Tahoma"/>
              </a:rPr>
              <a:t>a19  </a:t>
            </a:r>
            <a:r>
              <a:rPr sz="1600" spc="-10" dirty="0" smtClean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 smtClean="0">
                <a:solidFill>
                  <a:prstClr val="black"/>
                </a:solidFill>
                <a:latin typeface="Tahoma"/>
                <a:cs typeface="Tahoma"/>
              </a:rPr>
              <a:t>ar19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715" indent="33020">
              <a:lnSpc>
                <a:spcPts val="3110"/>
              </a:lnSpc>
              <a:spcBef>
                <a:spcPts val="15"/>
              </a:spcBef>
            </a:pPr>
            <a:r>
              <a:rPr sz="1600" spc="-10" dirty="0" smtClean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 smtClean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 smtClean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600" spc="5" dirty="0" smtClean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</a:p>
          <a:p>
            <a:pPr marL="93345" marR="5080" indent="55244">
              <a:lnSpc>
                <a:spcPts val="3100"/>
              </a:lnSpc>
              <a:spcBef>
                <a:spcPts val="75"/>
              </a:spcBef>
            </a:pPr>
            <a:r>
              <a:rPr sz="1600" spc="-5" dirty="0" smtClean="0">
                <a:solidFill>
                  <a:prstClr val="black"/>
                </a:solidFill>
                <a:latin typeface="Tahoma"/>
                <a:cs typeface="Tahoma"/>
              </a:rPr>
              <a:t>Eyl</a:t>
            </a:r>
            <a:r>
              <a:rPr sz="1600" dirty="0" smtClean="0">
                <a:solidFill>
                  <a:prstClr val="black"/>
                </a:solidFill>
                <a:latin typeface="Tahoma"/>
                <a:cs typeface="Tahoma"/>
              </a:rPr>
              <a:t>19  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s-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</a:p>
          <a:p>
            <a:pPr marL="74295" marR="5080" indent="-8255">
              <a:lnSpc>
                <a:spcPts val="3060"/>
              </a:lnSpc>
              <a:spcBef>
                <a:spcPts val="45"/>
              </a:spcBef>
            </a:pPr>
            <a:r>
              <a:rPr sz="1600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 smtClean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 smtClean="0">
                <a:solidFill>
                  <a:prstClr val="black"/>
                </a:solidFill>
                <a:latin typeface="Tahoma"/>
                <a:cs typeface="Tahoma"/>
              </a:rPr>
              <a:t>a20  </a:t>
            </a:r>
            <a:r>
              <a:rPr sz="1600" spc="-10" dirty="0" smtClean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 smtClean="0">
                <a:solidFill>
                  <a:prstClr val="black"/>
                </a:solidFill>
                <a:latin typeface="Tahoma"/>
                <a:cs typeface="Tahoma"/>
              </a:rPr>
              <a:t>ar20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5720">
              <a:spcBef>
                <a:spcPts val="905"/>
              </a:spcBef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y-</a:t>
            </a:r>
            <a:r>
              <a:rPr sz="1600" spc="5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49225" indent="-137160">
              <a:spcBef>
                <a:spcPts val="11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Tem-20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66040" marR="5080" indent="82550" algn="just">
              <a:lnSpc>
                <a:spcPct val="160800"/>
              </a:lnSpc>
              <a:spcBef>
                <a:spcPts val="75"/>
              </a:spcBef>
            </a:pPr>
            <a:r>
              <a:rPr sz="1600" spc="-5" dirty="0" smtClean="0">
                <a:solidFill>
                  <a:prstClr val="black"/>
                </a:solidFill>
                <a:latin typeface="Tahoma"/>
                <a:cs typeface="Tahoma"/>
              </a:rPr>
              <a:t>Ey</a:t>
            </a:r>
            <a:r>
              <a:rPr sz="1600" spc="-10" dirty="0" smtClean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600" dirty="0" smtClean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Kas-20  </a:t>
            </a:r>
            <a:r>
              <a:rPr sz="1600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spc="-10" dirty="0" smtClean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dirty="0" smtClean="0">
                <a:solidFill>
                  <a:prstClr val="black"/>
                </a:solidFill>
                <a:latin typeface="Tahoma"/>
                <a:cs typeface="Tahoma"/>
              </a:rPr>
              <a:t>a21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Nis-21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19503" y="2545994"/>
            <a:ext cx="496570" cy="911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100"/>
              </a:lnSpc>
              <a:spcBef>
                <a:spcPts val="100"/>
              </a:spcBef>
            </a:pPr>
            <a:r>
              <a:rPr sz="1600" spc="-5" dirty="0">
                <a:solidFill>
                  <a:srgbClr val="001F5F"/>
                </a:solidFill>
                <a:latin typeface="Tahoma"/>
                <a:cs typeface="Tahoma"/>
              </a:rPr>
              <a:t>TÜFE  </a:t>
            </a:r>
            <a:r>
              <a:rPr sz="1600" spc="-5" dirty="0">
                <a:solidFill>
                  <a:srgbClr val="C00000"/>
                </a:solidFill>
                <a:latin typeface="Tahoma"/>
                <a:cs typeface="Tahoma"/>
              </a:rPr>
              <a:t>B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5"/>
              </a:spcBef>
            </a:pPr>
            <a:r>
              <a:rPr sz="1600" spc="-5" dirty="0">
                <a:solidFill>
                  <a:srgbClr val="808080"/>
                </a:solidFill>
                <a:latin typeface="Tahoma"/>
                <a:cs typeface="Tahoma"/>
              </a:rPr>
              <a:t>C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31555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05000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455" y="832865"/>
            <a:ext cx="795655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En yüksek </a:t>
            </a:r>
            <a:r>
              <a:rPr spc="-5" dirty="0"/>
              <a:t>yıllık artış ulaştırma </a:t>
            </a:r>
            <a:r>
              <a:rPr dirty="0"/>
              <a:t>kaleminde</a:t>
            </a:r>
            <a:r>
              <a:rPr spc="-110" dirty="0"/>
              <a:t> </a:t>
            </a:r>
            <a:r>
              <a:rPr spc="-5" dirty="0"/>
              <a:t>gerçekleşti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«</a:t>
            </a:r>
            <a:r>
              <a:rPr sz="1800" b="0" spc="-5" dirty="0">
                <a:latin typeface="Tahoma"/>
                <a:cs typeface="Tahoma"/>
              </a:rPr>
              <a:t>Mobilya, </a:t>
            </a:r>
            <a:r>
              <a:rPr sz="1800" b="0" dirty="0">
                <a:latin typeface="Tahoma"/>
                <a:cs typeface="Tahoma"/>
              </a:rPr>
              <a:t>ev aletleri ve ev bakım </a:t>
            </a:r>
            <a:r>
              <a:rPr sz="1800" b="0" spc="-5" dirty="0">
                <a:latin typeface="Tahoma"/>
                <a:cs typeface="Tahoma"/>
              </a:rPr>
              <a:t>hizmetleri» ile «ulaştırma» kalemlerinde</a:t>
            </a:r>
            <a:r>
              <a:rPr sz="1800" b="0" spc="145" dirty="0">
                <a:latin typeface="Tahoma"/>
                <a:cs typeface="Tahoma"/>
              </a:rPr>
              <a:t> </a:t>
            </a:r>
            <a:r>
              <a:rPr sz="1800" b="0" spc="-5" dirty="0">
                <a:latin typeface="Tahoma"/>
                <a:cs typeface="Tahoma"/>
              </a:rPr>
              <a:t>yıllık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8455" y="1442161"/>
            <a:ext cx="6653530" cy="765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enflasyon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yüzde 20’lerin</a:t>
            </a:r>
            <a:r>
              <a:rPr spc="-1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üzerinde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2025014">
              <a:spcBef>
                <a:spcPts val="174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TÜFE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ve alt kalemler, % değişim, Mayıs</a:t>
            </a:r>
            <a:r>
              <a:rPr sz="1600" b="1" spc="1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51573" y="2386838"/>
          <a:ext cx="7771129" cy="3952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0125"/>
                <a:gridCol w="1475104"/>
                <a:gridCol w="1485900"/>
              </a:tblGrid>
              <a:tr h="247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Yıllık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değişim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2159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Aylık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değişim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2159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</a:tr>
              <a:tr h="27749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Genel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16,59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0,89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81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62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Gıda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 Alkolsüz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İçecekler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-25" dirty="0">
                          <a:latin typeface="Tahoma"/>
                          <a:cs typeface="Tahoma"/>
                        </a:rPr>
                        <a:t>17,04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0,29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49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Alkollü İçecekler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</a:t>
                      </a:r>
                      <a:r>
                        <a:rPr sz="1400" b="1" spc="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Tütün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2,90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-0,01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49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Giyim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Ayakkabı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10" dirty="0">
                          <a:latin typeface="Tahoma"/>
                          <a:cs typeface="Tahoma"/>
                        </a:rPr>
                        <a:t>5,75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10" dirty="0">
                          <a:latin typeface="Tahoma"/>
                          <a:cs typeface="Tahoma"/>
                        </a:rPr>
                        <a:t>1,76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46709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Konut, Su, Elektrik, 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Gaz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 Diğer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Yakıtlar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14,08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spc="-10" dirty="0">
                          <a:latin typeface="Tahoma"/>
                          <a:cs typeface="Tahoma"/>
                        </a:rPr>
                        <a:t>0,76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543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Mobilya, Ev Aletleri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Ev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Bakım</a:t>
                      </a:r>
                      <a:r>
                        <a:rPr sz="1400" b="1" spc="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Hizmetleri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0" dirty="0">
                          <a:latin typeface="Tahoma"/>
                          <a:cs typeface="Tahoma"/>
                        </a:rPr>
                        <a:t>21,79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10" dirty="0">
                          <a:latin typeface="Tahoma"/>
                          <a:cs typeface="Tahoma"/>
                        </a:rPr>
                        <a:t>0,75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49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Sağlık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19,30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0,30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49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Ulaştırma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28,39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2,56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49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Haberleşme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8,07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0,56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49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Eğlence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Kültür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10,05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-1,32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558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Eğitim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10,57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0,60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52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Lokanta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Oteller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30" dirty="0">
                          <a:latin typeface="Tahoma"/>
                          <a:cs typeface="Tahoma"/>
                        </a:rPr>
                        <a:t>17,73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0,95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7507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Çeşitli Mal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ve</a:t>
                      </a:r>
                      <a:r>
                        <a:rPr sz="1400" b="1" spc="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Hizmetler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25" dirty="0">
                          <a:latin typeface="Tahoma"/>
                          <a:cs typeface="Tahoma"/>
                        </a:rPr>
                        <a:t>17,92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1,62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6579107" y="2674620"/>
            <a:ext cx="158496" cy="172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79107" y="3249167"/>
            <a:ext cx="158496" cy="172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79107" y="3506723"/>
            <a:ext cx="156972" cy="17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77583" y="3834384"/>
            <a:ext cx="156972" cy="17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77583" y="4437888"/>
            <a:ext cx="156972" cy="17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76059" y="4722876"/>
            <a:ext cx="158496" cy="172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76059" y="5007864"/>
            <a:ext cx="156972" cy="17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76059" y="5286755"/>
            <a:ext cx="158496" cy="172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76059" y="5571744"/>
            <a:ext cx="156972" cy="173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76059" y="5850635"/>
            <a:ext cx="156972" cy="17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118347" y="2674620"/>
            <a:ext cx="156972" cy="17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116823" y="2970276"/>
            <a:ext cx="158496" cy="172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116823" y="3834384"/>
            <a:ext cx="156972" cy="17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115300" y="4722876"/>
            <a:ext cx="158496" cy="172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129016" y="3528059"/>
            <a:ext cx="156972" cy="173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576059" y="2971800"/>
            <a:ext cx="156972" cy="173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577583" y="4181855"/>
            <a:ext cx="158496" cy="1737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576059" y="6120384"/>
            <a:ext cx="156972" cy="172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129016" y="4453128"/>
            <a:ext cx="156972" cy="17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130540" y="5571744"/>
            <a:ext cx="156972" cy="173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129016" y="5843015"/>
            <a:ext cx="158496" cy="172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129016" y="6103620"/>
            <a:ext cx="156972" cy="172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116823" y="3258311"/>
            <a:ext cx="181355" cy="1539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116823" y="4163567"/>
            <a:ext cx="158496" cy="172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115300" y="5001767"/>
            <a:ext cx="158496" cy="172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116823" y="5311140"/>
            <a:ext cx="181355" cy="1554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8739" y="6613882"/>
            <a:ext cx="2560955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03046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117" y="860298"/>
            <a:ext cx="792543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/>
              <a:t>Üretici fiyatlarındaki yüksek </a:t>
            </a:r>
            <a:r>
              <a:rPr sz="2200" spc="-10" dirty="0"/>
              <a:t>oranlı </a:t>
            </a:r>
            <a:r>
              <a:rPr sz="2200" spc="-5" dirty="0"/>
              <a:t>artışlar </a:t>
            </a:r>
            <a:r>
              <a:rPr sz="2200" spc="-10" dirty="0"/>
              <a:t>devam</a:t>
            </a:r>
            <a:r>
              <a:rPr sz="2200" spc="120" dirty="0"/>
              <a:t> </a:t>
            </a:r>
            <a:r>
              <a:rPr sz="2200" spc="-5" dirty="0"/>
              <a:t>ediyor</a:t>
            </a:r>
            <a:endParaRPr sz="2200"/>
          </a:p>
        </p:txBody>
      </p:sp>
      <p:sp>
        <p:nvSpPr>
          <p:cNvPr id="3" name="object 3"/>
          <p:cNvSpPr/>
          <p:nvPr/>
        </p:nvSpPr>
        <p:spPr>
          <a:xfrm>
            <a:off x="4572" y="2028444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2627" y="2814827"/>
            <a:ext cx="8472170" cy="2641600"/>
            <a:chOff x="452627" y="2814827"/>
            <a:chExt cx="8472170" cy="2641600"/>
          </a:xfrm>
        </p:grpSpPr>
        <p:sp>
          <p:nvSpPr>
            <p:cNvPr id="5" name="object 5"/>
            <p:cNvSpPr/>
            <p:nvPr/>
          </p:nvSpPr>
          <p:spPr>
            <a:xfrm>
              <a:off x="556259" y="4812792"/>
              <a:ext cx="114300" cy="638810"/>
            </a:xfrm>
            <a:custGeom>
              <a:avLst/>
              <a:gdLst/>
              <a:ahLst/>
              <a:cxnLst/>
              <a:rect l="l" t="t" r="r" b="b"/>
              <a:pathLst>
                <a:path w="114300" h="638810">
                  <a:moveTo>
                    <a:pt x="114300" y="0"/>
                  </a:moveTo>
                  <a:lnTo>
                    <a:pt x="0" y="0"/>
                  </a:lnTo>
                  <a:lnTo>
                    <a:pt x="0" y="638555"/>
                  </a:lnTo>
                  <a:lnTo>
                    <a:pt x="114300" y="638555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52627" y="2819399"/>
              <a:ext cx="58419" cy="2632075"/>
            </a:xfrm>
            <a:custGeom>
              <a:avLst/>
              <a:gdLst/>
              <a:ahLst/>
              <a:cxnLst/>
              <a:rect l="l" t="t" r="r" b="b"/>
              <a:pathLst>
                <a:path w="58420" h="2632075">
                  <a:moveTo>
                    <a:pt x="57912" y="2631948"/>
                  </a:moveTo>
                  <a:lnTo>
                    <a:pt x="57912" y="0"/>
                  </a:lnTo>
                </a:path>
                <a:path w="58420" h="2632075">
                  <a:moveTo>
                    <a:pt x="0" y="2631948"/>
                  </a:moveTo>
                  <a:lnTo>
                    <a:pt x="57912" y="2631948"/>
                  </a:lnTo>
                </a:path>
                <a:path w="58420" h="2632075">
                  <a:moveTo>
                    <a:pt x="0" y="2106168"/>
                  </a:moveTo>
                  <a:lnTo>
                    <a:pt x="57912" y="2106168"/>
                  </a:lnTo>
                </a:path>
                <a:path w="58420" h="2632075">
                  <a:moveTo>
                    <a:pt x="0" y="1578864"/>
                  </a:moveTo>
                  <a:lnTo>
                    <a:pt x="57912" y="1578864"/>
                  </a:lnTo>
                </a:path>
                <a:path w="58420" h="2632075">
                  <a:moveTo>
                    <a:pt x="0" y="1053083"/>
                  </a:moveTo>
                  <a:lnTo>
                    <a:pt x="57912" y="1053083"/>
                  </a:lnTo>
                </a:path>
                <a:path w="58420" h="2632075">
                  <a:moveTo>
                    <a:pt x="0" y="525779"/>
                  </a:moveTo>
                  <a:lnTo>
                    <a:pt x="57912" y="525779"/>
                  </a:lnTo>
                </a:path>
                <a:path w="58420" h="2632075">
                  <a:moveTo>
                    <a:pt x="0" y="0"/>
                  </a:moveTo>
                  <a:lnTo>
                    <a:pt x="57912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62000" y="3022091"/>
              <a:ext cx="8117205" cy="2429510"/>
            </a:xfrm>
            <a:custGeom>
              <a:avLst/>
              <a:gdLst/>
              <a:ahLst/>
              <a:cxnLst/>
              <a:rect l="l" t="t" r="r" b="b"/>
              <a:pathLst>
                <a:path w="8117205" h="2429510">
                  <a:moveTo>
                    <a:pt x="114300" y="1708404"/>
                  </a:moveTo>
                  <a:lnTo>
                    <a:pt x="0" y="1708404"/>
                  </a:lnTo>
                  <a:lnTo>
                    <a:pt x="0" y="2429256"/>
                  </a:lnTo>
                  <a:lnTo>
                    <a:pt x="114300" y="2429256"/>
                  </a:lnTo>
                  <a:lnTo>
                    <a:pt x="114300" y="1708404"/>
                  </a:lnTo>
                  <a:close/>
                </a:path>
                <a:path w="8117205" h="2429510">
                  <a:moveTo>
                    <a:pt x="318516" y="1677924"/>
                  </a:moveTo>
                  <a:lnTo>
                    <a:pt x="205740" y="1677924"/>
                  </a:lnTo>
                  <a:lnTo>
                    <a:pt x="205740" y="2429256"/>
                  </a:lnTo>
                  <a:lnTo>
                    <a:pt x="318516" y="2429256"/>
                  </a:lnTo>
                  <a:lnTo>
                    <a:pt x="318516" y="1677924"/>
                  </a:lnTo>
                  <a:close/>
                </a:path>
                <a:path w="8117205" h="2429510">
                  <a:moveTo>
                    <a:pt x="524256" y="1568196"/>
                  </a:moveTo>
                  <a:lnTo>
                    <a:pt x="409956" y="1568196"/>
                  </a:lnTo>
                  <a:lnTo>
                    <a:pt x="409956" y="2429256"/>
                  </a:lnTo>
                  <a:lnTo>
                    <a:pt x="524256" y="2429256"/>
                  </a:lnTo>
                  <a:lnTo>
                    <a:pt x="524256" y="1568196"/>
                  </a:lnTo>
                  <a:close/>
                </a:path>
                <a:path w="8117205" h="2429510">
                  <a:moveTo>
                    <a:pt x="729996" y="1368552"/>
                  </a:moveTo>
                  <a:lnTo>
                    <a:pt x="615696" y="1368552"/>
                  </a:lnTo>
                  <a:lnTo>
                    <a:pt x="615696" y="2429256"/>
                  </a:lnTo>
                  <a:lnTo>
                    <a:pt x="729996" y="2429256"/>
                  </a:lnTo>
                  <a:lnTo>
                    <a:pt x="729996" y="1368552"/>
                  </a:lnTo>
                  <a:close/>
                </a:path>
                <a:path w="8117205" h="2429510">
                  <a:moveTo>
                    <a:pt x="934212" y="1181100"/>
                  </a:moveTo>
                  <a:lnTo>
                    <a:pt x="821436" y="1181100"/>
                  </a:lnTo>
                  <a:lnTo>
                    <a:pt x="821436" y="2429256"/>
                  </a:lnTo>
                  <a:lnTo>
                    <a:pt x="934212" y="2429256"/>
                  </a:lnTo>
                  <a:lnTo>
                    <a:pt x="934212" y="1181100"/>
                  </a:lnTo>
                  <a:close/>
                </a:path>
                <a:path w="8117205" h="2429510">
                  <a:moveTo>
                    <a:pt x="1139952" y="1114044"/>
                  </a:moveTo>
                  <a:lnTo>
                    <a:pt x="1025652" y="1114044"/>
                  </a:lnTo>
                  <a:lnTo>
                    <a:pt x="1025652" y="2429256"/>
                  </a:lnTo>
                  <a:lnTo>
                    <a:pt x="1139952" y="2429256"/>
                  </a:lnTo>
                  <a:lnTo>
                    <a:pt x="1139952" y="1114044"/>
                  </a:lnTo>
                  <a:close/>
                </a:path>
                <a:path w="8117205" h="2429510">
                  <a:moveTo>
                    <a:pt x="1345692" y="737616"/>
                  </a:moveTo>
                  <a:lnTo>
                    <a:pt x="1231392" y="737628"/>
                  </a:lnTo>
                  <a:lnTo>
                    <a:pt x="1231392" y="2429256"/>
                  </a:lnTo>
                  <a:lnTo>
                    <a:pt x="1345692" y="2429256"/>
                  </a:lnTo>
                  <a:lnTo>
                    <a:pt x="1345692" y="737616"/>
                  </a:lnTo>
                  <a:close/>
                </a:path>
                <a:path w="8117205" h="2429510">
                  <a:moveTo>
                    <a:pt x="1549908" y="0"/>
                  </a:moveTo>
                  <a:lnTo>
                    <a:pt x="1437132" y="0"/>
                  </a:lnTo>
                  <a:lnTo>
                    <a:pt x="1437132" y="2429256"/>
                  </a:lnTo>
                  <a:lnTo>
                    <a:pt x="1549908" y="2429268"/>
                  </a:lnTo>
                  <a:lnTo>
                    <a:pt x="1549908" y="0"/>
                  </a:lnTo>
                  <a:close/>
                </a:path>
                <a:path w="8117205" h="2429510">
                  <a:moveTo>
                    <a:pt x="1755648" y="59436"/>
                  </a:moveTo>
                  <a:lnTo>
                    <a:pt x="1641348" y="59436"/>
                  </a:lnTo>
                  <a:lnTo>
                    <a:pt x="1641348" y="2429256"/>
                  </a:lnTo>
                  <a:lnTo>
                    <a:pt x="1755648" y="2429268"/>
                  </a:lnTo>
                  <a:lnTo>
                    <a:pt x="1755648" y="59436"/>
                  </a:lnTo>
                  <a:close/>
                </a:path>
                <a:path w="8117205" h="2429510">
                  <a:moveTo>
                    <a:pt x="1961388" y="400812"/>
                  </a:moveTo>
                  <a:lnTo>
                    <a:pt x="1847088" y="400812"/>
                  </a:lnTo>
                  <a:lnTo>
                    <a:pt x="1847088" y="2429256"/>
                  </a:lnTo>
                  <a:lnTo>
                    <a:pt x="1961388" y="2429268"/>
                  </a:lnTo>
                  <a:lnTo>
                    <a:pt x="1961388" y="400812"/>
                  </a:lnTo>
                  <a:close/>
                </a:path>
                <a:path w="8117205" h="2429510">
                  <a:moveTo>
                    <a:pt x="2165604" y="658368"/>
                  </a:moveTo>
                  <a:lnTo>
                    <a:pt x="2052828" y="658368"/>
                  </a:lnTo>
                  <a:lnTo>
                    <a:pt x="2052828" y="2429256"/>
                  </a:lnTo>
                  <a:lnTo>
                    <a:pt x="2165604" y="2429268"/>
                  </a:lnTo>
                  <a:lnTo>
                    <a:pt x="2165604" y="658368"/>
                  </a:lnTo>
                  <a:close/>
                </a:path>
                <a:path w="8117205" h="2429510">
                  <a:moveTo>
                    <a:pt x="2371344" y="696468"/>
                  </a:moveTo>
                  <a:lnTo>
                    <a:pt x="2257044" y="696468"/>
                  </a:lnTo>
                  <a:lnTo>
                    <a:pt x="2257044" y="2429256"/>
                  </a:lnTo>
                  <a:lnTo>
                    <a:pt x="2371344" y="2429268"/>
                  </a:lnTo>
                  <a:lnTo>
                    <a:pt x="2371344" y="696468"/>
                  </a:lnTo>
                  <a:close/>
                </a:path>
                <a:path w="8117205" h="2429510">
                  <a:moveTo>
                    <a:pt x="2577084" y="871728"/>
                  </a:moveTo>
                  <a:lnTo>
                    <a:pt x="2462784" y="871728"/>
                  </a:lnTo>
                  <a:lnTo>
                    <a:pt x="2462784" y="2429256"/>
                  </a:lnTo>
                  <a:lnTo>
                    <a:pt x="2577084" y="2429256"/>
                  </a:lnTo>
                  <a:lnTo>
                    <a:pt x="2577084" y="871728"/>
                  </a:lnTo>
                  <a:close/>
                </a:path>
                <a:path w="8117205" h="2429510">
                  <a:moveTo>
                    <a:pt x="2781300" y="868680"/>
                  </a:moveTo>
                  <a:lnTo>
                    <a:pt x="2668524" y="868680"/>
                  </a:lnTo>
                  <a:lnTo>
                    <a:pt x="2668524" y="2429256"/>
                  </a:lnTo>
                  <a:lnTo>
                    <a:pt x="2781300" y="2429256"/>
                  </a:lnTo>
                  <a:lnTo>
                    <a:pt x="2781300" y="868680"/>
                  </a:lnTo>
                  <a:close/>
                </a:path>
                <a:path w="8117205" h="2429510">
                  <a:moveTo>
                    <a:pt x="2987040" y="844296"/>
                  </a:moveTo>
                  <a:lnTo>
                    <a:pt x="2872740" y="844296"/>
                  </a:lnTo>
                  <a:lnTo>
                    <a:pt x="2872740" y="2429256"/>
                  </a:lnTo>
                  <a:lnTo>
                    <a:pt x="2987040" y="2429256"/>
                  </a:lnTo>
                  <a:lnTo>
                    <a:pt x="2987040" y="844296"/>
                  </a:lnTo>
                  <a:close/>
                </a:path>
                <a:path w="8117205" h="2429510">
                  <a:moveTo>
                    <a:pt x="3192780" y="917448"/>
                  </a:moveTo>
                  <a:lnTo>
                    <a:pt x="3078480" y="917448"/>
                  </a:lnTo>
                  <a:lnTo>
                    <a:pt x="3078480" y="2429256"/>
                  </a:lnTo>
                  <a:lnTo>
                    <a:pt x="3192780" y="2429256"/>
                  </a:lnTo>
                  <a:lnTo>
                    <a:pt x="3192780" y="917448"/>
                  </a:lnTo>
                  <a:close/>
                </a:path>
                <a:path w="8117205" h="2429510">
                  <a:moveTo>
                    <a:pt x="3396996" y="1110996"/>
                  </a:moveTo>
                  <a:lnTo>
                    <a:pt x="3282696" y="1110996"/>
                  </a:lnTo>
                  <a:lnTo>
                    <a:pt x="3282696" y="2429256"/>
                  </a:lnTo>
                  <a:lnTo>
                    <a:pt x="3396996" y="2429256"/>
                  </a:lnTo>
                  <a:lnTo>
                    <a:pt x="3396996" y="1110996"/>
                  </a:lnTo>
                  <a:close/>
                </a:path>
                <a:path w="8117205" h="2429510">
                  <a:moveTo>
                    <a:pt x="3602736" y="1289304"/>
                  </a:moveTo>
                  <a:lnTo>
                    <a:pt x="3488436" y="1289304"/>
                  </a:lnTo>
                  <a:lnTo>
                    <a:pt x="3488436" y="2429256"/>
                  </a:lnTo>
                  <a:lnTo>
                    <a:pt x="3602736" y="2429256"/>
                  </a:lnTo>
                  <a:lnTo>
                    <a:pt x="3602736" y="1289304"/>
                  </a:lnTo>
                  <a:close/>
                </a:path>
                <a:path w="8117205" h="2429510">
                  <a:moveTo>
                    <a:pt x="3808476" y="1720596"/>
                  </a:moveTo>
                  <a:lnTo>
                    <a:pt x="3694176" y="1720596"/>
                  </a:lnTo>
                  <a:lnTo>
                    <a:pt x="3694176" y="2429256"/>
                  </a:lnTo>
                  <a:lnTo>
                    <a:pt x="3808476" y="2429256"/>
                  </a:lnTo>
                  <a:lnTo>
                    <a:pt x="3808476" y="1720596"/>
                  </a:lnTo>
                  <a:close/>
                </a:path>
                <a:path w="8117205" h="2429510">
                  <a:moveTo>
                    <a:pt x="4012692" y="2299716"/>
                  </a:moveTo>
                  <a:lnTo>
                    <a:pt x="3898392" y="2299716"/>
                  </a:lnTo>
                  <a:lnTo>
                    <a:pt x="3898392" y="2429256"/>
                  </a:lnTo>
                  <a:lnTo>
                    <a:pt x="4012692" y="2429256"/>
                  </a:lnTo>
                  <a:lnTo>
                    <a:pt x="4012692" y="2299716"/>
                  </a:lnTo>
                  <a:close/>
                </a:path>
                <a:path w="8117205" h="2429510">
                  <a:moveTo>
                    <a:pt x="4218432" y="2339340"/>
                  </a:moveTo>
                  <a:lnTo>
                    <a:pt x="4104132" y="2339340"/>
                  </a:lnTo>
                  <a:lnTo>
                    <a:pt x="4104132" y="2429256"/>
                  </a:lnTo>
                  <a:lnTo>
                    <a:pt x="4218432" y="2429256"/>
                  </a:lnTo>
                  <a:lnTo>
                    <a:pt x="4218432" y="2339340"/>
                  </a:lnTo>
                  <a:close/>
                </a:path>
                <a:path w="8117205" h="2429510">
                  <a:moveTo>
                    <a:pt x="4424172" y="2205228"/>
                  </a:moveTo>
                  <a:lnTo>
                    <a:pt x="4309872" y="2205228"/>
                  </a:lnTo>
                  <a:lnTo>
                    <a:pt x="4309872" y="2429256"/>
                  </a:lnTo>
                  <a:lnTo>
                    <a:pt x="4424172" y="2429256"/>
                  </a:lnTo>
                  <a:lnTo>
                    <a:pt x="4424172" y="2205228"/>
                  </a:lnTo>
                  <a:close/>
                </a:path>
                <a:path w="8117205" h="2429510">
                  <a:moveTo>
                    <a:pt x="4628388" y="2042160"/>
                  </a:moveTo>
                  <a:lnTo>
                    <a:pt x="4514088" y="2042160"/>
                  </a:lnTo>
                  <a:lnTo>
                    <a:pt x="4514088" y="2429256"/>
                  </a:lnTo>
                  <a:lnTo>
                    <a:pt x="4628388" y="2429256"/>
                  </a:lnTo>
                  <a:lnTo>
                    <a:pt x="4628388" y="2042160"/>
                  </a:lnTo>
                  <a:close/>
                </a:path>
                <a:path w="8117205" h="2429510">
                  <a:moveTo>
                    <a:pt x="4834128" y="1964436"/>
                  </a:moveTo>
                  <a:lnTo>
                    <a:pt x="4719828" y="1964436"/>
                  </a:lnTo>
                  <a:lnTo>
                    <a:pt x="4719828" y="2429256"/>
                  </a:lnTo>
                  <a:lnTo>
                    <a:pt x="4834128" y="2429256"/>
                  </a:lnTo>
                  <a:lnTo>
                    <a:pt x="4834128" y="1964436"/>
                  </a:lnTo>
                  <a:close/>
                </a:path>
                <a:path w="8117205" h="2429510">
                  <a:moveTo>
                    <a:pt x="5039868" y="1941576"/>
                  </a:moveTo>
                  <a:lnTo>
                    <a:pt x="4925568" y="1941576"/>
                  </a:lnTo>
                  <a:lnTo>
                    <a:pt x="4925568" y="2429256"/>
                  </a:lnTo>
                  <a:lnTo>
                    <a:pt x="5039868" y="2429256"/>
                  </a:lnTo>
                  <a:lnTo>
                    <a:pt x="5039868" y="1941576"/>
                  </a:lnTo>
                  <a:close/>
                </a:path>
                <a:path w="8117205" h="2429510">
                  <a:moveTo>
                    <a:pt x="5244084" y="1981200"/>
                  </a:moveTo>
                  <a:lnTo>
                    <a:pt x="5129784" y="1981200"/>
                  </a:lnTo>
                  <a:lnTo>
                    <a:pt x="5129784" y="2429256"/>
                  </a:lnTo>
                  <a:lnTo>
                    <a:pt x="5244084" y="2429256"/>
                  </a:lnTo>
                  <a:lnTo>
                    <a:pt x="5244084" y="1981200"/>
                  </a:lnTo>
                  <a:close/>
                </a:path>
                <a:path w="8117205" h="2429510">
                  <a:moveTo>
                    <a:pt x="5449824" y="2075688"/>
                  </a:moveTo>
                  <a:lnTo>
                    <a:pt x="5335524" y="2075688"/>
                  </a:lnTo>
                  <a:lnTo>
                    <a:pt x="5335524" y="2429256"/>
                  </a:lnTo>
                  <a:lnTo>
                    <a:pt x="5449824" y="2429256"/>
                  </a:lnTo>
                  <a:lnTo>
                    <a:pt x="5449824" y="2075688"/>
                  </a:lnTo>
                  <a:close/>
                </a:path>
                <a:path w="8117205" h="2429510">
                  <a:moveTo>
                    <a:pt x="5654040" y="2138172"/>
                  </a:moveTo>
                  <a:lnTo>
                    <a:pt x="5541264" y="2138172"/>
                  </a:lnTo>
                  <a:lnTo>
                    <a:pt x="5541264" y="2429256"/>
                  </a:lnTo>
                  <a:lnTo>
                    <a:pt x="5654040" y="2429256"/>
                  </a:lnTo>
                  <a:lnTo>
                    <a:pt x="5654040" y="2138172"/>
                  </a:lnTo>
                  <a:close/>
                </a:path>
                <a:path w="8117205" h="2429510">
                  <a:moveTo>
                    <a:pt x="5859780" y="2104644"/>
                  </a:moveTo>
                  <a:lnTo>
                    <a:pt x="5745480" y="2104644"/>
                  </a:lnTo>
                  <a:lnTo>
                    <a:pt x="5745480" y="2429256"/>
                  </a:lnTo>
                  <a:lnTo>
                    <a:pt x="5859780" y="2429256"/>
                  </a:lnTo>
                  <a:lnTo>
                    <a:pt x="5859780" y="2104644"/>
                  </a:lnTo>
                  <a:close/>
                </a:path>
                <a:path w="8117205" h="2429510">
                  <a:moveTo>
                    <a:pt x="6065520" y="1990344"/>
                  </a:moveTo>
                  <a:lnTo>
                    <a:pt x="5951220" y="1990344"/>
                  </a:lnTo>
                  <a:lnTo>
                    <a:pt x="5951220" y="2429256"/>
                  </a:lnTo>
                  <a:lnTo>
                    <a:pt x="6065520" y="2429256"/>
                  </a:lnTo>
                  <a:lnTo>
                    <a:pt x="6065520" y="1990344"/>
                  </a:lnTo>
                  <a:close/>
                </a:path>
                <a:path w="8117205" h="2429510">
                  <a:moveTo>
                    <a:pt x="6269736" y="1822704"/>
                  </a:moveTo>
                  <a:lnTo>
                    <a:pt x="6156960" y="1822704"/>
                  </a:lnTo>
                  <a:lnTo>
                    <a:pt x="6156960" y="2429256"/>
                  </a:lnTo>
                  <a:lnTo>
                    <a:pt x="6269736" y="2429256"/>
                  </a:lnTo>
                  <a:lnTo>
                    <a:pt x="6269736" y="1822704"/>
                  </a:lnTo>
                  <a:close/>
                </a:path>
                <a:path w="8117205" h="2429510">
                  <a:moveTo>
                    <a:pt x="6475476" y="1674876"/>
                  </a:moveTo>
                  <a:lnTo>
                    <a:pt x="6361176" y="1674876"/>
                  </a:lnTo>
                  <a:lnTo>
                    <a:pt x="6361176" y="2429256"/>
                  </a:lnTo>
                  <a:lnTo>
                    <a:pt x="6475476" y="2429256"/>
                  </a:lnTo>
                  <a:lnTo>
                    <a:pt x="6475476" y="1674876"/>
                  </a:lnTo>
                  <a:close/>
                </a:path>
                <a:path w="8117205" h="2429510">
                  <a:moveTo>
                    <a:pt x="6681216" y="1470660"/>
                  </a:moveTo>
                  <a:lnTo>
                    <a:pt x="6566916" y="1470660"/>
                  </a:lnTo>
                  <a:lnTo>
                    <a:pt x="6566916" y="2429256"/>
                  </a:lnTo>
                  <a:lnTo>
                    <a:pt x="6681216" y="2429256"/>
                  </a:lnTo>
                  <a:lnTo>
                    <a:pt x="6681216" y="1470660"/>
                  </a:lnTo>
                  <a:close/>
                </a:path>
                <a:path w="8117205" h="2429510">
                  <a:moveTo>
                    <a:pt x="6885432" y="1213104"/>
                  </a:moveTo>
                  <a:lnTo>
                    <a:pt x="6772656" y="1213104"/>
                  </a:lnTo>
                  <a:lnTo>
                    <a:pt x="6772656" y="2429256"/>
                  </a:lnTo>
                  <a:lnTo>
                    <a:pt x="6885432" y="2429256"/>
                  </a:lnTo>
                  <a:lnTo>
                    <a:pt x="6885432" y="1213104"/>
                  </a:lnTo>
                  <a:close/>
                </a:path>
                <a:path w="8117205" h="2429510">
                  <a:moveTo>
                    <a:pt x="7091172" y="1104900"/>
                  </a:moveTo>
                  <a:lnTo>
                    <a:pt x="6976872" y="1104900"/>
                  </a:lnTo>
                  <a:lnTo>
                    <a:pt x="6976872" y="2429256"/>
                  </a:lnTo>
                  <a:lnTo>
                    <a:pt x="7091172" y="2429256"/>
                  </a:lnTo>
                  <a:lnTo>
                    <a:pt x="7091172" y="1104900"/>
                  </a:lnTo>
                  <a:close/>
                </a:path>
                <a:path w="8117205" h="2429510">
                  <a:moveTo>
                    <a:pt x="7296912" y="1051560"/>
                  </a:moveTo>
                  <a:lnTo>
                    <a:pt x="7182612" y="1051560"/>
                  </a:lnTo>
                  <a:lnTo>
                    <a:pt x="7182612" y="2429256"/>
                  </a:lnTo>
                  <a:lnTo>
                    <a:pt x="7296912" y="2429256"/>
                  </a:lnTo>
                  <a:lnTo>
                    <a:pt x="7296912" y="1051560"/>
                  </a:lnTo>
                  <a:close/>
                </a:path>
                <a:path w="8117205" h="2429510">
                  <a:moveTo>
                    <a:pt x="7501128" y="1002792"/>
                  </a:moveTo>
                  <a:lnTo>
                    <a:pt x="7388352" y="1002792"/>
                  </a:lnTo>
                  <a:lnTo>
                    <a:pt x="7388352" y="2429256"/>
                  </a:lnTo>
                  <a:lnTo>
                    <a:pt x="7501128" y="2429256"/>
                  </a:lnTo>
                  <a:lnTo>
                    <a:pt x="7501128" y="1002792"/>
                  </a:lnTo>
                  <a:close/>
                </a:path>
                <a:path w="8117205" h="2429510">
                  <a:moveTo>
                    <a:pt x="7706868" y="786384"/>
                  </a:moveTo>
                  <a:lnTo>
                    <a:pt x="7592568" y="786384"/>
                  </a:lnTo>
                  <a:lnTo>
                    <a:pt x="7592568" y="2429256"/>
                  </a:lnTo>
                  <a:lnTo>
                    <a:pt x="7706868" y="2429268"/>
                  </a:lnTo>
                  <a:lnTo>
                    <a:pt x="7706868" y="786384"/>
                  </a:lnTo>
                  <a:close/>
                </a:path>
                <a:path w="8117205" h="2429510">
                  <a:moveTo>
                    <a:pt x="7912608" y="577596"/>
                  </a:moveTo>
                  <a:lnTo>
                    <a:pt x="7798308" y="577596"/>
                  </a:lnTo>
                  <a:lnTo>
                    <a:pt x="7798308" y="2429256"/>
                  </a:lnTo>
                  <a:lnTo>
                    <a:pt x="7912608" y="2429268"/>
                  </a:lnTo>
                  <a:lnTo>
                    <a:pt x="7912608" y="577596"/>
                  </a:lnTo>
                  <a:close/>
                </a:path>
                <a:path w="8117205" h="2429510">
                  <a:moveTo>
                    <a:pt x="8116824" y="411480"/>
                  </a:moveTo>
                  <a:lnTo>
                    <a:pt x="8004048" y="411480"/>
                  </a:lnTo>
                  <a:lnTo>
                    <a:pt x="8004048" y="2429256"/>
                  </a:lnTo>
                  <a:lnTo>
                    <a:pt x="8116824" y="2429268"/>
                  </a:lnTo>
                  <a:lnTo>
                    <a:pt x="8116824" y="41148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10539" y="5451348"/>
              <a:ext cx="8414385" cy="0"/>
            </a:xfrm>
            <a:custGeom>
              <a:avLst/>
              <a:gdLst/>
              <a:ahLst/>
              <a:cxnLst/>
              <a:rect l="l" t="t" r="r" b="b"/>
              <a:pathLst>
                <a:path w="8414385">
                  <a:moveTo>
                    <a:pt x="0" y="0"/>
                  </a:moveTo>
                  <a:lnTo>
                    <a:pt x="8414004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13778" y="3066306"/>
              <a:ext cx="8208645" cy="2355215"/>
            </a:xfrm>
            <a:custGeom>
              <a:avLst/>
              <a:gdLst/>
              <a:ahLst/>
              <a:cxnLst/>
              <a:rect l="l" t="t" r="r" b="b"/>
              <a:pathLst>
                <a:path w="8208645" h="2355215">
                  <a:moveTo>
                    <a:pt x="0" y="1641329"/>
                  </a:moveTo>
                  <a:lnTo>
                    <a:pt x="51303" y="1639946"/>
                  </a:lnTo>
                  <a:lnTo>
                    <a:pt x="102609" y="1638837"/>
                  </a:lnTo>
                  <a:lnTo>
                    <a:pt x="153915" y="1637132"/>
                  </a:lnTo>
                  <a:lnTo>
                    <a:pt x="205219" y="1633963"/>
                  </a:lnTo>
                  <a:lnTo>
                    <a:pt x="256520" y="1630909"/>
                  </a:lnTo>
                  <a:lnTo>
                    <a:pt x="307822" y="1627819"/>
                  </a:lnTo>
                  <a:lnTo>
                    <a:pt x="359124" y="1621229"/>
                  </a:lnTo>
                  <a:lnTo>
                    <a:pt x="410425" y="1607674"/>
                  </a:lnTo>
                  <a:lnTo>
                    <a:pt x="451473" y="1590600"/>
                  </a:lnTo>
                  <a:lnTo>
                    <a:pt x="492518" y="1569229"/>
                  </a:lnTo>
                  <a:lnTo>
                    <a:pt x="533561" y="1544443"/>
                  </a:lnTo>
                  <a:lnTo>
                    <a:pt x="574603" y="1517128"/>
                  </a:lnTo>
                  <a:lnTo>
                    <a:pt x="615645" y="1488167"/>
                  </a:lnTo>
                  <a:lnTo>
                    <a:pt x="656684" y="1457004"/>
                  </a:lnTo>
                  <a:lnTo>
                    <a:pt x="697730" y="1423056"/>
                  </a:lnTo>
                  <a:lnTo>
                    <a:pt x="738773" y="1387162"/>
                  </a:lnTo>
                  <a:lnTo>
                    <a:pt x="779804" y="1350166"/>
                  </a:lnTo>
                  <a:lnTo>
                    <a:pt x="820813" y="1312907"/>
                  </a:lnTo>
                  <a:lnTo>
                    <a:pt x="855039" y="1279833"/>
                  </a:lnTo>
                  <a:lnTo>
                    <a:pt x="889261" y="1244026"/>
                  </a:lnTo>
                  <a:lnTo>
                    <a:pt x="923477" y="1207640"/>
                  </a:lnTo>
                  <a:lnTo>
                    <a:pt x="957682" y="1172831"/>
                  </a:lnTo>
                  <a:lnTo>
                    <a:pt x="991872" y="1141754"/>
                  </a:lnTo>
                  <a:lnTo>
                    <a:pt x="1026045" y="1116565"/>
                  </a:lnTo>
                  <a:lnTo>
                    <a:pt x="1067104" y="1101254"/>
                  </a:lnTo>
                  <a:lnTo>
                    <a:pt x="1108144" y="1099232"/>
                  </a:lnTo>
                  <a:lnTo>
                    <a:pt x="1149178" y="1098643"/>
                  </a:lnTo>
                  <a:lnTo>
                    <a:pt x="1190219" y="1087629"/>
                  </a:lnTo>
                  <a:lnTo>
                    <a:pt x="1231277" y="1054335"/>
                  </a:lnTo>
                  <a:lnTo>
                    <a:pt x="1276897" y="988363"/>
                  </a:lnTo>
                  <a:lnTo>
                    <a:pt x="1299697" y="947250"/>
                  </a:lnTo>
                  <a:lnTo>
                    <a:pt x="1322495" y="901691"/>
                  </a:lnTo>
                  <a:lnTo>
                    <a:pt x="1345291" y="852414"/>
                  </a:lnTo>
                  <a:lnTo>
                    <a:pt x="1368089" y="800147"/>
                  </a:lnTo>
                  <a:lnTo>
                    <a:pt x="1390890" y="745619"/>
                  </a:lnTo>
                  <a:lnTo>
                    <a:pt x="1413696" y="689559"/>
                  </a:lnTo>
                  <a:lnTo>
                    <a:pt x="1436509" y="632695"/>
                  </a:lnTo>
                  <a:lnTo>
                    <a:pt x="1452304" y="590246"/>
                  </a:lnTo>
                  <a:lnTo>
                    <a:pt x="1468095" y="542615"/>
                  </a:lnTo>
                  <a:lnTo>
                    <a:pt x="1483883" y="491033"/>
                  </a:lnTo>
                  <a:lnTo>
                    <a:pt x="1499668" y="436728"/>
                  </a:lnTo>
                  <a:lnTo>
                    <a:pt x="1515452" y="380932"/>
                  </a:lnTo>
                  <a:lnTo>
                    <a:pt x="1531234" y="324873"/>
                  </a:lnTo>
                  <a:lnTo>
                    <a:pt x="1547016" y="269781"/>
                  </a:lnTo>
                  <a:lnTo>
                    <a:pt x="1562799" y="216888"/>
                  </a:lnTo>
                  <a:lnTo>
                    <a:pt x="1578582" y="167422"/>
                  </a:lnTo>
                  <a:lnTo>
                    <a:pt x="1594368" y="122613"/>
                  </a:lnTo>
                  <a:lnTo>
                    <a:pt x="1610156" y="83691"/>
                  </a:lnTo>
                  <a:lnTo>
                    <a:pt x="1641741" y="28429"/>
                  </a:lnTo>
                  <a:lnTo>
                    <a:pt x="1700334" y="0"/>
                  </a:lnTo>
                  <a:lnTo>
                    <a:pt x="1729649" y="11504"/>
                  </a:lnTo>
                  <a:lnTo>
                    <a:pt x="1788302" y="67223"/>
                  </a:lnTo>
                  <a:lnTo>
                    <a:pt x="1817637" y="103947"/>
                  </a:lnTo>
                  <a:lnTo>
                    <a:pt x="1846973" y="141586"/>
                  </a:lnTo>
                  <a:lnTo>
                    <a:pt x="1869753" y="174717"/>
                  </a:lnTo>
                  <a:lnTo>
                    <a:pt x="1892540" y="215450"/>
                  </a:lnTo>
                  <a:lnTo>
                    <a:pt x="1915332" y="261770"/>
                  </a:lnTo>
                  <a:lnTo>
                    <a:pt x="1938127" y="311666"/>
                  </a:lnTo>
                  <a:lnTo>
                    <a:pt x="1960924" y="363123"/>
                  </a:lnTo>
                  <a:lnTo>
                    <a:pt x="1983719" y="414128"/>
                  </a:lnTo>
                  <a:lnTo>
                    <a:pt x="2006512" y="462669"/>
                  </a:lnTo>
                  <a:lnTo>
                    <a:pt x="2029299" y="506731"/>
                  </a:lnTo>
                  <a:lnTo>
                    <a:pt x="2052078" y="544303"/>
                  </a:lnTo>
                  <a:lnTo>
                    <a:pt x="2086304" y="591149"/>
                  </a:lnTo>
                  <a:lnTo>
                    <a:pt x="2120526" y="631416"/>
                  </a:lnTo>
                  <a:lnTo>
                    <a:pt x="2154742" y="666144"/>
                  </a:lnTo>
                  <a:lnTo>
                    <a:pt x="2188947" y="696374"/>
                  </a:lnTo>
                  <a:lnTo>
                    <a:pt x="2223137" y="723147"/>
                  </a:lnTo>
                  <a:lnTo>
                    <a:pt x="2257310" y="747503"/>
                  </a:lnTo>
                  <a:lnTo>
                    <a:pt x="2308648" y="776401"/>
                  </a:lnTo>
                  <a:lnTo>
                    <a:pt x="2359974" y="795906"/>
                  </a:lnTo>
                  <a:lnTo>
                    <a:pt x="2411276" y="810957"/>
                  </a:lnTo>
                  <a:lnTo>
                    <a:pt x="2462542" y="826497"/>
                  </a:lnTo>
                  <a:lnTo>
                    <a:pt x="2513862" y="843918"/>
                  </a:lnTo>
                  <a:lnTo>
                    <a:pt x="2565158" y="860612"/>
                  </a:lnTo>
                  <a:lnTo>
                    <a:pt x="2616454" y="875235"/>
                  </a:lnTo>
                  <a:lnTo>
                    <a:pt x="2667774" y="886441"/>
                  </a:lnTo>
                  <a:lnTo>
                    <a:pt x="2719094" y="893372"/>
                  </a:lnTo>
                  <a:lnTo>
                    <a:pt x="2770390" y="896839"/>
                  </a:lnTo>
                  <a:lnTo>
                    <a:pt x="2821686" y="898282"/>
                  </a:lnTo>
                  <a:lnTo>
                    <a:pt x="2873006" y="899141"/>
                  </a:lnTo>
                  <a:lnTo>
                    <a:pt x="2924273" y="898308"/>
                  </a:lnTo>
                  <a:lnTo>
                    <a:pt x="2975575" y="895521"/>
                  </a:lnTo>
                  <a:lnTo>
                    <a:pt x="3026900" y="893497"/>
                  </a:lnTo>
                  <a:lnTo>
                    <a:pt x="3078238" y="894950"/>
                  </a:lnTo>
                  <a:lnTo>
                    <a:pt x="3129505" y="896579"/>
                  </a:lnTo>
                  <a:lnTo>
                    <a:pt x="3180807" y="898363"/>
                  </a:lnTo>
                  <a:lnTo>
                    <a:pt x="3232132" y="907648"/>
                  </a:lnTo>
                  <a:lnTo>
                    <a:pt x="3283470" y="931780"/>
                  </a:lnTo>
                  <a:lnTo>
                    <a:pt x="3317643" y="960154"/>
                  </a:lnTo>
                  <a:lnTo>
                    <a:pt x="3351829" y="997651"/>
                  </a:lnTo>
                  <a:lnTo>
                    <a:pt x="3386023" y="1040651"/>
                  </a:lnTo>
                  <a:lnTo>
                    <a:pt x="3420216" y="1085535"/>
                  </a:lnTo>
                  <a:lnTo>
                    <a:pt x="3454403" y="1128683"/>
                  </a:lnTo>
                  <a:lnTo>
                    <a:pt x="3488575" y="1166476"/>
                  </a:lnTo>
                  <a:lnTo>
                    <a:pt x="3522801" y="1195125"/>
                  </a:lnTo>
                  <a:lnTo>
                    <a:pt x="3557023" y="1216768"/>
                  </a:lnTo>
                  <a:lnTo>
                    <a:pt x="3591239" y="1236675"/>
                  </a:lnTo>
                  <a:lnTo>
                    <a:pt x="3625444" y="1260117"/>
                  </a:lnTo>
                  <a:lnTo>
                    <a:pt x="3659634" y="1292365"/>
                  </a:lnTo>
                  <a:lnTo>
                    <a:pt x="3693807" y="1338688"/>
                  </a:lnTo>
                  <a:lnTo>
                    <a:pt x="3714343" y="1374760"/>
                  </a:lnTo>
                  <a:lnTo>
                    <a:pt x="3734878" y="1416264"/>
                  </a:lnTo>
                  <a:lnTo>
                    <a:pt x="3755411" y="1462231"/>
                  </a:lnTo>
                  <a:lnTo>
                    <a:pt x="3775943" y="1511694"/>
                  </a:lnTo>
                  <a:lnTo>
                    <a:pt x="3796471" y="1563684"/>
                  </a:lnTo>
                  <a:lnTo>
                    <a:pt x="3816995" y="1617233"/>
                  </a:lnTo>
                  <a:lnTo>
                    <a:pt x="3837515" y="1671370"/>
                  </a:lnTo>
                  <a:lnTo>
                    <a:pt x="3858029" y="1725130"/>
                  </a:lnTo>
                  <a:lnTo>
                    <a:pt x="3878538" y="1777542"/>
                  </a:lnTo>
                  <a:lnTo>
                    <a:pt x="3899039" y="1827638"/>
                  </a:lnTo>
                  <a:lnTo>
                    <a:pt x="3919572" y="1878339"/>
                  </a:lnTo>
                  <a:lnTo>
                    <a:pt x="3940098" y="1932272"/>
                  </a:lnTo>
                  <a:lnTo>
                    <a:pt x="3960619" y="1988027"/>
                  </a:lnTo>
                  <a:lnTo>
                    <a:pt x="3981138" y="2044196"/>
                  </a:lnTo>
                  <a:lnTo>
                    <a:pt x="4001655" y="2099370"/>
                  </a:lnTo>
                  <a:lnTo>
                    <a:pt x="4022172" y="2152140"/>
                  </a:lnTo>
                  <a:lnTo>
                    <a:pt x="4042691" y="2201097"/>
                  </a:lnTo>
                  <a:lnTo>
                    <a:pt x="4063213" y="2244832"/>
                  </a:lnTo>
                  <a:lnTo>
                    <a:pt x="4083739" y="2281936"/>
                  </a:lnTo>
                  <a:lnTo>
                    <a:pt x="4144550" y="2344518"/>
                  </a:lnTo>
                  <a:lnTo>
                    <a:pt x="4185949" y="2355176"/>
                  </a:lnTo>
                  <a:lnTo>
                    <a:pt x="4227733" y="2349862"/>
                  </a:lnTo>
                  <a:lnTo>
                    <a:pt x="4269164" y="2335465"/>
                  </a:lnTo>
                  <a:lnTo>
                    <a:pt x="4309503" y="2318874"/>
                  </a:lnTo>
                  <a:lnTo>
                    <a:pt x="4350513" y="2295987"/>
                  </a:lnTo>
                  <a:lnTo>
                    <a:pt x="4391547" y="2262693"/>
                  </a:lnTo>
                  <a:lnTo>
                    <a:pt x="4432600" y="2224042"/>
                  </a:lnTo>
                  <a:lnTo>
                    <a:pt x="4473664" y="2185079"/>
                  </a:lnTo>
                  <a:lnTo>
                    <a:pt x="4514735" y="2150853"/>
                  </a:lnTo>
                  <a:lnTo>
                    <a:pt x="4555745" y="2121113"/>
                  </a:lnTo>
                  <a:lnTo>
                    <a:pt x="4596779" y="2092427"/>
                  </a:lnTo>
                  <a:lnTo>
                    <a:pt x="4637832" y="2065302"/>
                  </a:lnTo>
                  <a:lnTo>
                    <a:pt x="4678896" y="2040243"/>
                  </a:lnTo>
                  <a:lnTo>
                    <a:pt x="4719967" y="2017757"/>
                  </a:lnTo>
                  <a:lnTo>
                    <a:pt x="4771232" y="1992722"/>
                  </a:lnTo>
                  <a:lnTo>
                    <a:pt x="4822520" y="1970926"/>
                  </a:lnTo>
                  <a:lnTo>
                    <a:pt x="4873808" y="1953177"/>
                  </a:lnTo>
                  <a:lnTo>
                    <a:pt x="4925072" y="1940287"/>
                  </a:lnTo>
                  <a:lnTo>
                    <a:pt x="4976410" y="1933229"/>
                  </a:lnTo>
                  <a:lnTo>
                    <a:pt x="5027736" y="1931254"/>
                  </a:lnTo>
                  <a:lnTo>
                    <a:pt x="5079038" y="1932875"/>
                  </a:lnTo>
                  <a:lnTo>
                    <a:pt x="5130304" y="1936604"/>
                  </a:lnTo>
                  <a:lnTo>
                    <a:pt x="5181624" y="1942313"/>
                  </a:lnTo>
                  <a:lnTo>
                    <a:pt x="5232920" y="1950653"/>
                  </a:lnTo>
                  <a:lnTo>
                    <a:pt x="5284216" y="1961589"/>
                  </a:lnTo>
                  <a:lnTo>
                    <a:pt x="5335536" y="1975085"/>
                  </a:lnTo>
                  <a:lnTo>
                    <a:pt x="5386856" y="1992426"/>
                  </a:lnTo>
                  <a:lnTo>
                    <a:pt x="5438152" y="2013233"/>
                  </a:lnTo>
                  <a:lnTo>
                    <a:pt x="5489448" y="2034967"/>
                  </a:lnTo>
                  <a:lnTo>
                    <a:pt x="5540768" y="2055095"/>
                  </a:lnTo>
                  <a:lnTo>
                    <a:pt x="5592088" y="2075748"/>
                  </a:lnTo>
                  <a:lnTo>
                    <a:pt x="5643384" y="2097354"/>
                  </a:lnTo>
                  <a:lnTo>
                    <a:pt x="5694680" y="2114817"/>
                  </a:lnTo>
                  <a:lnTo>
                    <a:pt x="5746000" y="2123040"/>
                  </a:lnTo>
                  <a:lnTo>
                    <a:pt x="5797267" y="2119405"/>
                  </a:lnTo>
                  <a:lnTo>
                    <a:pt x="5848569" y="2107101"/>
                  </a:lnTo>
                  <a:lnTo>
                    <a:pt x="5899894" y="2089464"/>
                  </a:lnTo>
                  <a:lnTo>
                    <a:pt x="5951232" y="2069827"/>
                  </a:lnTo>
                  <a:lnTo>
                    <a:pt x="5992242" y="2054408"/>
                  </a:lnTo>
                  <a:lnTo>
                    <a:pt x="6033276" y="2038191"/>
                  </a:lnTo>
                  <a:lnTo>
                    <a:pt x="6074329" y="2019370"/>
                  </a:lnTo>
                  <a:lnTo>
                    <a:pt x="6115393" y="1996143"/>
                  </a:lnTo>
                  <a:lnTo>
                    <a:pt x="6156464" y="1966703"/>
                  </a:lnTo>
                  <a:lnTo>
                    <a:pt x="6190637" y="1935209"/>
                  </a:lnTo>
                  <a:lnTo>
                    <a:pt x="6224823" y="1897676"/>
                  </a:lnTo>
                  <a:lnTo>
                    <a:pt x="6259017" y="1856657"/>
                  </a:lnTo>
                  <a:lnTo>
                    <a:pt x="6293210" y="1814708"/>
                  </a:lnTo>
                  <a:lnTo>
                    <a:pt x="6327397" y="1774380"/>
                  </a:lnTo>
                  <a:lnTo>
                    <a:pt x="6361569" y="1738230"/>
                  </a:lnTo>
                  <a:lnTo>
                    <a:pt x="6402640" y="1701366"/>
                  </a:lnTo>
                  <a:lnTo>
                    <a:pt x="6443705" y="1668660"/>
                  </a:lnTo>
                  <a:lnTo>
                    <a:pt x="6484757" y="1637381"/>
                  </a:lnTo>
                  <a:lnTo>
                    <a:pt x="6525791" y="1604797"/>
                  </a:lnTo>
                  <a:lnTo>
                    <a:pt x="6566801" y="1568177"/>
                  </a:lnTo>
                  <a:lnTo>
                    <a:pt x="6601018" y="1534314"/>
                  </a:lnTo>
                  <a:lnTo>
                    <a:pt x="6635221" y="1498826"/>
                  </a:lnTo>
                  <a:lnTo>
                    <a:pt x="6669417" y="1461799"/>
                  </a:lnTo>
                  <a:lnTo>
                    <a:pt x="6703613" y="1423322"/>
                  </a:lnTo>
                  <a:lnTo>
                    <a:pt x="6737816" y="1383483"/>
                  </a:lnTo>
                  <a:lnTo>
                    <a:pt x="6772033" y="1342371"/>
                  </a:lnTo>
                  <a:lnTo>
                    <a:pt x="6801363" y="1304266"/>
                  </a:lnTo>
                  <a:lnTo>
                    <a:pt x="6830682" y="1262770"/>
                  </a:lnTo>
                  <a:lnTo>
                    <a:pt x="6859994" y="1219673"/>
                  </a:lnTo>
                  <a:lnTo>
                    <a:pt x="6889304" y="1176763"/>
                  </a:lnTo>
                  <a:lnTo>
                    <a:pt x="6918616" y="1135828"/>
                  </a:lnTo>
                  <a:lnTo>
                    <a:pt x="6947935" y="1098655"/>
                  </a:lnTo>
                  <a:lnTo>
                    <a:pt x="6977265" y="1067035"/>
                  </a:lnTo>
                  <a:lnTo>
                    <a:pt x="7018324" y="1032084"/>
                  </a:lnTo>
                  <a:lnTo>
                    <a:pt x="7059364" y="1004837"/>
                  </a:lnTo>
                  <a:lnTo>
                    <a:pt x="7100398" y="983066"/>
                  </a:lnTo>
                  <a:lnTo>
                    <a:pt x="7141439" y="964537"/>
                  </a:lnTo>
                  <a:lnTo>
                    <a:pt x="7182497" y="947020"/>
                  </a:lnTo>
                  <a:lnTo>
                    <a:pt x="7233764" y="928202"/>
                  </a:lnTo>
                  <a:lnTo>
                    <a:pt x="7285066" y="914302"/>
                  </a:lnTo>
                  <a:lnTo>
                    <a:pt x="7336391" y="902282"/>
                  </a:lnTo>
                  <a:lnTo>
                    <a:pt x="7387729" y="889108"/>
                  </a:lnTo>
                  <a:lnTo>
                    <a:pt x="7438996" y="878124"/>
                  </a:lnTo>
                  <a:lnTo>
                    <a:pt x="7490298" y="869629"/>
                  </a:lnTo>
                  <a:lnTo>
                    <a:pt x="7541623" y="855729"/>
                  </a:lnTo>
                  <a:lnTo>
                    <a:pt x="7592961" y="828529"/>
                  </a:lnTo>
                  <a:lnTo>
                    <a:pt x="7627134" y="799775"/>
                  </a:lnTo>
                  <a:lnTo>
                    <a:pt x="7661320" y="763726"/>
                  </a:lnTo>
                  <a:lnTo>
                    <a:pt x="7695514" y="722928"/>
                  </a:lnTo>
                  <a:lnTo>
                    <a:pt x="7729707" y="679930"/>
                  </a:lnTo>
                  <a:lnTo>
                    <a:pt x="7763894" y="637276"/>
                  </a:lnTo>
                  <a:lnTo>
                    <a:pt x="7798066" y="597516"/>
                  </a:lnTo>
                  <a:lnTo>
                    <a:pt x="7832292" y="559762"/>
                  </a:lnTo>
                  <a:lnTo>
                    <a:pt x="7866514" y="521800"/>
                  </a:lnTo>
                  <a:lnTo>
                    <a:pt x="7900730" y="484184"/>
                  </a:lnTo>
                  <a:lnTo>
                    <a:pt x="7934935" y="447468"/>
                  </a:lnTo>
                  <a:lnTo>
                    <a:pt x="7969125" y="412205"/>
                  </a:lnTo>
                  <a:lnTo>
                    <a:pt x="8003298" y="378949"/>
                  </a:lnTo>
                  <a:lnTo>
                    <a:pt x="8044357" y="342348"/>
                  </a:lnTo>
                  <a:lnTo>
                    <a:pt x="8085397" y="308672"/>
                  </a:lnTo>
                  <a:lnTo>
                    <a:pt x="8126431" y="276673"/>
                  </a:lnTo>
                  <a:lnTo>
                    <a:pt x="8167472" y="245101"/>
                  </a:lnTo>
                  <a:lnTo>
                    <a:pt x="8208530" y="212706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8117" y="1195577"/>
            <a:ext cx="8647430" cy="4367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Yİ-ÜFE ile ölçülen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yıllık enflasyon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oranı Mayıs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ayında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%38,33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düzeyine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ulaştı. 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İmalat Endeksi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ise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%41,27 düzeyinde</a:t>
            </a:r>
            <a:r>
              <a:rPr sz="2000" spc="-7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gerçekleşti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242570" algn="ctr">
              <a:spcBef>
                <a:spcPts val="2010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Yİ-ÜFE ve imalat, yıllık % değişim,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2018 - Mayıs</a:t>
            </a:r>
            <a:r>
              <a:rPr sz="16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2500">
              <a:solidFill>
                <a:prstClr val="black"/>
              </a:solidFill>
              <a:latin typeface="Tahoma"/>
              <a:cs typeface="Tahoma"/>
            </a:endParaRPr>
          </a:p>
          <a:p>
            <a:pPr marL="22225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22225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22225">
              <a:spcBef>
                <a:spcPts val="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22225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22225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119380">
              <a:spcBef>
                <a:spcPts val="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1961" y="5498083"/>
            <a:ext cx="8480911" cy="617220"/>
          </a:xfrm>
          <a:prstGeom prst="rect">
            <a:avLst/>
          </a:prstGeom>
        </p:spPr>
        <p:txBody>
          <a:bodyPr vert="vert270" wrap="square" lIns="0" tIns="20955" rIns="0" bIns="0" rtlCol="0">
            <a:spAutoFit/>
          </a:bodyPr>
          <a:lstStyle/>
          <a:p>
            <a:pPr marL="12700" marR="5080" indent="28575" algn="just">
              <a:lnSpc>
                <a:spcPct val="96200"/>
              </a:lnSpc>
              <a:spcBef>
                <a:spcPts val="165"/>
              </a:spcBef>
            </a:pP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 smtClean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18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Şub-18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Mar-18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Nis-18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May-18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Haz-18  </a:t>
            </a:r>
            <a:r>
              <a:rPr sz="1400" spc="-15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Ağu-18  Eyl-18  Eki-18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Kas-18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Ara-18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Oca-19  Şub-19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Mar-19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Nis-19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May-19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Haz-19  </a:t>
            </a:r>
            <a:r>
              <a:rPr sz="1400" spc="-15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Ağu-19  Eyl-19  Eki-19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Kas-19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Ara-19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Oca-20  Şub-20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Mar-20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Nis-20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May-20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Haz-20  </a:t>
            </a:r>
            <a:r>
              <a:rPr sz="1400" spc="-15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Ağu-20  Eyl-20  Eki-20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Kas-20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Ara-20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Oca-21  Şub-21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Mar-21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Nis-21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May-21</a:t>
            </a:r>
            <a:endParaRPr sz="1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40758" y="6319265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725" y="0"/>
                </a:lnTo>
              </a:path>
            </a:pathLst>
          </a:custGeom>
          <a:ln w="38100">
            <a:solidFill>
              <a:srgbClr val="EBA30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75303" y="6224015"/>
            <a:ext cx="250190" cy="187960"/>
          </a:xfrm>
          <a:custGeom>
            <a:avLst/>
            <a:gdLst/>
            <a:ahLst/>
            <a:cxnLst/>
            <a:rect l="l" t="t" r="r" b="b"/>
            <a:pathLst>
              <a:path w="250189" h="187960">
                <a:moveTo>
                  <a:pt x="249936" y="0"/>
                </a:moveTo>
                <a:lnTo>
                  <a:pt x="0" y="0"/>
                </a:lnTo>
                <a:lnTo>
                  <a:pt x="0" y="187452"/>
                </a:lnTo>
                <a:lnTo>
                  <a:pt x="249936" y="187452"/>
                </a:lnTo>
                <a:lnTo>
                  <a:pt x="249936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64609" y="6206744"/>
            <a:ext cx="5702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İ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ÜFE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739" y="6613882"/>
            <a:ext cx="2560955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10759" y="6206744"/>
            <a:ext cx="5289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İm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lat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15810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78507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52269" y="1811527"/>
            <a:ext cx="48393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Yİ-ÜFE ve alt kalemler, % değişim, Mayıs</a:t>
            </a:r>
            <a:r>
              <a:rPr sz="1600" b="1" spc="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7832" y="919352"/>
            <a:ext cx="85877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En yüksek </a:t>
            </a:r>
            <a:r>
              <a:rPr spc="-5" dirty="0"/>
              <a:t>artışlar </a:t>
            </a:r>
            <a:r>
              <a:rPr dirty="0"/>
              <a:t>ara </a:t>
            </a:r>
            <a:r>
              <a:rPr spc="-5" dirty="0"/>
              <a:t>malı, </a:t>
            </a:r>
            <a:r>
              <a:rPr dirty="0"/>
              <a:t>enerji ve imalat </a:t>
            </a:r>
            <a:r>
              <a:rPr spc="-5" dirty="0"/>
              <a:t>gruplarında</a:t>
            </a:r>
            <a:r>
              <a:rPr spc="-75" dirty="0"/>
              <a:t> </a:t>
            </a:r>
            <a:r>
              <a:rPr spc="-5" dirty="0"/>
              <a:t>gerçekleşti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«</a:t>
            </a:r>
            <a:r>
              <a:rPr sz="1800" b="0" spc="-5" dirty="0">
                <a:latin typeface="Tahoma"/>
                <a:cs typeface="Tahoma"/>
              </a:rPr>
              <a:t>Elektrik, </a:t>
            </a:r>
            <a:r>
              <a:rPr sz="1800" b="0" dirty="0">
                <a:latin typeface="Tahoma"/>
                <a:cs typeface="Tahoma"/>
              </a:rPr>
              <a:t>gaz üretimi ve </a:t>
            </a:r>
            <a:r>
              <a:rPr sz="1800" b="0" spc="-5" dirty="0">
                <a:latin typeface="Tahoma"/>
                <a:cs typeface="Tahoma"/>
              </a:rPr>
              <a:t>dağıtımı» </a:t>
            </a:r>
            <a:r>
              <a:rPr sz="1800" b="0" dirty="0">
                <a:latin typeface="Tahoma"/>
                <a:cs typeface="Tahoma"/>
              </a:rPr>
              <a:t>grubunda ise </a:t>
            </a:r>
            <a:r>
              <a:rPr sz="1800" b="0" spc="-5" dirty="0">
                <a:latin typeface="Tahoma"/>
                <a:cs typeface="Tahoma"/>
              </a:rPr>
              <a:t>fiyat </a:t>
            </a:r>
            <a:r>
              <a:rPr sz="1800" b="0" dirty="0">
                <a:latin typeface="Tahoma"/>
                <a:cs typeface="Tahoma"/>
              </a:rPr>
              <a:t>artışları </a:t>
            </a:r>
            <a:r>
              <a:rPr sz="1800" b="0" spc="-10" dirty="0">
                <a:latin typeface="Tahoma"/>
                <a:cs typeface="Tahoma"/>
              </a:rPr>
              <a:t>sınırlı</a:t>
            </a:r>
            <a:r>
              <a:rPr sz="1800" b="0" spc="85" dirty="0">
                <a:latin typeface="Tahoma"/>
                <a:cs typeface="Tahoma"/>
              </a:rPr>
              <a:t> </a:t>
            </a:r>
            <a:r>
              <a:rPr sz="1800" b="0" spc="-5" dirty="0">
                <a:latin typeface="Tahoma"/>
                <a:cs typeface="Tahoma"/>
              </a:rPr>
              <a:t>seyretti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26973" y="2279523"/>
          <a:ext cx="7776209" cy="40425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2665"/>
                <a:gridCol w="1476375"/>
                <a:gridCol w="1487169"/>
              </a:tblGrid>
              <a:tr h="3004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Yıllık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Değişim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33019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Aylık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Değişim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33019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</a:tr>
              <a:tr h="336677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Yİ-ÜFE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38,33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3,92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7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Madencilik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32,88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15" dirty="0">
                          <a:latin typeface="Tahoma"/>
                          <a:cs typeface="Tahoma"/>
                        </a:rPr>
                        <a:t>2,76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7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İmalat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41,27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3,94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7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Elektrik, 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Gaz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Üretimi ve</a:t>
                      </a:r>
                      <a:r>
                        <a:rPr sz="1600" b="1" spc="9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Dağıtımı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6,64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4,55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541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Temini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7048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600" spc="-10" dirty="0">
                          <a:latin typeface="Tahoma"/>
                          <a:cs typeface="Tahoma"/>
                        </a:rPr>
                        <a:t>29,72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0,47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336676">
                <a:tc gridSpan="3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Ana Sanayi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Kollarına Göre</a:t>
                      </a:r>
                      <a:r>
                        <a:rPr sz="1600" b="1" spc="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Yİ-ÜFE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E7E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36677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Ara</a:t>
                      </a:r>
                      <a:r>
                        <a:rPr sz="1600" b="1" spc="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Malı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35" dirty="0">
                          <a:latin typeface="Tahoma"/>
                          <a:cs typeface="Tahoma"/>
                        </a:rPr>
                        <a:t>47,76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5,20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7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Dayanıklı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Tüketim</a:t>
                      </a:r>
                      <a:r>
                        <a:rPr sz="1600" b="1" spc="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Malları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29,18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2,40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26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Dayanıksız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Tüketim</a:t>
                      </a:r>
                      <a:r>
                        <a:rPr sz="1600" b="1" spc="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Malları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25,22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1,65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6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Enerji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43,33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5,17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6664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Sermaye</a:t>
                      </a:r>
                      <a:r>
                        <a:rPr sz="1600" b="1" spc="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Malı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29,49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600" spc="-5" dirty="0">
                          <a:latin typeface="Tahoma"/>
                          <a:cs typeface="Tahoma"/>
                        </a:rPr>
                        <a:t>3,14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T="520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6458711" y="2651760"/>
            <a:ext cx="158495" cy="173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58711" y="2997707"/>
            <a:ext cx="156971" cy="173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58711" y="3340608"/>
            <a:ext cx="158495" cy="173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58711" y="3674364"/>
            <a:ext cx="156971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57188" y="4040123"/>
            <a:ext cx="156972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57188" y="4719828"/>
            <a:ext cx="156972" cy="173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57188" y="5396484"/>
            <a:ext cx="156972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55664" y="5730240"/>
            <a:ext cx="158496" cy="172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956804" y="2651760"/>
            <a:ext cx="158496" cy="173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56804" y="3340608"/>
            <a:ext cx="158496" cy="173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55280" y="4040123"/>
            <a:ext cx="158496" cy="1722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55280" y="4719828"/>
            <a:ext cx="158496" cy="173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955280" y="5065776"/>
            <a:ext cx="156972" cy="1737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955280" y="2976372"/>
            <a:ext cx="156972" cy="1737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955280" y="6062471"/>
            <a:ext cx="156972" cy="1737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49567" y="5082540"/>
            <a:ext cx="158496" cy="1722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55664" y="6067044"/>
            <a:ext cx="158496" cy="172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956804" y="5414771"/>
            <a:ext cx="158496" cy="173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972043" y="5753100"/>
            <a:ext cx="158496" cy="172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955280" y="3688079"/>
            <a:ext cx="156972" cy="1722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8739" y="6613882"/>
            <a:ext cx="2560955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77715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572" y="0"/>
            <a:ext cx="9149080" cy="6884034"/>
            <a:chOff x="-4572" y="0"/>
            <a:chExt cx="9149080" cy="6884034"/>
          </a:xfrm>
        </p:grpSpPr>
        <p:sp>
          <p:nvSpPr>
            <p:cNvPr id="3" name="object 3"/>
            <p:cNvSpPr/>
            <p:nvPr/>
          </p:nvSpPr>
          <p:spPr>
            <a:xfrm>
              <a:off x="0" y="537972"/>
              <a:ext cx="9143935" cy="1478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3183" y="67056"/>
              <a:ext cx="1214616" cy="4312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343662" y="0"/>
                  </a:moveTo>
                  <a:lnTo>
                    <a:pt x="0" y="0"/>
                  </a:lnTo>
                  <a:lnTo>
                    <a:pt x="0" y="518160"/>
                  </a:lnTo>
                  <a:lnTo>
                    <a:pt x="0" y="999744"/>
                  </a:lnTo>
                  <a:lnTo>
                    <a:pt x="343662" y="999744"/>
                  </a:lnTo>
                  <a:lnTo>
                    <a:pt x="343662" y="518160"/>
                  </a:lnTo>
                  <a:lnTo>
                    <a:pt x="343662" y="0"/>
                  </a:lnTo>
                  <a:close/>
                </a:path>
                <a:path w="9133840" h="1000125">
                  <a:moveTo>
                    <a:pt x="576834" y="0"/>
                  </a:moveTo>
                  <a:lnTo>
                    <a:pt x="538734" y="0"/>
                  </a:lnTo>
                  <a:lnTo>
                    <a:pt x="538734" y="518160"/>
                  </a:lnTo>
                  <a:lnTo>
                    <a:pt x="538734" y="999744"/>
                  </a:lnTo>
                  <a:lnTo>
                    <a:pt x="576834" y="999744"/>
                  </a:lnTo>
                  <a:lnTo>
                    <a:pt x="576834" y="518160"/>
                  </a:lnTo>
                  <a:lnTo>
                    <a:pt x="576834" y="0"/>
                  </a:lnTo>
                  <a:close/>
                </a:path>
                <a:path w="9133840" h="1000125">
                  <a:moveTo>
                    <a:pt x="9133332" y="0"/>
                  </a:moveTo>
                  <a:lnTo>
                    <a:pt x="770382" y="0"/>
                  </a:lnTo>
                  <a:lnTo>
                    <a:pt x="770382" y="318528"/>
                  </a:lnTo>
                  <a:lnTo>
                    <a:pt x="770382" y="518160"/>
                  </a:lnTo>
                  <a:lnTo>
                    <a:pt x="770382" y="999744"/>
                  </a:lnTo>
                  <a:lnTo>
                    <a:pt x="3572256" y="999744"/>
                  </a:lnTo>
                  <a:lnTo>
                    <a:pt x="3572256" y="518160"/>
                  </a:lnTo>
                  <a:lnTo>
                    <a:pt x="3572256" y="318528"/>
                  </a:lnTo>
                  <a:lnTo>
                    <a:pt x="8887955" y="318528"/>
                  </a:lnTo>
                  <a:lnTo>
                    <a:pt x="8887955" y="518160"/>
                  </a:lnTo>
                  <a:lnTo>
                    <a:pt x="8887955" y="999744"/>
                  </a:lnTo>
                  <a:lnTo>
                    <a:pt x="9133332" y="999744"/>
                  </a:lnTo>
                  <a:lnTo>
                    <a:pt x="9133332" y="518160"/>
                  </a:lnTo>
                  <a:lnTo>
                    <a:pt x="9133332" y="318528"/>
                  </a:lnTo>
                  <a:lnTo>
                    <a:pt x="9133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0" y="999744"/>
                  </a:moveTo>
                  <a:lnTo>
                    <a:pt x="9133332" y="999744"/>
                  </a:lnTo>
                  <a:lnTo>
                    <a:pt x="9133332" y="0"/>
                  </a:lnTo>
                  <a:lnTo>
                    <a:pt x="0" y="0"/>
                  </a:lnTo>
                  <a:lnTo>
                    <a:pt x="0" y="99974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45051" y="518160"/>
              <a:ext cx="1792224" cy="6370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1950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5072" y="6858000"/>
                  </a:lnTo>
                  <a:lnTo>
                    <a:pt x="1950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0" y="6858000"/>
                  </a:moveTo>
                  <a:lnTo>
                    <a:pt x="195072" y="6858000"/>
                  </a:lnTo>
                  <a:lnTo>
                    <a:pt x="195072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19354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3548" y="6858000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0" y="6858000"/>
                  </a:moveTo>
                  <a:lnTo>
                    <a:pt x="193548" y="6858000"/>
                  </a:lnTo>
                  <a:lnTo>
                    <a:pt x="19354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43927" y="463296"/>
              <a:ext cx="1621535" cy="7635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20739" y="449579"/>
              <a:ext cx="775715" cy="7757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72256" y="316992"/>
              <a:ext cx="5316220" cy="1092835"/>
            </a:xfrm>
            <a:custGeom>
              <a:avLst/>
              <a:gdLst/>
              <a:ahLst/>
              <a:cxnLst/>
              <a:rect l="l" t="t" r="r" b="b"/>
              <a:pathLst>
                <a:path w="5316220" h="1092835">
                  <a:moveTo>
                    <a:pt x="5315711" y="0"/>
                  </a:moveTo>
                  <a:lnTo>
                    <a:pt x="0" y="0"/>
                  </a:lnTo>
                  <a:lnTo>
                    <a:pt x="0" y="1092707"/>
                  </a:lnTo>
                  <a:lnTo>
                    <a:pt x="5315711" y="1092707"/>
                  </a:lnTo>
                  <a:lnTo>
                    <a:pt x="5315711" y="0"/>
                  </a:lnTo>
                  <a:close/>
                </a:path>
              </a:pathLst>
            </a:custGeom>
            <a:solidFill>
              <a:srgbClr val="FFFFFF">
                <a:alpha val="6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50036" y="1571244"/>
            <a:ext cx="7905115" cy="65087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826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80"/>
              </a:spcBef>
            </a:pPr>
            <a:r>
              <a:rPr sz="3600" spc="-5" dirty="0"/>
              <a:t>Kredi </a:t>
            </a:r>
            <a:r>
              <a:rPr sz="3600" dirty="0"/>
              <a:t>ve</a:t>
            </a:r>
            <a:r>
              <a:rPr sz="3600" spc="-10" dirty="0"/>
              <a:t> </a:t>
            </a:r>
            <a:r>
              <a:rPr sz="3600" spc="-5" dirty="0"/>
              <a:t>Mevduat</a:t>
            </a:r>
            <a:endParaRPr sz="3600"/>
          </a:p>
        </p:txBody>
      </p:sp>
      <p:sp>
        <p:nvSpPr>
          <p:cNvPr id="16" name="object 16"/>
          <p:cNvSpPr txBox="1"/>
          <p:nvPr/>
        </p:nvSpPr>
        <p:spPr>
          <a:xfrm>
            <a:off x="1178153" y="2325672"/>
            <a:ext cx="5631815" cy="41224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580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6235" algn="l"/>
              </a:tabLst>
            </a:pPr>
            <a:r>
              <a:rPr sz="2000" spc="-5" dirty="0">
                <a:latin typeface="Tahoma"/>
                <a:cs typeface="Tahoma"/>
              </a:rPr>
              <a:t>Kredi</a:t>
            </a:r>
            <a:r>
              <a:rPr sz="2000" spc="-1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gelişmeleri</a:t>
            </a:r>
          </a:p>
          <a:p>
            <a:pPr marL="469900">
              <a:lnSpc>
                <a:spcPct val="100000"/>
              </a:lnSpc>
              <a:spcBef>
                <a:spcPts val="425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ahoma"/>
                <a:cs typeface="Tahoma"/>
              </a:rPr>
              <a:t>Kredi büyüme</a:t>
            </a:r>
            <a:r>
              <a:rPr sz="1800" spc="105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hızları</a:t>
            </a:r>
            <a:endParaRPr sz="1800" dirty="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34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Tüketici kredi</a:t>
            </a:r>
            <a:r>
              <a:rPr sz="1800" spc="105" dirty="0">
                <a:latin typeface="Tahoma"/>
                <a:cs typeface="Tahoma"/>
              </a:rPr>
              <a:t> </a:t>
            </a:r>
            <a:r>
              <a:rPr sz="1800" spc="-5" dirty="0">
                <a:latin typeface="Tahoma"/>
                <a:cs typeface="Tahoma"/>
              </a:rPr>
              <a:t>büyümesi</a:t>
            </a:r>
            <a:endParaRPr sz="1800" dirty="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6235" algn="l"/>
              </a:tabLst>
            </a:pPr>
            <a:r>
              <a:rPr sz="2000" dirty="0">
                <a:latin typeface="Tahoma"/>
                <a:cs typeface="Tahoma"/>
              </a:rPr>
              <a:t>Tahsili </a:t>
            </a:r>
            <a:r>
              <a:rPr sz="2000" spc="-5" dirty="0">
                <a:latin typeface="Tahoma"/>
                <a:cs typeface="Tahoma"/>
              </a:rPr>
              <a:t>gecikmiş </a:t>
            </a:r>
            <a:r>
              <a:rPr sz="2000" dirty="0">
                <a:latin typeface="Tahoma"/>
                <a:cs typeface="Tahoma"/>
              </a:rPr>
              <a:t>alacaklar ve </a:t>
            </a:r>
            <a:r>
              <a:rPr sz="2000" spc="-5" dirty="0">
                <a:latin typeface="Tahoma"/>
                <a:cs typeface="Tahoma"/>
              </a:rPr>
              <a:t>karşılıksız</a:t>
            </a:r>
            <a:r>
              <a:rPr sz="2000" spc="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senetler</a:t>
            </a:r>
            <a:endParaRPr sz="2000" dirty="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ahoma"/>
                <a:cs typeface="Tahoma"/>
              </a:rPr>
              <a:t>Takipteki </a:t>
            </a:r>
            <a:r>
              <a:rPr sz="1800" spc="-5" dirty="0">
                <a:latin typeface="Tahoma"/>
                <a:cs typeface="Tahoma"/>
              </a:rPr>
              <a:t>kredi</a:t>
            </a:r>
            <a:r>
              <a:rPr sz="1800" spc="1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oranları</a:t>
            </a:r>
          </a:p>
          <a:p>
            <a:pPr marL="469900">
              <a:lnSpc>
                <a:spcPct val="100000"/>
              </a:lnSpc>
              <a:spcBef>
                <a:spcPts val="434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Karşılıksız çek</a:t>
            </a:r>
            <a:r>
              <a:rPr sz="1800" spc="13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oranı</a:t>
            </a:r>
          </a:p>
          <a:p>
            <a:pPr marL="355600" indent="-343535">
              <a:lnSpc>
                <a:spcPct val="100000"/>
              </a:lnSpc>
              <a:spcBef>
                <a:spcPts val="484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6235" algn="l"/>
              </a:tabLst>
            </a:pPr>
            <a:r>
              <a:rPr sz="2000" spc="-5" dirty="0">
                <a:latin typeface="Tahoma"/>
                <a:cs typeface="Tahoma"/>
              </a:rPr>
              <a:t>Faiz </a:t>
            </a:r>
            <a:r>
              <a:rPr sz="2000" dirty="0">
                <a:latin typeface="Tahoma"/>
                <a:cs typeface="Tahoma"/>
              </a:rPr>
              <a:t>oranları</a:t>
            </a:r>
          </a:p>
          <a:p>
            <a:pPr marL="469900">
              <a:lnSpc>
                <a:spcPct val="100000"/>
              </a:lnSpc>
              <a:spcBef>
                <a:spcPts val="425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ahoma"/>
                <a:cs typeface="Tahoma"/>
              </a:rPr>
              <a:t>Ticari kredi </a:t>
            </a:r>
            <a:r>
              <a:rPr sz="1800" spc="-5" dirty="0">
                <a:latin typeface="Tahoma"/>
                <a:cs typeface="Tahoma"/>
              </a:rPr>
              <a:t>ve </a:t>
            </a:r>
            <a:r>
              <a:rPr sz="1800" dirty="0">
                <a:latin typeface="Tahoma"/>
                <a:cs typeface="Tahoma"/>
              </a:rPr>
              <a:t>mevduat</a:t>
            </a:r>
            <a:r>
              <a:rPr sz="1800" spc="114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faizi</a:t>
            </a:r>
          </a:p>
          <a:p>
            <a:pPr marL="469900">
              <a:lnSpc>
                <a:spcPct val="100000"/>
              </a:lnSpc>
              <a:spcBef>
                <a:spcPts val="434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ahoma"/>
                <a:cs typeface="Tahoma"/>
              </a:rPr>
              <a:t>Tüketici kredi</a:t>
            </a:r>
            <a:r>
              <a:rPr sz="1800" spc="10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faizleri</a:t>
            </a:r>
          </a:p>
          <a:p>
            <a:pPr marL="355600" indent="-343535">
              <a:lnSpc>
                <a:spcPct val="100000"/>
              </a:lnSpc>
              <a:spcBef>
                <a:spcPts val="484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6235" algn="l"/>
              </a:tabLst>
            </a:pPr>
            <a:r>
              <a:rPr sz="2000" dirty="0">
                <a:latin typeface="Tahoma"/>
                <a:cs typeface="Tahoma"/>
              </a:rPr>
              <a:t>Mevduat</a:t>
            </a:r>
            <a:r>
              <a:rPr sz="2000" spc="-3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gelişmeleri</a:t>
            </a:r>
          </a:p>
          <a:p>
            <a:pPr marL="469900">
              <a:lnSpc>
                <a:spcPct val="100000"/>
              </a:lnSpc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ahoma"/>
                <a:cs typeface="Tahoma"/>
              </a:rPr>
              <a:t>Toplam</a:t>
            </a:r>
            <a:r>
              <a:rPr sz="1800" spc="114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mevduat</a:t>
            </a:r>
          </a:p>
          <a:p>
            <a:pPr marL="469900">
              <a:lnSpc>
                <a:spcPct val="100000"/>
              </a:lnSpc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ahoma"/>
                <a:cs typeface="Tahoma"/>
              </a:rPr>
              <a:t>TL ve </a:t>
            </a:r>
            <a:r>
              <a:rPr sz="1800" spc="-5" dirty="0">
                <a:latin typeface="Tahoma"/>
                <a:cs typeface="Tahoma"/>
              </a:rPr>
              <a:t>YP</a:t>
            </a:r>
            <a:r>
              <a:rPr sz="1800" spc="8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mevduat</a:t>
            </a:r>
          </a:p>
        </p:txBody>
      </p:sp>
    </p:spTree>
    <p:extLst>
      <p:ext uri="{BB962C8B-B14F-4D97-AF65-F5344CB8AC3E}">
        <p14:creationId xmlns:p14="http://schemas.microsoft.com/office/powerpoint/2010/main" val="1662629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5673" y="774953"/>
            <a:ext cx="41421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Kredi büyümesi </a:t>
            </a:r>
            <a:r>
              <a:rPr sz="2400" spc="15" dirty="0"/>
              <a:t>hız</a:t>
            </a:r>
            <a:r>
              <a:rPr sz="2400" spc="-35" dirty="0"/>
              <a:t> </a:t>
            </a:r>
            <a:r>
              <a:rPr sz="2400" dirty="0"/>
              <a:t>kesiyor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62327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17613" y="2496121"/>
            <a:ext cx="6370955" cy="3213100"/>
            <a:chOff x="717613" y="2496121"/>
            <a:chExt cx="6370955" cy="3213100"/>
          </a:xfrm>
        </p:grpSpPr>
        <p:sp>
          <p:nvSpPr>
            <p:cNvPr id="6" name="object 6"/>
            <p:cNvSpPr/>
            <p:nvPr/>
          </p:nvSpPr>
          <p:spPr>
            <a:xfrm>
              <a:off x="722376" y="2500883"/>
              <a:ext cx="6361430" cy="3203575"/>
            </a:xfrm>
            <a:custGeom>
              <a:avLst/>
              <a:gdLst/>
              <a:ahLst/>
              <a:cxnLst/>
              <a:rect l="l" t="t" r="r" b="b"/>
              <a:pathLst>
                <a:path w="6361430" h="3203575">
                  <a:moveTo>
                    <a:pt x="59436" y="3203447"/>
                  </a:moveTo>
                  <a:lnTo>
                    <a:pt x="59436" y="0"/>
                  </a:lnTo>
                </a:path>
                <a:path w="6361430" h="3203575">
                  <a:moveTo>
                    <a:pt x="0" y="3203447"/>
                  </a:moveTo>
                  <a:lnTo>
                    <a:pt x="59436" y="3203447"/>
                  </a:lnTo>
                </a:path>
                <a:path w="6361430" h="3203575">
                  <a:moveTo>
                    <a:pt x="0" y="2668523"/>
                  </a:moveTo>
                  <a:lnTo>
                    <a:pt x="59436" y="2668523"/>
                  </a:lnTo>
                </a:path>
                <a:path w="6361430" h="3203575">
                  <a:moveTo>
                    <a:pt x="0" y="2135123"/>
                  </a:moveTo>
                  <a:lnTo>
                    <a:pt x="59436" y="2135123"/>
                  </a:lnTo>
                </a:path>
                <a:path w="6361430" h="3203575">
                  <a:moveTo>
                    <a:pt x="0" y="1601723"/>
                  </a:moveTo>
                  <a:lnTo>
                    <a:pt x="59436" y="1601723"/>
                  </a:lnTo>
                </a:path>
                <a:path w="6361430" h="3203575">
                  <a:moveTo>
                    <a:pt x="0" y="1066800"/>
                  </a:moveTo>
                  <a:lnTo>
                    <a:pt x="59436" y="1066800"/>
                  </a:lnTo>
                </a:path>
                <a:path w="6361430" h="3203575">
                  <a:moveTo>
                    <a:pt x="0" y="533400"/>
                  </a:moveTo>
                  <a:lnTo>
                    <a:pt x="59436" y="533400"/>
                  </a:lnTo>
                </a:path>
                <a:path w="6361430" h="3203575">
                  <a:moveTo>
                    <a:pt x="0" y="0"/>
                  </a:moveTo>
                  <a:lnTo>
                    <a:pt x="59436" y="0"/>
                  </a:lnTo>
                </a:path>
                <a:path w="6361430" h="3203575">
                  <a:moveTo>
                    <a:pt x="59436" y="2135123"/>
                  </a:moveTo>
                  <a:lnTo>
                    <a:pt x="6361176" y="2135123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81050" y="3492245"/>
              <a:ext cx="6147435" cy="1308100"/>
            </a:xfrm>
            <a:custGeom>
              <a:avLst/>
              <a:gdLst/>
              <a:ahLst/>
              <a:cxnLst/>
              <a:rect l="l" t="t" r="r" b="b"/>
              <a:pathLst>
                <a:path w="6147434" h="1308100">
                  <a:moveTo>
                    <a:pt x="0" y="688974"/>
                  </a:moveTo>
                  <a:lnTo>
                    <a:pt x="40531" y="667851"/>
                  </a:lnTo>
                  <a:lnTo>
                    <a:pt x="81305" y="645525"/>
                  </a:lnTo>
                  <a:lnTo>
                    <a:pt x="121593" y="625556"/>
                  </a:lnTo>
                  <a:lnTo>
                    <a:pt x="160667" y="611504"/>
                  </a:lnTo>
                  <a:lnTo>
                    <a:pt x="197677" y="606047"/>
                  </a:lnTo>
                  <a:lnTo>
                    <a:pt x="233229" y="606710"/>
                  </a:lnTo>
                  <a:lnTo>
                    <a:pt x="268781" y="609326"/>
                  </a:lnTo>
                  <a:lnTo>
                    <a:pt x="305790" y="609726"/>
                  </a:lnTo>
                  <a:lnTo>
                    <a:pt x="344985" y="608562"/>
                  </a:lnTo>
                  <a:lnTo>
                    <a:pt x="385476" y="607456"/>
                  </a:lnTo>
                  <a:lnTo>
                    <a:pt x="426291" y="603708"/>
                  </a:lnTo>
                  <a:lnTo>
                    <a:pt x="466458" y="594613"/>
                  </a:lnTo>
                  <a:lnTo>
                    <a:pt x="505577" y="575302"/>
                  </a:lnTo>
                  <a:lnTo>
                    <a:pt x="544193" y="548608"/>
                  </a:lnTo>
                  <a:lnTo>
                    <a:pt x="582806" y="523390"/>
                  </a:lnTo>
                  <a:lnTo>
                    <a:pt x="621919" y="508507"/>
                  </a:lnTo>
                  <a:lnTo>
                    <a:pt x="661844" y="510022"/>
                  </a:lnTo>
                  <a:lnTo>
                    <a:pt x="702246" y="522049"/>
                  </a:lnTo>
                  <a:lnTo>
                    <a:pt x="742648" y="535243"/>
                  </a:lnTo>
                  <a:lnTo>
                    <a:pt x="782574" y="540257"/>
                  </a:lnTo>
                  <a:lnTo>
                    <a:pt x="820705" y="540617"/>
                  </a:lnTo>
                  <a:lnTo>
                    <a:pt x="860361" y="539130"/>
                  </a:lnTo>
                  <a:lnTo>
                    <a:pt x="900017" y="525952"/>
                  </a:lnTo>
                  <a:lnTo>
                    <a:pt x="938149" y="491235"/>
                  </a:lnTo>
                  <a:lnTo>
                    <a:pt x="957986" y="456317"/>
                  </a:lnTo>
                  <a:lnTo>
                    <a:pt x="977949" y="407437"/>
                  </a:lnTo>
                  <a:lnTo>
                    <a:pt x="998011" y="349970"/>
                  </a:lnTo>
                  <a:lnTo>
                    <a:pt x="1018143" y="289290"/>
                  </a:lnTo>
                  <a:lnTo>
                    <a:pt x="1038316" y="230770"/>
                  </a:lnTo>
                  <a:lnTo>
                    <a:pt x="1058503" y="179786"/>
                  </a:lnTo>
                  <a:lnTo>
                    <a:pt x="1078675" y="141711"/>
                  </a:lnTo>
                  <a:lnTo>
                    <a:pt x="1098804" y="121919"/>
                  </a:lnTo>
                  <a:lnTo>
                    <a:pt x="1121772" y="122903"/>
                  </a:lnTo>
                  <a:lnTo>
                    <a:pt x="1144816" y="142753"/>
                  </a:lnTo>
                  <a:lnTo>
                    <a:pt x="1167887" y="176454"/>
                  </a:lnTo>
                  <a:lnTo>
                    <a:pt x="1190935" y="218985"/>
                  </a:lnTo>
                  <a:lnTo>
                    <a:pt x="1213913" y="265328"/>
                  </a:lnTo>
                  <a:lnTo>
                    <a:pt x="1236770" y="310465"/>
                  </a:lnTo>
                  <a:lnTo>
                    <a:pt x="1259458" y="349376"/>
                  </a:lnTo>
                  <a:lnTo>
                    <a:pt x="1285613" y="390505"/>
                  </a:lnTo>
                  <a:lnTo>
                    <a:pt x="1311472" y="433465"/>
                  </a:lnTo>
                  <a:lnTo>
                    <a:pt x="1337183" y="477059"/>
                  </a:lnTo>
                  <a:lnTo>
                    <a:pt x="1362893" y="520093"/>
                  </a:lnTo>
                  <a:lnTo>
                    <a:pt x="1388752" y="561369"/>
                  </a:lnTo>
                  <a:lnTo>
                    <a:pt x="1414907" y="599693"/>
                  </a:lnTo>
                  <a:lnTo>
                    <a:pt x="1446794" y="644485"/>
                  </a:lnTo>
                  <a:lnTo>
                    <a:pt x="1479047" y="689069"/>
                  </a:lnTo>
                  <a:lnTo>
                    <a:pt x="1511421" y="729977"/>
                  </a:lnTo>
                  <a:lnTo>
                    <a:pt x="1543674" y="763741"/>
                  </a:lnTo>
                  <a:lnTo>
                    <a:pt x="1575562" y="786891"/>
                  </a:lnTo>
                  <a:lnTo>
                    <a:pt x="1614693" y="795123"/>
                  </a:lnTo>
                  <a:lnTo>
                    <a:pt x="1653349" y="786256"/>
                  </a:lnTo>
                  <a:lnTo>
                    <a:pt x="1692005" y="772818"/>
                  </a:lnTo>
                  <a:lnTo>
                    <a:pt x="1731137" y="767333"/>
                  </a:lnTo>
                  <a:lnTo>
                    <a:pt x="1770884" y="774380"/>
                  </a:lnTo>
                  <a:lnTo>
                    <a:pt x="1811083" y="786939"/>
                  </a:lnTo>
                  <a:lnTo>
                    <a:pt x="1851473" y="799855"/>
                  </a:lnTo>
                  <a:lnTo>
                    <a:pt x="1891792" y="807973"/>
                  </a:lnTo>
                  <a:lnTo>
                    <a:pt x="1932271" y="810142"/>
                  </a:lnTo>
                  <a:lnTo>
                    <a:pt x="1973024" y="809037"/>
                  </a:lnTo>
                  <a:lnTo>
                    <a:pt x="2013325" y="805241"/>
                  </a:lnTo>
                  <a:lnTo>
                    <a:pt x="2052447" y="799337"/>
                  </a:lnTo>
                  <a:lnTo>
                    <a:pt x="2089431" y="789301"/>
                  </a:lnTo>
                  <a:lnTo>
                    <a:pt x="2124964" y="775620"/>
                  </a:lnTo>
                  <a:lnTo>
                    <a:pt x="2160496" y="762369"/>
                  </a:lnTo>
                  <a:lnTo>
                    <a:pt x="2197481" y="753617"/>
                  </a:lnTo>
                  <a:lnTo>
                    <a:pt x="2236729" y="747772"/>
                  </a:lnTo>
                  <a:lnTo>
                    <a:pt x="2277252" y="743616"/>
                  </a:lnTo>
                  <a:lnTo>
                    <a:pt x="2318085" y="745509"/>
                  </a:lnTo>
                  <a:lnTo>
                    <a:pt x="2358263" y="757808"/>
                  </a:lnTo>
                  <a:lnTo>
                    <a:pt x="2397321" y="787439"/>
                  </a:lnTo>
                  <a:lnTo>
                    <a:pt x="2435939" y="830167"/>
                  </a:lnTo>
                  <a:lnTo>
                    <a:pt x="2474581" y="873609"/>
                  </a:lnTo>
                  <a:lnTo>
                    <a:pt x="2513711" y="905382"/>
                  </a:lnTo>
                  <a:lnTo>
                    <a:pt x="2553636" y="918090"/>
                  </a:lnTo>
                  <a:lnTo>
                    <a:pt x="2594038" y="919702"/>
                  </a:lnTo>
                  <a:lnTo>
                    <a:pt x="2634440" y="920884"/>
                  </a:lnTo>
                  <a:lnTo>
                    <a:pt x="2674366" y="932306"/>
                  </a:lnTo>
                  <a:lnTo>
                    <a:pt x="2713478" y="955742"/>
                  </a:lnTo>
                  <a:lnTo>
                    <a:pt x="2752090" y="985869"/>
                  </a:lnTo>
                  <a:lnTo>
                    <a:pt x="2790701" y="1022711"/>
                  </a:lnTo>
                  <a:lnTo>
                    <a:pt x="2829814" y="1066291"/>
                  </a:lnTo>
                  <a:lnTo>
                    <a:pt x="2856301" y="1104354"/>
                  </a:lnTo>
                  <a:lnTo>
                    <a:pt x="2883008" y="1151715"/>
                  </a:lnTo>
                  <a:lnTo>
                    <a:pt x="2909855" y="1202055"/>
                  </a:lnTo>
                  <a:lnTo>
                    <a:pt x="2936766" y="1249049"/>
                  </a:lnTo>
                  <a:lnTo>
                    <a:pt x="2963663" y="1286378"/>
                  </a:lnTo>
                  <a:lnTo>
                    <a:pt x="2990469" y="1307718"/>
                  </a:lnTo>
                  <a:lnTo>
                    <a:pt x="3030789" y="1306986"/>
                  </a:lnTo>
                  <a:lnTo>
                    <a:pt x="3071193" y="1280048"/>
                  </a:lnTo>
                  <a:lnTo>
                    <a:pt x="3111430" y="1240371"/>
                  </a:lnTo>
                  <a:lnTo>
                    <a:pt x="3151251" y="1201420"/>
                  </a:lnTo>
                  <a:lnTo>
                    <a:pt x="3182547" y="1171276"/>
                  </a:lnTo>
                  <a:lnTo>
                    <a:pt x="3213503" y="1137145"/>
                  </a:lnTo>
                  <a:lnTo>
                    <a:pt x="3244355" y="1101412"/>
                  </a:lnTo>
                  <a:lnTo>
                    <a:pt x="3275341" y="1066458"/>
                  </a:lnTo>
                  <a:lnTo>
                    <a:pt x="3306699" y="1034668"/>
                  </a:lnTo>
                  <a:lnTo>
                    <a:pt x="3346624" y="998352"/>
                  </a:lnTo>
                  <a:lnTo>
                    <a:pt x="3387026" y="963977"/>
                  </a:lnTo>
                  <a:lnTo>
                    <a:pt x="3427428" y="933102"/>
                  </a:lnTo>
                  <a:lnTo>
                    <a:pt x="3467354" y="907287"/>
                  </a:lnTo>
                  <a:lnTo>
                    <a:pt x="3506466" y="888390"/>
                  </a:lnTo>
                  <a:lnTo>
                    <a:pt x="3545078" y="875077"/>
                  </a:lnTo>
                  <a:lnTo>
                    <a:pt x="3583689" y="864121"/>
                  </a:lnTo>
                  <a:lnTo>
                    <a:pt x="3622802" y="852296"/>
                  </a:lnTo>
                  <a:lnTo>
                    <a:pt x="3662620" y="838838"/>
                  </a:lnTo>
                  <a:lnTo>
                    <a:pt x="3702843" y="825500"/>
                  </a:lnTo>
                  <a:lnTo>
                    <a:pt x="3743209" y="812542"/>
                  </a:lnTo>
                  <a:lnTo>
                    <a:pt x="3783457" y="800226"/>
                  </a:lnTo>
                  <a:lnTo>
                    <a:pt x="3823882" y="788140"/>
                  </a:lnTo>
                  <a:lnTo>
                    <a:pt x="3864451" y="776303"/>
                  </a:lnTo>
                  <a:lnTo>
                    <a:pt x="3904686" y="765633"/>
                  </a:lnTo>
                  <a:lnTo>
                    <a:pt x="3944112" y="757046"/>
                  </a:lnTo>
                  <a:lnTo>
                    <a:pt x="3982233" y="754760"/>
                  </a:lnTo>
                  <a:lnTo>
                    <a:pt x="4019343" y="756951"/>
                  </a:lnTo>
                  <a:lnTo>
                    <a:pt x="4056429" y="755475"/>
                  </a:lnTo>
                  <a:lnTo>
                    <a:pt x="4094479" y="742187"/>
                  </a:lnTo>
                  <a:lnTo>
                    <a:pt x="4126025" y="718066"/>
                  </a:lnTo>
                  <a:lnTo>
                    <a:pt x="4158236" y="684513"/>
                  </a:lnTo>
                  <a:lnTo>
                    <a:pt x="4190738" y="646944"/>
                  </a:lnTo>
                  <a:lnTo>
                    <a:pt x="4223162" y="610770"/>
                  </a:lnTo>
                  <a:lnTo>
                    <a:pt x="4255135" y="581405"/>
                  </a:lnTo>
                  <a:lnTo>
                    <a:pt x="4294247" y="556319"/>
                  </a:lnTo>
                  <a:lnTo>
                    <a:pt x="4332858" y="537971"/>
                  </a:lnTo>
                  <a:lnTo>
                    <a:pt x="4371470" y="521148"/>
                  </a:lnTo>
                  <a:lnTo>
                    <a:pt x="4410583" y="500633"/>
                  </a:lnTo>
                  <a:lnTo>
                    <a:pt x="4450526" y="476867"/>
                  </a:lnTo>
                  <a:lnTo>
                    <a:pt x="4490958" y="452040"/>
                  </a:lnTo>
                  <a:lnTo>
                    <a:pt x="4531365" y="423570"/>
                  </a:lnTo>
                  <a:lnTo>
                    <a:pt x="4571238" y="388873"/>
                  </a:lnTo>
                  <a:lnTo>
                    <a:pt x="4602596" y="352375"/>
                  </a:lnTo>
                  <a:lnTo>
                    <a:pt x="4633589" y="308597"/>
                  </a:lnTo>
                  <a:lnTo>
                    <a:pt x="4664461" y="263308"/>
                  </a:lnTo>
                  <a:lnTo>
                    <a:pt x="4695454" y="222274"/>
                  </a:lnTo>
                  <a:lnTo>
                    <a:pt x="4726813" y="191261"/>
                  </a:lnTo>
                  <a:lnTo>
                    <a:pt x="4766613" y="170699"/>
                  </a:lnTo>
                  <a:lnTo>
                    <a:pt x="4806807" y="162877"/>
                  </a:lnTo>
                  <a:lnTo>
                    <a:pt x="4847167" y="158579"/>
                  </a:lnTo>
                  <a:lnTo>
                    <a:pt x="4887468" y="148589"/>
                  </a:lnTo>
                  <a:lnTo>
                    <a:pt x="4927768" y="130022"/>
                  </a:lnTo>
                  <a:lnTo>
                    <a:pt x="4968128" y="107870"/>
                  </a:lnTo>
                  <a:lnTo>
                    <a:pt x="5008322" y="85028"/>
                  </a:lnTo>
                  <a:lnTo>
                    <a:pt x="5048123" y="64388"/>
                  </a:lnTo>
                  <a:lnTo>
                    <a:pt x="5087235" y="43398"/>
                  </a:lnTo>
                  <a:lnTo>
                    <a:pt x="5125846" y="21621"/>
                  </a:lnTo>
                  <a:lnTo>
                    <a:pt x="5164458" y="5131"/>
                  </a:lnTo>
                  <a:lnTo>
                    <a:pt x="5203571" y="0"/>
                  </a:lnTo>
                  <a:lnTo>
                    <a:pt x="5243496" y="9594"/>
                  </a:lnTo>
                  <a:lnTo>
                    <a:pt x="5283898" y="30083"/>
                  </a:lnTo>
                  <a:lnTo>
                    <a:pt x="5324300" y="56739"/>
                  </a:lnTo>
                  <a:lnTo>
                    <a:pt x="5364226" y="84836"/>
                  </a:lnTo>
                  <a:lnTo>
                    <a:pt x="5403357" y="116512"/>
                  </a:lnTo>
                  <a:lnTo>
                    <a:pt x="5442013" y="153177"/>
                  </a:lnTo>
                  <a:lnTo>
                    <a:pt x="5480669" y="189009"/>
                  </a:lnTo>
                  <a:lnTo>
                    <a:pt x="5519801" y="218185"/>
                  </a:lnTo>
                  <a:lnTo>
                    <a:pt x="5559601" y="237799"/>
                  </a:lnTo>
                  <a:lnTo>
                    <a:pt x="5599795" y="251364"/>
                  </a:lnTo>
                  <a:lnTo>
                    <a:pt x="5640155" y="262977"/>
                  </a:lnTo>
                  <a:lnTo>
                    <a:pt x="5680456" y="276732"/>
                  </a:lnTo>
                  <a:lnTo>
                    <a:pt x="5720953" y="295628"/>
                  </a:lnTo>
                  <a:lnTo>
                    <a:pt x="5761735" y="316833"/>
                  </a:lnTo>
                  <a:lnTo>
                    <a:pt x="5802042" y="335704"/>
                  </a:lnTo>
                  <a:lnTo>
                    <a:pt x="5841110" y="347598"/>
                  </a:lnTo>
                  <a:lnTo>
                    <a:pt x="5878097" y="344459"/>
                  </a:lnTo>
                  <a:lnTo>
                    <a:pt x="5913643" y="330961"/>
                  </a:lnTo>
                  <a:lnTo>
                    <a:pt x="5949213" y="321845"/>
                  </a:lnTo>
                  <a:lnTo>
                    <a:pt x="5986272" y="331850"/>
                  </a:lnTo>
                  <a:lnTo>
                    <a:pt x="6017391" y="359532"/>
                  </a:lnTo>
                  <a:lnTo>
                    <a:pt x="6049387" y="399931"/>
                  </a:lnTo>
                  <a:lnTo>
                    <a:pt x="6081890" y="447595"/>
                  </a:lnTo>
                  <a:lnTo>
                    <a:pt x="6114527" y="497076"/>
                  </a:lnTo>
                  <a:lnTo>
                    <a:pt x="6146927" y="542924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81050" y="3018281"/>
              <a:ext cx="6147435" cy="1742439"/>
            </a:xfrm>
            <a:custGeom>
              <a:avLst/>
              <a:gdLst/>
              <a:ahLst/>
              <a:cxnLst/>
              <a:rect l="l" t="t" r="r" b="b"/>
              <a:pathLst>
                <a:path w="6147434" h="1742439">
                  <a:moveTo>
                    <a:pt x="0" y="1150746"/>
                  </a:moveTo>
                  <a:lnTo>
                    <a:pt x="40531" y="1153806"/>
                  </a:lnTo>
                  <a:lnTo>
                    <a:pt x="81305" y="1156557"/>
                  </a:lnTo>
                  <a:lnTo>
                    <a:pt x="121593" y="1159926"/>
                  </a:lnTo>
                  <a:lnTo>
                    <a:pt x="160667" y="1164843"/>
                  </a:lnTo>
                  <a:lnTo>
                    <a:pt x="197677" y="1172090"/>
                  </a:lnTo>
                  <a:lnTo>
                    <a:pt x="233229" y="1181004"/>
                  </a:lnTo>
                  <a:lnTo>
                    <a:pt x="268781" y="1190347"/>
                  </a:lnTo>
                  <a:lnTo>
                    <a:pt x="305790" y="1198879"/>
                  </a:lnTo>
                  <a:lnTo>
                    <a:pt x="344985" y="1206615"/>
                  </a:lnTo>
                  <a:lnTo>
                    <a:pt x="385476" y="1214088"/>
                  </a:lnTo>
                  <a:lnTo>
                    <a:pt x="426291" y="1220847"/>
                  </a:lnTo>
                  <a:lnTo>
                    <a:pt x="466458" y="1226438"/>
                  </a:lnTo>
                  <a:lnTo>
                    <a:pt x="505577" y="1230580"/>
                  </a:lnTo>
                  <a:lnTo>
                    <a:pt x="544193" y="1233566"/>
                  </a:lnTo>
                  <a:lnTo>
                    <a:pt x="582806" y="1235815"/>
                  </a:lnTo>
                  <a:lnTo>
                    <a:pt x="621919" y="1237741"/>
                  </a:lnTo>
                  <a:lnTo>
                    <a:pt x="661844" y="1238648"/>
                  </a:lnTo>
                  <a:lnTo>
                    <a:pt x="702246" y="1238519"/>
                  </a:lnTo>
                  <a:lnTo>
                    <a:pt x="742648" y="1239081"/>
                  </a:lnTo>
                  <a:lnTo>
                    <a:pt x="782574" y="1242059"/>
                  </a:lnTo>
                  <a:lnTo>
                    <a:pt x="821705" y="1247707"/>
                  </a:lnTo>
                  <a:lnTo>
                    <a:pt x="860361" y="1255236"/>
                  </a:lnTo>
                  <a:lnTo>
                    <a:pt x="899017" y="1264527"/>
                  </a:lnTo>
                  <a:lnTo>
                    <a:pt x="938149" y="1275460"/>
                  </a:lnTo>
                  <a:lnTo>
                    <a:pt x="977949" y="1288430"/>
                  </a:lnTo>
                  <a:lnTo>
                    <a:pt x="1018143" y="1303305"/>
                  </a:lnTo>
                  <a:lnTo>
                    <a:pt x="1058503" y="1319466"/>
                  </a:lnTo>
                  <a:lnTo>
                    <a:pt x="1098804" y="1336293"/>
                  </a:lnTo>
                  <a:lnTo>
                    <a:pt x="1139051" y="1354095"/>
                  </a:lnTo>
                  <a:lnTo>
                    <a:pt x="1179417" y="1373076"/>
                  </a:lnTo>
                  <a:lnTo>
                    <a:pt x="1219640" y="1392461"/>
                  </a:lnTo>
                  <a:lnTo>
                    <a:pt x="1259458" y="1411477"/>
                  </a:lnTo>
                  <a:lnTo>
                    <a:pt x="1298571" y="1430129"/>
                  </a:lnTo>
                  <a:lnTo>
                    <a:pt x="1337183" y="1448768"/>
                  </a:lnTo>
                  <a:lnTo>
                    <a:pt x="1375794" y="1467145"/>
                  </a:lnTo>
                  <a:lnTo>
                    <a:pt x="1414907" y="1485010"/>
                  </a:lnTo>
                  <a:lnTo>
                    <a:pt x="1454832" y="1502479"/>
                  </a:lnTo>
                  <a:lnTo>
                    <a:pt x="1495234" y="1519602"/>
                  </a:lnTo>
                  <a:lnTo>
                    <a:pt x="1535636" y="1536035"/>
                  </a:lnTo>
                  <a:lnTo>
                    <a:pt x="1575562" y="1551431"/>
                  </a:lnTo>
                  <a:lnTo>
                    <a:pt x="1614693" y="1565820"/>
                  </a:lnTo>
                  <a:lnTo>
                    <a:pt x="1653349" y="1579292"/>
                  </a:lnTo>
                  <a:lnTo>
                    <a:pt x="1692005" y="1591883"/>
                  </a:lnTo>
                  <a:lnTo>
                    <a:pt x="1731137" y="1603628"/>
                  </a:lnTo>
                  <a:lnTo>
                    <a:pt x="1770884" y="1614628"/>
                  </a:lnTo>
                  <a:lnTo>
                    <a:pt x="1811083" y="1624853"/>
                  </a:lnTo>
                  <a:lnTo>
                    <a:pt x="1851473" y="1634150"/>
                  </a:lnTo>
                  <a:lnTo>
                    <a:pt x="1891792" y="1642363"/>
                  </a:lnTo>
                  <a:lnTo>
                    <a:pt x="1932271" y="1650089"/>
                  </a:lnTo>
                  <a:lnTo>
                    <a:pt x="1973024" y="1657111"/>
                  </a:lnTo>
                  <a:lnTo>
                    <a:pt x="2013325" y="1662348"/>
                  </a:lnTo>
                  <a:lnTo>
                    <a:pt x="2052447" y="1664715"/>
                  </a:lnTo>
                  <a:lnTo>
                    <a:pt x="2089431" y="1662551"/>
                  </a:lnTo>
                  <a:lnTo>
                    <a:pt x="2124964" y="1656826"/>
                  </a:lnTo>
                  <a:lnTo>
                    <a:pt x="2160496" y="1650696"/>
                  </a:lnTo>
                  <a:lnTo>
                    <a:pt x="2197481" y="1647316"/>
                  </a:lnTo>
                  <a:lnTo>
                    <a:pt x="2236729" y="1647112"/>
                  </a:lnTo>
                  <a:lnTo>
                    <a:pt x="2277252" y="1648539"/>
                  </a:lnTo>
                  <a:lnTo>
                    <a:pt x="2318085" y="1651799"/>
                  </a:lnTo>
                  <a:lnTo>
                    <a:pt x="2358263" y="1657095"/>
                  </a:lnTo>
                  <a:lnTo>
                    <a:pt x="2397321" y="1665491"/>
                  </a:lnTo>
                  <a:lnTo>
                    <a:pt x="2435939" y="1676542"/>
                  </a:lnTo>
                  <a:lnTo>
                    <a:pt x="2474581" y="1688189"/>
                  </a:lnTo>
                  <a:lnTo>
                    <a:pt x="2513711" y="1698370"/>
                  </a:lnTo>
                  <a:lnTo>
                    <a:pt x="2553636" y="1706800"/>
                  </a:lnTo>
                  <a:lnTo>
                    <a:pt x="2594038" y="1714468"/>
                  </a:lnTo>
                  <a:lnTo>
                    <a:pt x="2634440" y="1721230"/>
                  </a:lnTo>
                  <a:lnTo>
                    <a:pt x="2674366" y="1726945"/>
                  </a:lnTo>
                  <a:lnTo>
                    <a:pt x="2713478" y="1732992"/>
                  </a:lnTo>
                  <a:lnTo>
                    <a:pt x="2752090" y="1738931"/>
                  </a:lnTo>
                  <a:lnTo>
                    <a:pt x="2790701" y="1742180"/>
                  </a:lnTo>
                  <a:lnTo>
                    <a:pt x="2829814" y="1740153"/>
                  </a:lnTo>
                  <a:lnTo>
                    <a:pt x="2869632" y="1732182"/>
                  </a:lnTo>
                  <a:lnTo>
                    <a:pt x="2909855" y="1719627"/>
                  </a:lnTo>
                  <a:lnTo>
                    <a:pt x="2950221" y="1702952"/>
                  </a:lnTo>
                  <a:lnTo>
                    <a:pt x="2990469" y="1682622"/>
                  </a:lnTo>
                  <a:lnTo>
                    <a:pt x="3030789" y="1657623"/>
                  </a:lnTo>
                  <a:lnTo>
                    <a:pt x="3071193" y="1628076"/>
                  </a:lnTo>
                  <a:lnTo>
                    <a:pt x="3111430" y="1596147"/>
                  </a:lnTo>
                  <a:lnTo>
                    <a:pt x="3151251" y="1564004"/>
                  </a:lnTo>
                  <a:lnTo>
                    <a:pt x="3190309" y="1531600"/>
                  </a:lnTo>
                  <a:lnTo>
                    <a:pt x="3228927" y="1497933"/>
                  </a:lnTo>
                  <a:lnTo>
                    <a:pt x="3267569" y="1464028"/>
                  </a:lnTo>
                  <a:lnTo>
                    <a:pt x="3306699" y="1430908"/>
                  </a:lnTo>
                  <a:lnTo>
                    <a:pt x="3346624" y="1399020"/>
                  </a:lnTo>
                  <a:lnTo>
                    <a:pt x="3387026" y="1367821"/>
                  </a:lnTo>
                  <a:lnTo>
                    <a:pt x="3427428" y="1336575"/>
                  </a:lnTo>
                  <a:lnTo>
                    <a:pt x="3467354" y="1304543"/>
                  </a:lnTo>
                  <a:lnTo>
                    <a:pt x="3506466" y="1270906"/>
                  </a:lnTo>
                  <a:lnTo>
                    <a:pt x="3545078" y="1236329"/>
                  </a:lnTo>
                  <a:lnTo>
                    <a:pt x="3583689" y="1202013"/>
                  </a:lnTo>
                  <a:lnTo>
                    <a:pt x="3622802" y="1169161"/>
                  </a:lnTo>
                  <a:lnTo>
                    <a:pt x="3662620" y="1138378"/>
                  </a:lnTo>
                  <a:lnTo>
                    <a:pt x="3702843" y="1108916"/>
                  </a:lnTo>
                  <a:lnTo>
                    <a:pt x="3743209" y="1079954"/>
                  </a:lnTo>
                  <a:lnTo>
                    <a:pt x="3783457" y="1050670"/>
                  </a:lnTo>
                  <a:lnTo>
                    <a:pt x="3823882" y="1018653"/>
                  </a:lnTo>
                  <a:lnTo>
                    <a:pt x="3864451" y="985123"/>
                  </a:lnTo>
                  <a:lnTo>
                    <a:pt x="3904686" y="954426"/>
                  </a:lnTo>
                  <a:lnTo>
                    <a:pt x="3944112" y="930909"/>
                  </a:lnTo>
                  <a:lnTo>
                    <a:pt x="3982233" y="919130"/>
                  </a:lnTo>
                  <a:lnTo>
                    <a:pt x="4019343" y="915638"/>
                  </a:lnTo>
                  <a:lnTo>
                    <a:pt x="4056429" y="912764"/>
                  </a:lnTo>
                  <a:lnTo>
                    <a:pt x="4094479" y="902842"/>
                  </a:lnTo>
                  <a:lnTo>
                    <a:pt x="4134030" y="882965"/>
                  </a:lnTo>
                  <a:lnTo>
                    <a:pt x="4174474" y="857551"/>
                  </a:lnTo>
                  <a:lnTo>
                    <a:pt x="4215084" y="829637"/>
                  </a:lnTo>
                  <a:lnTo>
                    <a:pt x="4255135" y="802258"/>
                  </a:lnTo>
                  <a:lnTo>
                    <a:pt x="4294247" y="779926"/>
                  </a:lnTo>
                  <a:lnTo>
                    <a:pt x="4332858" y="759713"/>
                  </a:lnTo>
                  <a:lnTo>
                    <a:pt x="4371470" y="733786"/>
                  </a:lnTo>
                  <a:lnTo>
                    <a:pt x="4410583" y="694308"/>
                  </a:lnTo>
                  <a:lnTo>
                    <a:pt x="4437132" y="657596"/>
                  </a:lnTo>
                  <a:lnTo>
                    <a:pt x="4463974" y="614049"/>
                  </a:lnTo>
                  <a:lnTo>
                    <a:pt x="4490958" y="565642"/>
                  </a:lnTo>
                  <a:lnTo>
                    <a:pt x="4517930" y="514345"/>
                  </a:lnTo>
                  <a:lnTo>
                    <a:pt x="4544741" y="462131"/>
                  </a:lnTo>
                  <a:lnTo>
                    <a:pt x="4571238" y="410971"/>
                  </a:lnTo>
                  <a:lnTo>
                    <a:pt x="4593685" y="365630"/>
                  </a:lnTo>
                  <a:lnTo>
                    <a:pt x="4615910" y="316646"/>
                  </a:lnTo>
                  <a:lnTo>
                    <a:pt x="4638001" y="266244"/>
                  </a:lnTo>
                  <a:lnTo>
                    <a:pt x="4660049" y="216643"/>
                  </a:lnTo>
                  <a:lnTo>
                    <a:pt x="4682140" y="170066"/>
                  </a:lnTo>
                  <a:lnTo>
                    <a:pt x="4704365" y="128734"/>
                  </a:lnTo>
                  <a:lnTo>
                    <a:pt x="4726813" y="94868"/>
                  </a:lnTo>
                  <a:lnTo>
                    <a:pt x="4766613" y="51238"/>
                  </a:lnTo>
                  <a:lnTo>
                    <a:pt x="4806807" y="21955"/>
                  </a:lnTo>
                  <a:lnTo>
                    <a:pt x="4847167" y="5411"/>
                  </a:lnTo>
                  <a:lnTo>
                    <a:pt x="4887468" y="0"/>
                  </a:lnTo>
                  <a:lnTo>
                    <a:pt x="4927768" y="9525"/>
                  </a:lnTo>
                  <a:lnTo>
                    <a:pt x="4968128" y="33432"/>
                  </a:lnTo>
                  <a:lnTo>
                    <a:pt x="5008322" y="63579"/>
                  </a:lnTo>
                  <a:lnTo>
                    <a:pt x="5048123" y="91820"/>
                  </a:lnTo>
                  <a:lnTo>
                    <a:pt x="5087235" y="117558"/>
                  </a:lnTo>
                  <a:lnTo>
                    <a:pt x="5125846" y="144557"/>
                  </a:lnTo>
                  <a:lnTo>
                    <a:pt x="5164458" y="171509"/>
                  </a:lnTo>
                  <a:lnTo>
                    <a:pt x="5203571" y="197103"/>
                  </a:lnTo>
                  <a:lnTo>
                    <a:pt x="5243496" y="219711"/>
                  </a:lnTo>
                  <a:lnTo>
                    <a:pt x="5283898" y="240522"/>
                  </a:lnTo>
                  <a:lnTo>
                    <a:pt x="5324300" y="262165"/>
                  </a:lnTo>
                  <a:lnTo>
                    <a:pt x="5364226" y="287273"/>
                  </a:lnTo>
                  <a:lnTo>
                    <a:pt x="5403357" y="317930"/>
                  </a:lnTo>
                  <a:lnTo>
                    <a:pt x="5442013" y="352218"/>
                  </a:lnTo>
                  <a:lnTo>
                    <a:pt x="5480669" y="387054"/>
                  </a:lnTo>
                  <a:lnTo>
                    <a:pt x="5519801" y="419353"/>
                  </a:lnTo>
                  <a:lnTo>
                    <a:pt x="5559601" y="448425"/>
                  </a:lnTo>
                  <a:lnTo>
                    <a:pt x="5599795" y="475805"/>
                  </a:lnTo>
                  <a:lnTo>
                    <a:pt x="5640155" y="502042"/>
                  </a:lnTo>
                  <a:lnTo>
                    <a:pt x="5680456" y="527684"/>
                  </a:lnTo>
                  <a:lnTo>
                    <a:pt x="5720953" y="553664"/>
                  </a:lnTo>
                  <a:lnTo>
                    <a:pt x="5761735" y="579405"/>
                  </a:lnTo>
                  <a:lnTo>
                    <a:pt x="5802042" y="603194"/>
                  </a:lnTo>
                  <a:lnTo>
                    <a:pt x="5841110" y="623315"/>
                  </a:lnTo>
                  <a:lnTo>
                    <a:pt x="5878097" y="636835"/>
                  </a:lnTo>
                  <a:lnTo>
                    <a:pt x="5913643" y="645461"/>
                  </a:lnTo>
                  <a:lnTo>
                    <a:pt x="5949213" y="654444"/>
                  </a:lnTo>
                  <a:lnTo>
                    <a:pt x="5986272" y="669035"/>
                  </a:lnTo>
                  <a:lnTo>
                    <a:pt x="6025322" y="691632"/>
                  </a:lnTo>
                  <a:lnTo>
                    <a:pt x="6065599" y="719026"/>
                  </a:lnTo>
                  <a:lnTo>
                    <a:pt x="6106376" y="748349"/>
                  </a:lnTo>
                  <a:lnTo>
                    <a:pt x="6146927" y="776731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81050" y="3442330"/>
              <a:ext cx="6147435" cy="2184400"/>
            </a:xfrm>
            <a:custGeom>
              <a:avLst/>
              <a:gdLst/>
              <a:ahLst/>
              <a:cxnLst/>
              <a:rect l="l" t="t" r="r" b="b"/>
              <a:pathLst>
                <a:path w="6147434" h="2184400">
                  <a:moveTo>
                    <a:pt x="0" y="732921"/>
                  </a:moveTo>
                  <a:lnTo>
                    <a:pt x="40531" y="710958"/>
                  </a:lnTo>
                  <a:lnTo>
                    <a:pt x="81305" y="687423"/>
                  </a:lnTo>
                  <a:lnTo>
                    <a:pt x="121593" y="666984"/>
                  </a:lnTo>
                  <a:lnTo>
                    <a:pt x="160667" y="654308"/>
                  </a:lnTo>
                  <a:lnTo>
                    <a:pt x="197677" y="652823"/>
                  </a:lnTo>
                  <a:lnTo>
                    <a:pt x="233229" y="659292"/>
                  </a:lnTo>
                  <a:lnTo>
                    <a:pt x="268781" y="668381"/>
                  </a:lnTo>
                  <a:lnTo>
                    <a:pt x="305790" y="674755"/>
                  </a:lnTo>
                  <a:lnTo>
                    <a:pt x="344985" y="680987"/>
                  </a:lnTo>
                  <a:lnTo>
                    <a:pt x="385476" y="688518"/>
                  </a:lnTo>
                  <a:lnTo>
                    <a:pt x="426291" y="690596"/>
                  </a:lnTo>
                  <a:lnTo>
                    <a:pt x="466458" y="680470"/>
                  </a:lnTo>
                  <a:lnTo>
                    <a:pt x="497810" y="656981"/>
                  </a:lnTo>
                  <a:lnTo>
                    <a:pt x="528775" y="621611"/>
                  </a:lnTo>
                  <a:lnTo>
                    <a:pt x="559610" y="582656"/>
                  </a:lnTo>
                  <a:lnTo>
                    <a:pt x="590573" y="548414"/>
                  </a:lnTo>
                  <a:lnTo>
                    <a:pt x="621919" y="527181"/>
                  </a:lnTo>
                  <a:lnTo>
                    <a:pt x="661844" y="525065"/>
                  </a:lnTo>
                  <a:lnTo>
                    <a:pt x="702246" y="539214"/>
                  </a:lnTo>
                  <a:lnTo>
                    <a:pt x="742648" y="555791"/>
                  </a:lnTo>
                  <a:lnTo>
                    <a:pt x="782574" y="560963"/>
                  </a:lnTo>
                  <a:lnTo>
                    <a:pt x="820705" y="556601"/>
                  </a:lnTo>
                  <a:lnTo>
                    <a:pt x="860361" y="547882"/>
                  </a:lnTo>
                  <a:lnTo>
                    <a:pt x="900017" y="527065"/>
                  </a:lnTo>
                  <a:lnTo>
                    <a:pt x="938149" y="486414"/>
                  </a:lnTo>
                  <a:lnTo>
                    <a:pt x="973503" y="409332"/>
                  </a:lnTo>
                  <a:lnTo>
                    <a:pt x="991314" y="357062"/>
                  </a:lnTo>
                  <a:lnTo>
                    <a:pt x="1009188" y="301013"/>
                  </a:lnTo>
                  <a:lnTo>
                    <a:pt x="1027105" y="245216"/>
                  </a:lnTo>
                  <a:lnTo>
                    <a:pt x="1045045" y="193702"/>
                  </a:lnTo>
                  <a:lnTo>
                    <a:pt x="1062988" y="150501"/>
                  </a:lnTo>
                  <a:lnTo>
                    <a:pt x="1080914" y="119643"/>
                  </a:lnTo>
                  <a:lnTo>
                    <a:pt x="1098804" y="105160"/>
                  </a:lnTo>
                  <a:lnTo>
                    <a:pt x="1118896" y="109620"/>
                  </a:lnTo>
                  <a:lnTo>
                    <a:pt x="1159235" y="166625"/>
                  </a:lnTo>
                  <a:lnTo>
                    <a:pt x="1179417" y="210903"/>
                  </a:lnTo>
                  <a:lnTo>
                    <a:pt x="1199563" y="260188"/>
                  </a:lnTo>
                  <a:lnTo>
                    <a:pt x="1219640" y="310346"/>
                  </a:lnTo>
                  <a:lnTo>
                    <a:pt x="1239616" y="357245"/>
                  </a:lnTo>
                  <a:lnTo>
                    <a:pt x="1259458" y="396752"/>
                  </a:lnTo>
                  <a:lnTo>
                    <a:pt x="1285613" y="441932"/>
                  </a:lnTo>
                  <a:lnTo>
                    <a:pt x="1311472" y="485948"/>
                  </a:lnTo>
                  <a:lnTo>
                    <a:pt x="1337183" y="529054"/>
                  </a:lnTo>
                  <a:lnTo>
                    <a:pt x="1362893" y="571504"/>
                  </a:lnTo>
                  <a:lnTo>
                    <a:pt x="1388752" y="613551"/>
                  </a:lnTo>
                  <a:lnTo>
                    <a:pt x="1414907" y="655451"/>
                  </a:lnTo>
                  <a:lnTo>
                    <a:pt x="1441447" y="699902"/>
                  </a:lnTo>
                  <a:lnTo>
                    <a:pt x="1468270" y="747243"/>
                  </a:lnTo>
                  <a:lnTo>
                    <a:pt x="1495234" y="794182"/>
                  </a:lnTo>
                  <a:lnTo>
                    <a:pt x="1522198" y="837427"/>
                  </a:lnTo>
                  <a:lnTo>
                    <a:pt x="1549021" y="873688"/>
                  </a:lnTo>
                  <a:lnTo>
                    <a:pt x="1614693" y="914685"/>
                  </a:lnTo>
                  <a:lnTo>
                    <a:pt x="1653349" y="909482"/>
                  </a:lnTo>
                  <a:lnTo>
                    <a:pt x="1692005" y="897564"/>
                  </a:lnTo>
                  <a:lnTo>
                    <a:pt x="1731137" y="892433"/>
                  </a:lnTo>
                  <a:lnTo>
                    <a:pt x="1770884" y="898217"/>
                  </a:lnTo>
                  <a:lnTo>
                    <a:pt x="1811083" y="907466"/>
                  </a:lnTo>
                  <a:lnTo>
                    <a:pt x="1851473" y="916596"/>
                  </a:lnTo>
                  <a:lnTo>
                    <a:pt x="1891792" y="922024"/>
                  </a:lnTo>
                  <a:lnTo>
                    <a:pt x="1917790" y="914441"/>
                  </a:lnTo>
                  <a:lnTo>
                    <a:pt x="1953353" y="897575"/>
                  </a:lnTo>
                  <a:lnTo>
                    <a:pt x="1991982" y="883445"/>
                  </a:lnTo>
                  <a:lnTo>
                    <a:pt x="2052447" y="911483"/>
                  </a:lnTo>
                  <a:lnTo>
                    <a:pt x="2072441" y="980917"/>
                  </a:lnTo>
                  <a:lnTo>
                    <a:pt x="2082197" y="1027899"/>
                  </a:lnTo>
                  <a:lnTo>
                    <a:pt x="2091829" y="1081166"/>
                  </a:lnTo>
                  <a:lnTo>
                    <a:pt x="2101365" y="1139297"/>
                  </a:lnTo>
                  <a:lnTo>
                    <a:pt x="2110832" y="1200874"/>
                  </a:lnTo>
                  <a:lnTo>
                    <a:pt x="2120258" y="1264477"/>
                  </a:lnTo>
                  <a:lnTo>
                    <a:pt x="2129669" y="1328686"/>
                  </a:lnTo>
                  <a:lnTo>
                    <a:pt x="2139095" y="1392082"/>
                  </a:lnTo>
                  <a:lnTo>
                    <a:pt x="2148562" y="1453246"/>
                  </a:lnTo>
                  <a:lnTo>
                    <a:pt x="2158098" y="1510757"/>
                  </a:lnTo>
                  <a:lnTo>
                    <a:pt x="2167730" y="1563198"/>
                  </a:lnTo>
                  <a:lnTo>
                    <a:pt x="2177486" y="1609147"/>
                  </a:lnTo>
                  <a:lnTo>
                    <a:pt x="2187394" y="1647186"/>
                  </a:lnTo>
                  <a:lnTo>
                    <a:pt x="2218730" y="1698342"/>
                  </a:lnTo>
                  <a:lnTo>
                    <a:pt x="2246446" y="1694301"/>
                  </a:lnTo>
                  <a:lnTo>
                    <a:pt x="2277443" y="1674054"/>
                  </a:lnTo>
                  <a:lnTo>
                    <a:pt x="2308535" y="1647880"/>
                  </a:lnTo>
                  <a:lnTo>
                    <a:pt x="2336537" y="1626060"/>
                  </a:lnTo>
                  <a:lnTo>
                    <a:pt x="2358263" y="1618873"/>
                  </a:lnTo>
                  <a:lnTo>
                    <a:pt x="2397321" y="1638361"/>
                  </a:lnTo>
                  <a:lnTo>
                    <a:pt x="2435939" y="1672959"/>
                  </a:lnTo>
                  <a:lnTo>
                    <a:pt x="2474581" y="1710866"/>
                  </a:lnTo>
                  <a:lnTo>
                    <a:pt x="2513711" y="1740285"/>
                  </a:lnTo>
                  <a:lnTo>
                    <a:pt x="2553636" y="1756445"/>
                  </a:lnTo>
                  <a:lnTo>
                    <a:pt x="2594038" y="1766224"/>
                  </a:lnTo>
                  <a:lnTo>
                    <a:pt x="2634440" y="1775003"/>
                  </a:lnTo>
                  <a:lnTo>
                    <a:pt x="2674366" y="1788164"/>
                  </a:lnTo>
                  <a:lnTo>
                    <a:pt x="2713478" y="1805670"/>
                  </a:lnTo>
                  <a:lnTo>
                    <a:pt x="2752090" y="1825152"/>
                  </a:lnTo>
                  <a:lnTo>
                    <a:pt x="2790701" y="1848493"/>
                  </a:lnTo>
                  <a:lnTo>
                    <a:pt x="2829814" y="1877572"/>
                  </a:lnTo>
                  <a:lnTo>
                    <a:pt x="2861628" y="1910043"/>
                  </a:lnTo>
                  <a:lnTo>
                    <a:pt x="2893734" y="1950561"/>
                  </a:lnTo>
                  <a:lnTo>
                    <a:pt x="2925999" y="1991963"/>
                  </a:lnTo>
                  <a:lnTo>
                    <a:pt x="2958289" y="2027086"/>
                  </a:lnTo>
                  <a:lnTo>
                    <a:pt x="2990469" y="2048768"/>
                  </a:lnTo>
                  <a:lnTo>
                    <a:pt x="3030789" y="2047377"/>
                  </a:lnTo>
                  <a:lnTo>
                    <a:pt x="3071193" y="2025542"/>
                  </a:lnTo>
                  <a:lnTo>
                    <a:pt x="3111430" y="2003923"/>
                  </a:lnTo>
                  <a:lnTo>
                    <a:pt x="3151251" y="2003175"/>
                  </a:lnTo>
                  <a:lnTo>
                    <a:pt x="3182547" y="2028184"/>
                  </a:lnTo>
                  <a:lnTo>
                    <a:pt x="3213503" y="2069421"/>
                  </a:lnTo>
                  <a:lnTo>
                    <a:pt x="3244355" y="2115972"/>
                  </a:lnTo>
                  <a:lnTo>
                    <a:pt x="3275341" y="2156925"/>
                  </a:lnTo>
                  <a:lnTo>
                    <a:pt x="3306699" y="2181368"/>
                  </a:lnTo>
                  <a:lnTo>
                    <a:pt x="3346624" y="2183986"/>
                  </a:lnTo>
                  <a:lnTo>
                    <a:pt x="3387026" y="2168278"/>
                  </a:lnTo>
                  <a:lnTo>
                    <a:pt x="3427428" y="2145935"/>
                  </a:lnTo>
                  <a:lnTo>
                    <a:pt x="3467354" y="2128651"/>
                  </a:lnTo>
                  <a:lnTo>
                    <a:pt x="3506466" y="2118705"/>
                  </a:lnTo>
                  <a:lnTo>
                    <a:pt x="3545078" y="2110140"/>
                  </a:lnTo>
                  <a:lnTo>
                    <a:pt x="3583689" y="2102290"/>
                  </a:lnTo>
                  <a:lnTo>
                    <a:pt x="3622802" y="2094488"/>
                  </a:lnTo>
                  <a:lnTo>
                    <a:pt x="3662620" y="2086754"/>
                  </a:lnTo>
                  <a:lnTo>
                    <a:pt x="3702843" y="2079390"/>
                  </a:lnTo>
                  <a:lnTo>
                    <a:pt x="3743209" y="2072145"/>
                  </a:lnTo>
                  <a:lnTo>
                    <a:pt x="3783457" y="2064770"/>
                  </a:lnTo>
                  <a:lnTo>
                    <a:pt x="3817756" y="2068020"/>
                  </a:lnTo>
                  <a:lnTo>
                    <a:pt x="3864213" y="2075438"/>
                  </a:lnTo>
                  <a:lnTo>
                    <a:pt x="3910455" y="2069806"/>
                  </a:lnTo>
                  <a:lnTo>
                    <a:pt x="3944112" y="2033909"/>
                  </a:lnTo>
                  <a:lnTo>
                    <a:pt x="3964629" y="1967206"/>
                  </a:lnTo>
                  <a:lnTo>
                    <a:pt x="3974722" y="1923490"/>
                  </a:lnTo>
                  <a:lnTo>
                    <a:pt x="3984728" y="1874389"/>
                  </a:lnTo>
                  <a:lnTo>
                    <a:pt x="3994667" y="1821047"/>
                  </a:lnTo>
                  <a:lnTo>
                    <a:pt x="4004557" y="1764608"/>
                  </a:lnTo>
                  <a:lnTo>
                    <a:pt x="4014418" y="1706214"/>
                  </a:lnTo>
                  <a:lnTo>
                    <a:pt x="4024268" y="1647010"/>
                  </a:lnTo>
                  <a:lnTo>
                    <a:pt x="4034125" y="1588139"/>
                  </a:lnTo>
                  <a:lnTo>
                    <a:pt x="4044009" y="1530744"/>
                  </a:lnTo>
                  <a:lnTo>
                    <a:pt x="4053938" y="1475970"/>
                  </a:lnTo>
                  <a:lnTo>
                    <a:pt x="4063930" y="1424959"/>
                  </a:lnTo>
                  <a:lnTo>
                    <a:pt x="4074006" y="1378855"/>
                  </a:lnTo>
                  <a:lnTo>
                    <a:pt x="4084183" y="1338803"/>
                  </a:lnTo>
                  <a:lnTo>
                    <a:pt x="4121441" y="1255443"/>
                  </a:lnTo>
                  <a:lnTo>
                    <a:pt x="4156004" y="1220846"/>
                  </a:lnTo>
                  <a:lnTo>
                    <a:pt x="4193152" y="1197606"/>
                  </a:lnTo>
                  <a:lnTo>
                    <a:pt x="4227868" y="1181176"/>
                  </a:lnTo>
                  <a:lnTo>
                    <a:pt x="4255135" y="1167007"/>
                  </a:lnTo>
                  <a:lnTo>
                    <a:pt x="4294247" y="1144470"/>
                  </a:lnTo>
                  <a:lnTo>
                    <a:pt x="4332858" y="1127303"/>
                  </a:lnTo>
                  <a:lnTo>
                    <a:pt x="4371470" y="1112018"/>
                  </a:lnTo>
                  <a:lnTo>
                    <a:pt x="4410583" y="1095125"/>
                  </a:lnTo>
                  <a:lnTo>
                    <a:pt x="4450526" y="1077815"/>
                  </a:lnTo>
                  <a:lnTo>
                    <a:pt x="4490958" y="1061231"/>
                  </a:lnTo>
                  <a:lnTo>
                    <a:pt x="4531365" y="1041814"/>
                  </a:lnTo>
                  <a:lnTo>
                    <a:pt x="4571238" y="1016004"/>
                  </a:lnTo>
                  <a:lnTo>
                    <a:pt x="4602596" y="986248"/>
                  </a:lnTo>
                  <a:lnTo>
                    <a:pt x="4633589" y="949226"/>
                  </a:lnTo>
                  <a:lnTo>
                    <a:pt x="4664461" y="910838"/>
                  </a:lnTo>
                  <a:lnTo>
                    <a:pt x="4695454" y="876986"/>
                  </a:lnTo>
                  <a:lnTo>
                    <a:pt x="4726813" y="853571"/>
                  </a:lnTo>
                  <a:lnTo>
                    <a:pt x="4766613" y="845835"/>
                  </a:lnTo>
                  <a:lnTo>
                    <a:pt x="4806807" y="853221"/>
                  </a:lnTo>
                  <a:lnTo>
                    <a:pt x="4847167" y="860750"/>
                  </a:lnTo>
                  <a:lnTo>
                    <a:pt x="4887468" y="853444"/>
                  </a:lnTo>
                  <a:lnTo>
                    <a:pt x="4950108" y="819651"/>
                  </a:lnTo>
                  <a:lnTo>
                    <a:pt x="4985939" y="791127"/>
                  </a:lnTo>
                  <a:lnTo>
                    <a:pt x="5019844" y="750990"/>
                  </a:lnTo>
                  <a:lnTo>
                    <a:pt x="5048123" y="696345"/>
                  </a:lnTo>
                  <a:lnTo>
                    <a:pt x="5070563" y="622130"/>
                  </a:lnTo>
                  <a:lnTo>
                    <a:pt x="5081689" y="575311"/>
                  </a:lnTo>
                  <a:lnTo>
                    <a:pt x="5092769" y="523746"/>
                  </a:lnTo>
                  <a:lnTo>
                    <a:pt x="5103815" y="468732"/>
                  </a:lnTo>
                  <a:lnTo>
                    <a:pt x="5114836" y="411564"/>
                  </a:lnTo>
                  <a:lnTo>
                    <a:pt x="5125846" y="353540"/>
                  </a:lnTo>
                  <a:lnTo>
                    <a:pt x="5136857" y="295955"/>
                  </a:lnTo>
                  <a:lnTo>
                    <a:pt x="5147878" y="240105"/>
                  </a:lnTo>
                  <a:lnTo>
                    <a:pt x="5158924" y="187287"/>
                  </a:lnTo>
                  <a:lnTo>
                    <a:pt x="5170004" y="138798"/>
                  </a:lnTo>
                  <a:lnTo>
                    <a:pt x="5181130" y="95933"/>
                  </a:lnTo>
                  <a:lnTo>
                    <a:pt x="5203571" y="32262"/>
                  </a:lnTo>
                  <a:lnTo>
                    <a:pt x="5230496" y="3902"/>
                  </a:lnTo>
                  <a:lnTo>
                    <a:pt x="5265260" y="0"/>
                  </a:lnTo>
                  <a:lnTo>
                    <a:pt x="5302627" y="11788"/>
                  </a:lnTo>
                  <a:lnTo>
                    <a:pt x="5337361" y="30502"/>
                  </a:lnTo>
                  <a:lnTo>
                    <a:pt x="5395584" y="74663"/>
                  </a:lnTo>
                  <a:lnTo>
                    <a:pt x="5426577" y="113163"/>
                  </a:lnTo>
                  <a:lnTo>
                    <a:pt x="5457449" y="155886"/>
                  </a:lnTo>
                  <a:lnTo>
                    <a:pt x="5488442" y="195849"/>
                  </a:lnTo>
                  <a:lnTo>
                    <a:pt x="5519801" y="226064"/>
                  </a:lnTo>
                  <a:lnTo>
                    <a:pt x="5559601" y="246405"/>
                  </a:lnTo>
                  <a:lnTo>
                    <a:pt x="5599795" y="255829"/>
                  </a:lnTo>
                  <a:lnTo>
                    <a:pt x="5640155" y="263229"/>
                  </a:lnTo>
                  <a:lnTo>
                    <a:pt x="5680456" y="277499"/>
                  </a:lnTo>
                  <a:lnTo>
                    <a:pt x="5720953" y="303534"/>
                  </a:lnTo>
                  <a:lnTo>
                    <a:pt x="5761735" y="335760"/>
                  </a:lnTo>
                  <a:lnTo>
                    <a:pt x="5802042" y="367367"/>
                  </a:lnTo>
                  <a:lnTo>
                    <a:pt x="5841110" y="391545"/>
                  </a:lnTo>
                  <a:lnTo>
                    <a:pt x="5878097" y="401901"/>
                  </a:lnTo>
                  <a:lnTo>
                    <a:pt x="5913643" y="403530"/>
                  </a:lnTo>
                  <a:lnTo>
                    <a:pt x="5949213" y="407136"/>
                  </a:lnTo>
                  <a:lnTo>
                    <a:pt x="5986272" y="423422"/>
                  </a:lnTo>
                  <a:lnTo>
                    <a:pt x="6017391" y="449540"/>
                  </a:lnTo>
                  <a:lnTo>
                    <a:pt x="6049387" y="483809"/>
                  </a:lnTo>
                  <a:lnTo>
                    <a:pt x="6081890" y="522735"/>
                  </a:lnTo>
                  <a:lnTo>
                    <a:pt x="6114527" y="562825"/>
                  </a:lnTo>
                  <a:lnTo>
                    <a:pt x="6146927" y="600587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81050" y="3140963"/>
              <a:ext cx="6147435" cy="1428750"/>
            </a:xfrm>
            <a:custGeom>
              <a:avLst/>
              <a:gdLst/>
              <a:ahLst/>
              <a:cxnLst/>
              <a:rect l="l" t="t" r="r" b="b"/>
              <a:pathLst>
                <a:path w="6147434" h="1428750">
                  <a:moveTo>
                    <a:pt x="0" y="1109599"/>
                  </a:moveTo>
                  <a:lnTo>
                    <a:pt x="40531" y="1114565"/>
                  </a:lnTo>
                  <a:lnTo>
                    <a:pt x="81305" y="1120092"/>
                  </a:lnTo>
                  <a:lnTo>
                    <a:pt x="121593" y="1124404"/>
                  </a:lnTo>
                  <a:lnTo>
                    <a:pt x="160667" y="1125728"/>
                  </a:lnTo>
                  <a:lnTo>
                    <a:pt x="233229" y="1117885"/>
                  </a:lnTo>
                  <a:lnTo>
                    <a:pt x="305790" y="1103757"/>
                  </a:lnTo>
                  <a:lnTo>
                    <a:pt x="344985" y="1095567"/>
                  </a:lnTo>
                  <a:lnTo>
                    <a:pt x="385476" y="1086151"/>
                  </a:lnTo>
                  <a:lnTo>
                    <a:pt x="426291" y="1076807"/>
                  </a:lnTo>
                  <a:lnTo>
                    <a:pt x="466458" y="1068832"/>
                  </a:lnTo>
                  <a:lnTo>
                    <a:pt x="505577" y="1063275"/>
                  </a:lnTo>
                  <a:lnTo>
                    <a:pt x="544193" y="1059148"/>
                  </a:lnTo>
                  <a:lnTo>
                    <a:pt x="582806" y="1054973"/>
                  </a:lnTo>
                  <a:lnTo>
                    <a:pt x="621919" y="1049274"/>
                  </a:lnTo>
                  <a:lnTo>
                    <a:pt x="661844" y="1040862"/>
                  </a:lnTo>
                  <a:lnTo>
                    <a:pt x="702246" y="1030747"/>
                  </a:lnTo>
                  <a:lnTo>
                    <a:pt x="742648" y="1021038"/>
                  </a:lnTo>
                  <a:lnTo>
                    <a:pt x="782574" y="1013841"/>
                  </a:lnTo>
                  <a:lnTo>
                    <a:pt x="821705" y="1009078"/>
                  </a:lnTo>
                  <a:lnTo>
                    <a:pt x="860361" y="1005840"/>
                  </a:lnTo>
                  <a:lnTo>
                    <a:pt x="899017" y="1004982"/>
                  </a:lnTo>
                  <a:lnTo>
                    <a:pt x="938149" y="1007363"/>
                  </a:lnTo>
                  <a:lnTo>
                    <a:pt x="977949" y="1016855"/>
                  </a:lnTo>
                  <a:lnTo>
                    <a:pt x="1018143" y="1031763"/>
                  </a:lnTo>
                  <a:lnTo>
                    <a:pt x="1058503" y="1044600"/>
                  </a:lnTo>
                  <a:lnTo>
                    <a:pt x="1098804" y="1047877"/>
                  </a:lnTo>
                  <a:lnTo>
                    <a:pt x="1139051" y="1035369"/>
                  </a:lnTo>
                  <a:lnTo>
                    <a:pt x="1179417" y="1012491"/>
                  </a:lnTo>
                  <a:lnTo>
                    <a:pt x="1219640" y="989208"/>
                  </a:lnTo>
                  <a:lnTo>
                    <a:pt x="1259458" y="975487"/>
                  </a:lnTo>
                  <a:lnTo>
                    <a:pt x="1298571" y="975893"/>
                  </a:lnTo>
                  <a:lnTo>
                    <a:pt x="1337183" y="984551"/>
                  </a:lnTo>
                  <a:lnTo>
                    <a:pt x="1375794" y="995471"/>
                  </a:lnTo>
                  <a:lnTo>
                    <a:pt x="1414907" y="1002665"/>
                  </a:lnTo>
                  <a:lnTo>
                    <a:pt x="1454832" y="1003750"/>
                  </a:lnTo>
                  <a:lnTo>
                    <a:pt x="1495234" y="1002109"/>
                  </a:lnTo>
                  <a:lnTo>
                    <a:pt x="1535636" y="1000682"/>
                  </a:lnTo>
                  <a:lnTo>
                    <a:pt x="1575562" y="1002411"/>
                  </a:lnTo>
                  <a:lnTo>
                    <a:pt x="1614693" y="1008467"/>
                  </a:lnTo>
                  <a:lnTo>
                    <a:pt x="1653349" y="1017143"/>
                  </a:lnTo>
                  <a:lnTo>
                    <a:pt x="1692005" y="1027056"/>
                  </a:lnTo>
                  <a:lnTo>
                    <a:pt x="1731137" y="1036828"/>
                  </a:lnTo>
                  <a:lnTo>
                    <a:pt x="1770884" y="1046666"/>
                  </a:lnTo>
                  <a:lnTo>
                    <a:pt x="1811083" y="1057052"/>
                  </a:lnTo>
                  <a:lnTo>
                    <a:pt x="1851473" y="1067296"/>
                  </a:lnTo>
                  <a:lnTo>
                    <a:pt x="1891792" y="1076706"/>
                  </a:lnTo>
                  <a:lnTo>
                    <a:pt x="1932271" y="1086193"/>
                  </a:lnTo>
                  <a:lnTo>
                    <a:pt x="1973024" y="1095740"/>
                  </a:lnTo>
                  <a:lnTo>
                    <a:pt x="2013325" y="1103262"/>
                  </a:lnTo>
                  <a:lnTo>
                    <a:pt x="2052447" y="1106678"/>
                  </a:lnTo>
                  <a:lnTo>
                    <a:pt x="2089431" y="1103062"/>
                  </a:lnTo>
                  <a:lnTo>
                    <a:pt x="2124964" y="1094232"/>
                  </a:lnTo>
                  <a:lnTo>
                    <a:pt x="2160496" y="1085496"/>
                  </a:lnTo>
                  <a:lnTo>
                    <a:pt x="2197481" y="1082167"/>
                  </a:lnTo>
                  <a:lnTo>
                    <a:pt x="2236729" y="1087550"/>
                  </a:lnTo>
                  <a:lnTo>
                    <a:pt x="2277252" y="1098184"/>
                  </a:lnTo>
                  <a:lnTo>
                    <a:pt x="2318085" y="1109223"/>
                  </a:lnTo>
                  <a:lnTo>
                    <a:pt x="2358263" y="1115822"/>
                  </a:lnTo>
                  <a:lnTo>
                    <a:pt x="2397321" y="1117395"/>
                  </a:lnTo>
                  <a:lnTo>
                    <a:pt x="2435939" y="1116314"/>
                  </a:lnTo>
                  <a:lnTo>
                    <a:pt x="2474581" y="1112160"/>
                  </a:lnTo>
                  <a:lnTo>
                    <a:pt x="2513711" y="1104519"/>
                  </a:lnTo>
                  <a:lnTo>
                    <a:pt x="2553636" y="1090235"/>
                  </a:lnTo>
                  <a:lnTo>
                    <a:pt x="2594038" y="1070546"/>
                  </a:lnTo>
                  <a:lnTo>
                    <a:pt x="2634440" y="1051619"/>
                  </a:lnTo>
                  <a:lnTo>
                    <a:pt x="2674366" y="1039622"/>
                  </a:lnTo>
                  <a:lnTo>
                    <a:pt x="2713478" y="1037318"/>
                  </a:lnTo>
                  <a:lnTo>
                    <a:pt x="2752090" y="1041098"/>
                  </a:lnTo>
                  <a:lnTo>
                    <a:pt x="2790701" y="1047283"/>
                  </a:lnTo>
                  <a:lnTo>
                    <a:pt x="2829814" y="1052195"/>
                  </a:lnTo>
                  <a:lnTo>
                    <a:pt x="2869632" y="1053542"/>
                  </a:lnTo>
                  <a:lnTo>
                    <a:pt x="2909855" y="1053734"/>
                  </a:lnTo>
                  <a:lnTo>
                    <a:pt x="2950221" y="1056141"/>
                  </a:lnTo>
                  <a:lnTo>
                    <a:pt x="2990469" y="1064133"/>
                  </a:lnTo>
                  <a:lnTo>
                    <a:pt x="3030789" y="1082490"/>
                  </a:lnTo>
                  <a:lnTo>
                    <a:pt x="3071193" y="1108122"/>
                  </a:lnTo>
                  <a:lnTo>
                    <a:pt x="3111430" y="1132587"/>
                  </a:lnTo>
                  <a:lnTo>
                    <a:pt x="3151251" y="1147445"/>
                  </a:lnTo>
                  <a:lnTo>
                    <a:pt x="3190309" y="1149006"/>
                  </a:lnTo>
                  <a:lnTo>
                    <a:pt x="3228927" y="1142222"/>
                  </a:lnTo>
                  <a:lnTo>
                    <a:pt x="3267569" y="1131603"/>
                  </a:lnTo>
                  <a:lnTo>
                    <a:pt x="3306699" y="1121664"/>
                  </a:lnTo>
                  <a:lnTo>
                    <a:pt x="3346624" y="1111492"/>
                  </a:lnTo>
                  <a:lnTo>
                    <a:pt x="3387026" y="1099343"/>
                  </a:lnTo>
                  <a:lnTo>
                    <a:pt x="3427428" y="1088767"/>
                  </a:lnTo>
                  <a:lnTo>
                    <a:pt x="3467354" y="1083310"/>
                  </a:lnTo>
                  <a:lnTo>
                    <a:pt x="3506466" y="1086469"/>
                  </a:lnTo>
                  <a:lnTo>
                    <a:pt x="3545078" y="1095438"/>
                  </a:lnTo>
                  <a:lnTo>
                    <a:pt x="3583689" y="1104598"/>
                  </a:lnTo>
                  <a:lnTo>
                    <a:pt x="3622802" y="1108329"/>
                  </a:lnTo>
                  <a:lnTo>
                    <a:pt x="3662620" y="1104993"/>
                  </a:lnTo>
                  <a:lnTo>
                    <a:pt x="3702843" y="1097645"/>
                  </a:lnTo>
                  <a:lnTo>
                    <a:pt x="3743209" y="1087701"/>
                  </a:lnTo>
                  <a:lnTo>
                    <a:pt x="3783457" y="1076579"/>
                  </a:lnTo>
                  <a:lnTo>
                    <a:pt x="3823882" y="1059261"/>
                  </a:lnTo>
                  <a:lnTo>
                    <a:pt x="3864451" y="1036812"/>
                  </a:lnTo>
                  <a:lnTo>
                    <a:pt x="3904686" y="1019768"/>
                  </a:lnTo>
                  <a:lnTo>
                    <a:pt x="3944112" y="1018667"/>
                  </a:lnTo>
                  <a:lnTo>
                    <a:pt x="3982233" y="1038028"/>
                  </a:lnTo>
                  <a:lnTo>
                    <a:pt x="4019343" y="1071737"/>
                  </a:lnTo>
                  <a:lnTo>
                    <a:pt x="4056429" y="1114089"/>
                  </a:lnTo>
                  <a:lnTo>
                    <a:pt x="4094479" y="1159383"/>
                  </a:lnTo>
                  <a:lnTo>
                    <a:pt x="4126025" y="1200799"/>
                  </a:lnTo>
                  <a:lnTo>
                    <a:pt x="4158236" y="1249280"/>
                  </a:lnTo>
                  <a:lnTo>
                    <a:pt x="4190738" y="1298847"/>
                  </a:lnTo>
                  <a:lnTo>
                    <a:pt x="4223162" y="1343518"/>
                  </a:lnTo>
                  <a:lnTo>
                    <a:pt x="4255135" y="1377315"/>
                  </a:lnTo>
                  <a:lnTo>
                    <a:pt x="4294247" y="1405173"/>
                  </a:lnTo>
                  <a:lnTo>
                    <a:pt x="4332858" y="1422542"/>
                  </a:lnTo>
                  <a:lnTo>
                    <a:pt x="4371470" y="1428696"/>
                  </a:lnTo>
                  <a:lnTo>
                    <a:pt x="4410583" y="1422908"/>
                  </a:lnTo>
                  <a:lnTo>
                    <a:pt x="4450526" y="1401822"/>
                  </a:lnTo>
                  <a:lnTo>
                    <a:pt x="4490958" y="1366805"/>
                  </a:lnTo>
                  <a:lnTo>
                    <a:pt x="4531365" y="1324502"/>
                  </a:lnTo>
                  <a:lnTo>
                    <a:pt x="4571238" y="1281557"/>
                  </a:lnTo>
                  <a:lnTo>
                    <a:pt x="4602596" y="1245337"/>
                  </a:lnTo>
                  <a:lnTo>
                    <a:pt x="4633589" y="1204826"/>
                  </a:lnTo>
                  <a:lnTo>
                    <a:pt x="4664461" y="1163718"/>
                  </a:lnTo>
                  <a:lnTo>
                    <a:pt x="4695454" y="1125706"/>
                  </a:lnTo>
                  <a:lnTo>
                    <a:pt x="4726813" y="1094486"/>
                  </a:lnTo>
                  <a:lnTo>
                    <a:pt x="4766613" y="1068107"/>
                  </a:lnTo>
                  <a:lnTo>
                    <a:pt x="4806807" y="1050813"/>
                  </a:lnTo>
                  <a:lnTo>
                    <a:pt x="4847167" y="1035639"/>
                  </a:lnTo>
                  <a:lnTo>
                    <a:pt x="4887468" y="1015619"/>
                  </a:lnTo>
                  <a:lnTo>
                    <a:pt x="4927768" y="989208"/>
                  </a:lnTo>
                  <a:lnTo>
                    <a:pt x="4968128" y="959977"/>
                  </a:lnTo>
                  <a:lnTo>
                    <a:pt x="5008322" y="928911"/>
                  </a:lnTo>
                  <a:lnTo>
                    <a:pt x="5048123" y="897001"/>
                  </a:lnTo>
                  <a:lnTo>
                    <a:pt x="5087235" y="861931"/>
                  </a:lnTo>
                  <a:lnTo>
                    <a:pt x="5125846" y="823991"/>
                  </a:lnTo>
                  <a:lnTo>
                    <a:pt x="5164458" y="788362"/>
                  </a:lnTo>
                  <a:lnTo>
                    <a:pt x="5203571" y="760222"/>
                  </a:lnTo>
                  <a:lnTo>
                    <a:pt x="5243496" y="742471"/>
                  </a:lnTo>
                  <a:lnTo>
                    <a:pt x="5283898" y="731853"/>
                  </a:lnTo>
                  <a:lnTo>
                    <a:pt x="5324300" y="724306"/>
                  </a:lnTo>
                  <a:lnTo>
                    <a:pt x="5364226" y="715772"/>
                  </a:lnTo>
                  <a:lnTo>
                    <a:pt x="5403357" y="705925"/>
                  </a:lnTo>
                  <a:lnTo>
                    <a:pt x="5442013" y="696626"/>
                  </a:lnTo>
                  <a:lnTo>
                    <a:pt x="5480669" y="687375"/>
                  </a:lnTo>
                  <a:lnTo>
                    <a:pt x="5519801" y="677672"/>
                  </a:lnTo>
                  <a:lnTo>
                    <a:pt x="5559601" y="668250"/>
                  </a:lnTo>
                  <a:lnTo>
                    <a:pt x="5599795" y="659161"/>
                  </a:lnTo>
                  <a:lnTo>
                    <a:pt x="5640155" y="648596"/>
                  </a:lnTo>
                  <a:lnTo>
                    <a:pt x="5680456" y="634746"/>
                  </a:lnTo>
                  <a:lnTo>
                    <a:pt x="5720953" y="619652"/>
                  </a:lnTo>
                  <a:lnTo>
                    <a:pt x="5761735" y="603440"/>
                  </a:lnTo>
                  <a:lnTo>
                    <a:pt x="5802042" y="581417"/>
                  </a:lnTo>
                  <a:lnTo>
                    <a:pt x="5841110" y="548894"/>
                  </a:lnTo>
                  <a:lnTo>
                    <a:pt x="5870862" y="513716"/>
                  </a:lnTo>
                  <a:lnTo>
                    <a:pt x="5899504" y="471960"/>
                  </a:lnTo>
                  <a:lnTo>
                    <a:pt x="5927786" y="424883"/>
                  </a:lnTo>
                  <a:lnTo>
                    <a:pt x="5956459" y="373739"/>
                  </a:lnTo>
                  <a:lnTo>
                    <a:pt x="5986272" y="319786"/>
                  </a:lnTo>
                  <a:lnTo>
                    <a:pt x="6008394" y="278872"/>
                  </a:lnTo>
                  <a:lnTo>
                    <a:pt x="6031018" y="235038"/>
                  </a:lnTo>
                  <a:lnTo>
                    <a:pt x="6054008" y="189084"/>
                  </a:lnTo>
                  <a:lnTo>
                    <a:pt x="6077230" y="141805"/>
                  </a:lnTo>
                  <a:lnTo>
                    <a:pt x="6100547" y="93999"/>
                  </a:lnTo>
                  <a:lnTo>
                    <a:pt x="6123825" y="46465"/>
                  </a:lnTo>
                  <a:lnTo>
                    <a:pt x="6146927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85673" y="1140408"/>
            <a:ext cx="8133715" cy="1471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Ekim 2020’den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itibaren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yıllık kredi kullanımları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gerileme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eğiliminde</a:t>
            </a:r>
            <a:r>
              <a:rPr sz="2000" spc="9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ancak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kredi kartlarındaki yüksek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oranlı artışlar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dikkat</a:t>
            </a:r>
            <a:r>
              <a:rPr sz="2000" spc="2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çekiyor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890905">
              <a:spcBef>
                <a:spcPts val="1140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Kredi büyümesi, yıllık % değişim, aylık,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Nisan</a:t>
            </a:r>
            <a:r>
              <a:rPr sz="1600" b="1" spc="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0"/>
              </a:spcBef>
            </a:pPr>
            <a:endParaRPr sz="1500">
              <a:solidFill>
                <a:prstClr val="black"/>
              </a:solidFill>
              <a:latin typeface="Tahoma"/>
              <a:cs typeface="Tahoma"/>
            </a:endParaRPr>
          </a:p>
          <a:p>
            <a:pPr marL="3429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001" y="4507738"/>
            <a:ext cx="285115" cy="130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205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5"/>
              </a:spcBef>
            </a:pP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205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/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7619" y="3973829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7619" y="3439795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7619" y="2905760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0211" y="5750457"/>
            <a:ext cx="6544309" cy="63436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R="5080" algn="r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53340" algn="just">
              <a:lnSpc>
                <a:spcPts val="2490"/>
              </a:lnSpc>
              <a:spcBef>
                <a:spcPts val="14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May-18  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62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69215" algn="r">
              <a:lnSpc>
                <a:spcPct val="147700"/>
              </a:lnSpc>
              <a:spcBef>
                <a:spcPts val="1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M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966204" y="3656076"/>
            <a:ext cx="79375" cy="527050"/>
          </a:xfrm>
          <a:custGeom>
            <a:avLst/>
            <a:gdLst/>
            <a:ahLst/>
            <a:cxnLst/>
            <a:rect l="l" t="t" r="r" b="b"/>
            <a:pathLst>
              <a:path w="79375" h="527050">
                <a:moveTo>
                  <a:pt x="79375" y="526796"/>
                </a:moveTo>
                <a:lnTo>
                  <a:pt x="0" y="387096"/>
                </a:lnTo>
              </a:path>
              <a:path w="79375" h="527050">
                <a:moveTo>
                  <a:pt x="79375" y="0"/>
                </a:moveTo>
                <a:lnTo>
                  <a:pt x="0" y="139700"/>
                </a:lnTo>
              </a:path>
              <a:path w="79375" h="527050">
                <a:moveTo>
                  <a:pt x="79375" y="263651"/>
                </a:moveTo>
                <a:lnTo>
                  <a:pt x="0" y="379475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58914" y="3021583"/>
            <a:ext cx="12109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808080"/>
                </a:solidFill>
                <a:latin typeface="Tahoma"/>
                <a:cs typeface="Tahoma"/>
              </a:rPr>
              <a:t>Kredi</a:t>
            </a:r>
            <a:r>
              <a:rPr sz="1400" b="1" spc="-5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808080"/>
                </a:solidFill>
                <a:latin typeface="Tahoma"/>
                <a:cs typeface="Tahoma"/>
              </a:rPr>
              <a:t>kartları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007" y="6586145"/>
            <a:ext cx="2493010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BDDK,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 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58914" y="3485795"/>
            <a:ext cx="1539240" cy="817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100"/>
              </a:spcBef>
            </a:pPr>
            <a:r>
              <a:rPr sz="1400" b="1" dirty="0">
                <a:solidFill>
                  <a:srgbClr val="A80000"/>
                </a:solidFill>
                <a:latin typeface="Tahoma"/>
                <a:cs typeface="Tahoma"/>
              </a:rPr>
              <a:t>Tüketici</a:t>
            </a:r>
            <a:r>
              <a:rPr sz="1400" b="1" spc="-85" dirty="0">
                <a:solidFill>
                  <a:srgbClr val="A8000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A80000"/>
                </a:solidFill>
                <a:latin typeface="Tahoma"/>
                <a:cs typeface="Tahoma"/>
              </a:rPr>
              <a:t>kredileri  </a:t>
            </a:r>
            <a:r>
              <a:rPr sz="1400" b="1" dirty="0">
                <a:solidFill>
                  <a:srgbClr val="001F5F"/>
                </a:solidFill>
                <a:latin typeface="Tahoma"/>
                <a:cs typeface="Tahoma"/>
              </a:rPr>
              <a:t>Toplam krediler  </a:t>
            </a:r>
            <a:r>
              <a:rPr sz="1400" b="1" dirty="0">
                <a:solidFill>
                  <a:srgbClr val="FFC000"/>
                </a:solidFill>
                <a:latin typeface="Tahoma"/>
                <a:cs typeface="Tahoma"/>
              </a:rPr>
              <a:t>İşletme</a:t>
            </a:r>
            <a:r>
              <a:rPr sz="1400" b="1" spc="-4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C000"/>
                </a:solidFill>
                <a:latin typeface="Tahoma"/>
                <a:cs typeface="Tahoma"/>
              </a:rPr>
              <a:t>kredileri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24406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225" y="727710"/>
            <a:ext cx="804672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Tüketici kredilerinde </a:t>
            </a:r>
            <a:r>
              <a:rPr sz="2800" spc="-5" dirty="0"/>
              <a:t>en yüksek büyüme taşıt  </a:t>
            </a:r>
            <a:r>
              <a:rPr sz="2800" spc="-10" dirty="0"/>
              <a:t>kredilerinde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230225" y="1581150"/>
            <a:ext cx="78879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Ticari </a:t>
            </a: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kredilerin </a:t>
            </a: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artış hızı </a:t>
            </a: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son </a:t>
            </a: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bir </a:t>
            </a: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yılın en düşük</a:t>
            </a: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seviyesinde</a:t>
            </a:r>
            <a:endParaRPr sz="2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065020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3424" y="2098039"/>
            <a:ext cx="74733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Tüketici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kredi büyümesi, yıllık % değişim, aylık,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Nisan</a:t>
            </a:r>
            <a:r>
              <a:rPr sz="16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22376" y="2771775"/>
            <a:ext cx="6158865" cy="2894965"/>
            <a:chOff x="722376" y="2771775"/>
            <a:chExt cx="6158865" cy="2894965"/>
          </a:xfrm>
        </p:grpSpPr>
        <p:sp>
          <p:nvSpPr>
            <p:cNvPr id="8" name="object 8"/>
            <p:cNvSpPr/>
            <p:nvPr/>
          </p:nvSpPr>
          <p:spPr>
            <a:xfrm>
              <a:off x="722376" y="2785872"/>
              <a:ext cx="6158865" cy="2875915"/>
            </a:xfrm>
            <a:custGeom>
              <a:avLst/>
              <a:gdLst/>
              <a:ahLst/>
              <a:cxnLst/>
              <a:rect l="l" t="t" r="r" b="b"/>
              <a:pathLst>
                <a:path w="6158865" h="2875915">
                  <a:moveTo>
                    <a:pt x="59436" y="2875788"/>
                  </a:moveTo>
                  <a:lnTo>
                    <a:pt x="59436" y="0"/>
                  </a:lnTo>
                </a:path>
                <a:path w="6158865" h="2875915">
                  <a:moveTo>
                    <a:pt x="0" y="2875788"/>
                  </a:moveTo>
                  <a:lnTo>
                    <a:pt x="59436" y="2875788"/>
                  </a:lnTo>
                </a:path>
                <a:path w="6158865" h="2875915">
                  <a:moveTo>
                    <a:pt x="0" y="2395728"/>
                  </a:moveTo>
                  <a:lnTo>
                    <a:pt x="59436" y="2395728"/>
                  </a:lnTo>
                </a:path>
                <a:path w="6158865" h="2875915">
                  <a:moveTo>
                    <a:pt x="0" y="1917191"/>
                  </a:moveTo>
                  <a:lnTo>
                    <a:pt x="59436" y="1917191"/>
                  </a:lnTo>
                </a:path>
                <a:path w="6158865" h="2875915">
                  <a:moveTo>
                    <a:pt x="0" y="1437132"/>
                  </a:moveTo>
                  <a:lnTo>
                    <a:pt x="59436" y="1437132"/>
                  </a:lnTo>
                </a:path>
                <a:path w="6158865" h="2875915">
                  <a:moveTo>
                    <a:pt x="0" y="958595"/>
                  </a:moveTo>
                  <a:lnTo>
                    <a:pt x="59436" y="958595"/>
                  </a:lnTo>
                </a:path>
                <a:path w="6158865" h="2875915">
                  <a:moveTo>
                    <a:pt x="0" y="480060"/>
                  </a:moveTo>
                  <a:lnTo>
                    <a:pt x="59436" y="480060"/>
                  </a:lnTo>
                </a:path>
                <a:path w="6158865" h="2875915">
                  <a:moveTo>
                    <a:pt x="0" y="0"/>
                  </a:moveTo>
                  <a:lnTo>
                    <a:pt x="59436" y="0"/>
                  </a:lnTo>
                </a:path>
                <a:path w="6158865" h="2875915">
                  <a:moveTo>
                    <a:pt x="59436" y="2395728"/>
                  </a:moveTo>
                  <a:lnTo>
                    <a:pt x="6158483" y="239572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81050" y="3945636"/>
              <a:ext cx="5948680" cy="1499870"/>
            </a:xfrm>
            <a:custGeom>
              <a:avLst/>
              <a:gdLst/>
              <a:ahLst/>
              <a:cxnLst/>
              <a:rect l="l" t="t" r="r" b="b"/>
              <a:pathLst>
                <a:path w="5948680" h="1499870">
                  <a:moveTo>
                    <a:pt x="0" y="850519"/>
                  </a:moveTo>
                  <a:lnTo>
                    <a:pt x="39225" y="858920"/>
                  </a:lnTo>
                  <a:lnTo>
                    <a:pt x="78686" y="866965"/>
                  </a:lnTo>
                  <a:lnTo>
                    <a:pt x="117675" y="875772"/>
                  </a:lnTo>
                  <a:lnTo>
                    <a:pt x="155486" y="886459"/>
                  </a:lnTo>
                  <a:lnTo>
                    <a:pt x="191304" y="900092"/>
                  </a:lnTo>
                  <a:lnTo>
                    <a:pt x="225710" y="915796"/>
                  </a:lnTo>
                  <a:lnTo>
                    <a:pt x="260117" y="931787"/>
                  </a:lnTo>
                  <a:lnTo>
                    <a:pt x="295935" y="946276"/>
                  </a:lnTo>
                  <a:lnTo>
                    <a:pt x="333863" y="959562"/>
                  </a:lnTo>
                  <a:lnTo>
                    <a:pt x="373049" y="972264"/>
                  </a:lnTo>
                  <a:lnTo>
                    <a:pt x="412549" y="983370"/>
                  </a:lnTo>
                  <a:lnTo>
                    <a:pt x="451421" y="991869"/>
                  </a:lnTo>
                  <a:lnTo>
                    <a:pt x="489276" y="997555"/>
                  </a:lnTo>
                  <a:lnTo>
                    <a:pt x="564033" y="1002210"/>
                  </a:lnTo>
                  <a:lnTo>
                    <a:pt x="601853" y="1001394"/>
                  </a:lnTo>
                  <a:lnTo>
                    <a:pt x="640520" y="996646"/>
                  </a:lnTo>
                  <a:lnTo>
                    <a:pt x="679640" y="988552"/>
                  </a:lnTo>
                  <a:lnTo>
                    <a:pt x="718760" y="980910"/>
                  </a:lnTo>
                  <a:lnTo>
                    <a:pt x="757428" y="977519"/>
                  </a:lnTo>
                  <a:lnTo>
                    <a:pt x="795246" y="979231"/>
                  </a:lnTo>
                  <a:lnTo>
                    <a:pt x="832611" y="984075"/>
                  </a:lnTo>
                  <a:lnTo>
                    <a:pt x="869977" y="991610"/>
                  </a:lnTo>
                  <a:lnTo>
                    <a:pt x="907795" y="1001394"/>
                  </a:lnTo>
                  <a:lnTo>
                    <a:pt x="946356" y="1014549"/>
                  </a:lnTo>
                  <a:lnTo>
                    <a:pt x="985297" y="1030811"/>
                  </a:lnTo>
                  <a:lnTo>
                    <a:pt x="1024381" y="1047954"/>
                  </a:lnTo>
                  <a:lnTo>
                    <a:pt x="1063370" y="1063752"/>
                  </a:lnTo>
                  <a:lnTo>
                    <a:pt x="1102358" y="1077541"/>
                  </a:lnTo>
                  <a:lnTo>
                    <a:pt x="1141428" y="1090533"/>
                  </a:lnTo>
                  <a:lnTo>
                    <a:pt x="1180332" y="1103310"/>
                  </a:lnTo>
                  <a:lnTo>
                    <a:pt x="1218819" y="1116457"/>
                  </a:lnTo>
                  <a:lnTo>
                    <a:pt x="1256692" y="1129980"/>
                  </a:lnTo>
                  <a:lnTo>
                    <a:pt x="1294066" y="1143682"/>
                  </a:lnTo>
                  <a:lnTo>
                    <a:pt x="1331440" y="1157551"/>
                  </a:lnTo>
                  <a:lnTo>
                    <a:pt x="1369314" y="1171575"/>
                  </a:lnTo>
                  <a:lnTo>
                    <a:pt x="1407925" y="1185955"/>
                  </a:lnTo>
                  <a:lnTo>
                    <a:pt x="1447038" y="1200610"/>
                  </a:lnTo>
                  <a:lnTo>
                    <a:pt x="1486150" y="1215098"/>
                  </a:lnTo>
                  <a:lnTo>
                    <a:pt x="1524762" y="1228978"/>
                  </a:lnTo>
                  <a:lnTo>
                    <a:pt x="1562653" y="1242429"/>
                  </a:lnTo>
                  <a:lnTo>
                    <a:pt x="1600057" y="1255521"/>
                  </a:lnTo>
                  <a:lnTo>
                    <a:pt x="1637436" y="1267948"/>
                  </a:lnTo>
                  <a:lnTo>
                    <a:pt x="1675257" y="1279397"/>
                  </a:lnTo>
                  <a:lnTo>
                    <a:pt x="1713797" y="1289496"/>
                  </a:lnTo>
                  <a:lnTo>
                    <a:pt x="1752695" y="1298559"/>
                  </a:lnTo>
                  <a:lnTo>
                    <a:pt x="1791735" y="1307026"/>
                  </a:lnTo>
                  <a:lnTo>
                    <a:pt x="1830705" y="1315339"/>
                  </a:lnTo>
                  <a:lnTo>
                    <a:pt x="1869979" y="1323951"/>
                  </a:lnTo>
                  <a:lnTo>
                    <a:pt x="1909445" y="1332515"/>
                  </a:lnTo>
                  <a:lnTo>
                    <a:pt x="1948433" y="1340270"/>
                  </a:lnTo>
                  <a:lnTo>
                    <a:pt x="1986280" y="1346454"/>
                  </a:lnTo>
                  <a:lnTo>
                    <a:pt x="2056463" y="1352692"/>
                  </a:lnTo>
                  <a:lnTo>
                    <a:pt x="2090882" y="1354258"/>
                  </a:lnTo>
                  <a:lnTo>
                    <a:pt x="2126742" y="1355979"/>
                  </a:lnTo>
                  <a:lnTo>
                    <a:pt x="2164639" y="1357163"/>
                  </a:lnTo>
                  <a:lnTo>
                    <a:pt x="2203799" y="1357645"/>
                  </a:lnTo>
                  <a:lnTo>
                    <a:pt x="2243292" y="1359104"/>
                  </a:lnTo>
                  <a:lnTo>
                    <a:pt x="2282190" y="1363217"/>
                  </a:lnTo>
                  <a:lnTo>
                    <a:pt x="2320010" y="1370427"/>
                  </a:lnTo>
                  <a:lnTo>
                    <a:pt x="2357389" y="1379839"/>
                  </a:lnTo>
                  <a:lnTo>
                    <a:pt x="2394793" y="1391132"/>
                  </a:lnTo>
                  <a:lnTo>
                    <a:pt x="2432685" y="1403985"/>
                  </a:lnTo>
                  <a:lnTo>
                    <a:pt x="2471296" y="1419766"/>
                  </a:lnTo>
                  <a:lnTo>
                    <a:pt x="2510408" y="1438227"/>
                  </a:lnTo>
                  <a:lnTo>
                    <a:pt x="2549521" y="1456330"/>
                  </a:lnTo>
                  <a:lnTo>
                    <a:pt x="2588133" y="1471041"/>
                  </a:lnTo>
                  <a:lnTo>
                    <a:pt x="2626006" y="1482955"/>
                  </a:lnTo>
                  <a:lnTo>
                    <a:pt x="2663380" y="1493202"/>
                  </a:lnTo>
                  <a:lnTo>
                    <a:pt x="2738628" y="1499742"/>
                  </a:lnTo>
                  <a:lnTo>
                    <a:pt x="2777114" y="1492271"/>
                  </a:lnTo>
                  <a:lnTo>
                    <a:pt x="2816018" y="1478645"/>
                  </a:lnTo>
                  <a:lnTo>
                    <a:pt x="2855088" y="1461184"/>
                  </a:lnTo>
                  <a:lnTo>
                    <a:pt x="2894076" y="1442211"/>
                  </a:lnTo>
                  <a:lnTo>
                    <a:pt x="2933065" y="1421286"/>
                  </a:lnTo>
                  <a:lnTo>
                    <a:pt x="2972149" y="1397492"/>
                  </a:lnTo>
                  <a:lnTo>
                    <a:pt x="3011090" y="1372721"/>
                  </a:lnTo>
                  <a:lnTo>
                    <a:pt x="3049651" y="1348867"/>
                  </a:lnTo>
                  <a:lnTo>
                    <a:pt x="3087469" y="1326086"/>
                  </a:lnTo>
                  <a:lnTo>
                    <a:pt x="3124834" y="1303496"/>
                  </a:lnTo>
                  <a:lnTo>
                    <a:pt x="3162200" y="1281429"/>
                  </a:lnTo>
                  <a:lnTo>
                    <a:pt x="3200019" y="1260220"/>
                  </a:lnTo>
                  <a:lnTo>
                    <a:pt x="3238686" y="1240484"/>
                  </a:lnTo>
                  <a:lnTo>
                    <a:pt x="3277806" y="1221867"/>
                  </a:lnTo>
                  <a:lnTo>
                    <a:pt x="3316926" y="1203249"/>
                  </a:lnTo>
                  <a:lnTo>
                    <a:pt x="3355594" y="1183513"/>
                  </a:lnTo>
                  <a:lnTo>
                    <a:pt x="3393412" y="1161964"/>
                  </a:lnTo>
                  <a:lnTo>
                    <a:pt x="3430778" y="1139332"/>
                  </a:lnTo>
                  <a:lnTo>
                    <a:pt x="3468143" y="1116629"/>
                  </a:lnTo>
                  <a:lnTo>
                    <a:pt x="3505962" y="1094866"/>
                  </a:lnTo>
                  <a:lnTo>
                    <a:pt x="3544522" y="1074594"/>
                  </a:lnTo>
                  <a:lnTo>
                    <a:pt x="3583463" y="1055179"/>
                  </a:lnTo>
                  <a:lnTo>
                    <a:pt x="3622548" y="1035859"/>
                  </a:lnTo>
                  <a:lnTo>
                    <a:pt x="3661537" y="1015872"/>
                  </a:lnTo>
                  <a:lnTo>
                    <a:pt x="3700631" y="993967"/>
                  </a:lnTo>
                  <a:lnTo>
                    <a:pt x="3739880" y="970930"/>
                  </a:lnTo>
                  <a:lnTo>
                    <a:pt x="3778819" y="948775"/>
                  </a:lnTo>
                  <a:lnTo>
                    <a:pt x="3816985" y="929513"/>
                  </a:lnTo>
                  <a:lnTo>
                    <a:pt x="3853832" y="913243"/>
                  </a:lnTo>
                  <a:lnTo>
                    <a:pt x="3889740" y="898985"/>
                  </a:lnTo>
                  <a:lnTo>
                    <a:pt x="3962400" y="879220"/>
                  </a:lnTo>
                  <a:lnTo>
                    <a:pt x="4000692" y="876256"/>
                  </a:lnTo>
                  <a:lnTo>
                    <a:pt x="4039854" y="877601"/>
                  </a:lnTo>
                  <a:lnTo>
                    <a:pt x="4079182" y="879756"/>
                  </a:lnTo>
                  <a:lnTo>
                    <a:pt x="4117975" y="879220"/>
                  </a:lnTo>
                  <a:lnTo>
                    <a:pt x="4155491" y="881991"/>
                  </a:lnTo>
                  <a:lnTo>
                    <a:pt x="4193222" y="887476"/>
                  </a:lnTo>
                  <a:lnTo>
                    <a:pt x="4230953" y="882864"/>
                  </a:lnTo>
                  <a:lnTo>
                    <a:pt x="4268470" y="855344"/>
                  </a:lnTo>
                  <a:lnTo>
                    <a:pt x="4312628" y="785360"/>
                  </a:lnTo>
                  <a:lnTo>
                    <a:pt x="4334957" y="738965"/>
                  </a:lnTo>
                  <a:lnTo>
                    <a:pt x="4357337" y="687669"/>
                  </a:lnTo>
                  <a:lnTo>
                    <a:pt x="4379682" y="633498"/>
                  </a:lnTo>
                  <a:lnTo>
                    <a:pt x="4401904" y="578479"/>
                  </a:lnTo>
                  <a:lnTo>
                    <a:pt x="4423918" y="524637"/>
                  </a:lnTo>
                  <a:lnTo>
                    <a:pt x="4440811" y="481355"/>
                  </a:lnTo>
                  <a:lnTo>
                    <a:pt x="4457566" y="434198"/>
                  </a:lnTo>
                  <a:lnTo>
                    <a:pt x="4474224" y="384645"/>
                  </a:lnTo>
                  <a:lnTo>
                    <a:pt x="4490825" y="334173"/>
                  </a:lnTo>
                  <a:lnTo>
                    <a:pt x="4507411" y="284260"/>
                  </a:lnTo>
                  <a:lnTo>
                    <a:pt x="4524022" y="236384"/>
                  </a:lnTo>
                  <a:lnTo>
                    <a:pt x="4540698" y="192024"/>
                  </a:lnTo>
                  <a:lnTo>
                    <a:pt x="4557482" y="152656"/>
                  </a:lnTo>
                  <a:lnTo>
                    <a:pt x="4612471" y="66347"/>
                  </a:lnTo>
                  <a:lnTo>
                    <a:pt x="4651803" y="30876"/>
                  </a:lnTo>
                  <a:lnTo>
                    <a:pt x="4691302" y="9907"/>
                  </a:lnTo>
                  <a:lnTo>
                    <a:pt x="4729861" y="0"/>
                  </a:lnTo>
                  <a:lnTo>
                    <a:pt x="4768848" y="4911"/>
                  </a:lnTo>
                  <a:lnTo>
                    <a:pt x="4807918" y="25003"/>
                  </a:lnTo>
                  <a:lnTo>
                    <a:pt x="4846822" y="51167"/>
                  </a:lnTo>
                  <a:lnTo>
                    <a:pt x="4885309" y="74294"/>
                  </a:lnTo>
                  <a:lnTo>
                    <a:pt x="4923200" y="93529"/>
                  </a:lnTo>
                  <a:lnTo>
                    <a:pt x="4960604" y="113204"/>
                  </a:lnTo>
                  <a:lnTo>
                    <a:pt x="4997983" y="131998"/>
                  </a:lnTo>
                  <a:lnTo>
                    <a:pt x="5035804" y="148589"/>
                  </a:lnTo>
                  <a:lnTo>
                    <a:pt x="5074471" y="160962"/>
                  </a:lnTo>
                  <a:lnTo>
                    <a:pt x="5113591" y="170418"/>
                  </a:lnTo>
                  <a:lnTo>
                    <a:pt x="5152711" y="180326"/>
                  </a:lnTo>
                  <a:lnTo>
                    <a:pt x="5191379" y="194056"/>
                  </a:lnTo>
                  <a:lnTo>
                    <a:pt x="5229197" y="213461"/>
                  </a:lnTo>
                  <a:lnTo>
                    <a:pt x="5266563" y="236426"/>
                  </a:lnTo>
                  <a:lnTo>
                    <a:pt x="5303928" y="260367"/>
                  </a:lnTo>
                  <a:lnTo>
                    <a:pt x="5341747" y="282701"/>
                  </a:lnTo>
                  <a:lnTo>
                    <a:pt x="5380307" y="302777"/>
                  </a:lnTo>
                  <a:lnTo>
                    <a:pt x="5419248" y="321960"/>
                  </a:lnTo>
                  <a:lnTo>
                    <a:pt x="5458333" y="340691"/>
                  </a:lnTo>
                  <a:lnTo>
                    <a:pt x="5497322" y="359409"/>
                  </a:lnTo>
                  <a:lnTo>
                    <a:pt x="5536541" y="378535"/>
                  </a:lnTo>
                  <a:lnTo>
                    <a:pt x="5575998" y="397732"/>
                  </a:lnTo>
                  <a:lnTo>
                    <a:pt x="5614979" y="416309"/>
                  </a:lnTo>
                  <a:lnTo>
                    <a:pt x="5652770" y="433577"/>
                  </a:lnTo>
                  <a:lnTo>
                    <a:pt x="5688558" y="450443"/>
                  </a:lnTo>
                  <a:lnTo>
                    <a:pt x="5722953" y="466867"/>
                  </a:lnTo>
                  <a:lnTo>
                    <a:pt x="5793232" y="491108"/>
                  </a:lnTo>
                  <a:lnTo>
                    <a:pt x="5870003" y="495792"/>
                  </a:lnTo>
                  <a:lnTo>
                    <a:pt x="5909460" y="494234"/>
                  </a:lnTo>
                  <a:lnTo>
                    <a:pt x="5948680" y="493521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81050" y="2790825"/>
              <a:ext cx="5948680" cy="2794000"/>
            </a:xfrm>
            <a:custGeom>
              <a:avLst/>
              <a:gdLst/>
              <a:ahLst/>
              <a:cxnLst/>
              <a:rect l="l" t="t" r="r" b="b"/>
              <a:pathLst>
                <a:path w="5948680" h="2794000">
                  <a:moveTo>
                    <a:pt x="0" y="2199386"/>
                  </a:moveTo>
                  <a:lnTo>
                    <a:pt x="39225" y="2193724"/>
                  </a:lnTo>
                  <a:lnTo>
                    <a:pt x="78686" y="2188289"/>
                  </a:lnTo>
                  <a:lnTo>
                    <a:pt x="117675" y="2182401"/>
                  </a:lnTo>
                  <a:lnTo>
                    <a:pt x="155486" y="2175383"/>
                  </a:lnTo>
                  <a:lnTo>
                    <a:pt x="191304" y="2166407"/>
                  </a:lnTo>
                  <a:lnTo>
                    <a:pt x="225710" y="2155967"/>
                  </a:lnTo>
                  <a:lnTo>
                    <a:pt x="260117" y="2145647"/>
                  </a:lnTo>
                  <a:lnTo>
                    <a:pt x="333863" y="2130534"/>
                  </a:lnTo>
                  <a:lnTo>
                    <a:pt x="373049" y="2125265"/>
                  </a:lnTo>
                  <a:lnTo>
                    <a:pt x="412549" y="2121116"/>
                  </a:lnTo>
                  <a:lnTo>
                    <a:pt x="451421" y="2117979"/>
                  </a:lnTo>
                  <a:lnTo>
                    <a:pt x="489276" y="2114869"/>
                  </a:lnTo>
                  <a:lnTo>
                    <a:pt x="526661" y="2112248"/>
                  </a:lnTo>
                  <a:lnTo>
                    <a:pt x="564033" y="2111888"/>
                  </a:lnTo>
                  <a:lnTo>
                    <a:pt x="601853" y="2115566"/>
                  </a:lnTo>
                  <a:lnTo>
                    <a:pt x="640520" y="2124908"/>
                  </a:lnTo>
                  <a:lnTo>
                    <a:pt x="679640" y="2138584"/>
                  </a:lnTo>
                  <a:lnTo>
                    <a:pt x="718760" y="2153927"/>
                  </a:lnTo>
                  <a:lnTo>
                    <a:pt x="757428" y="2168271"/>
                  </a:lnTo>
                  <a:lnTo>
                    <a:pt x="795246" y="2180433"/>
                  </a:lnTo>
                  <a:lnTo>
                    <a:pt x="832611" y="2192035"/>
                  </a:lnTo>
                  <a:lnTo>
                    <a:pt x="869977" y="2204329"/>
                  </a:lnTo>
                  <a:lnTo>
                    <a:pt x="907795" y="2218563"/>
                  </a:lnTo>
                  <a:lnTo>
                    <a:pt x="946356" y="2234797"/>
                  </a:lnTo>
                  <a:lnTo>
                    <a:pt x="985297" y="2252519"/>
                  </a:lnTo>
                  <a:lnTo>
                    <a:pt x="1024381" y="2271837"/>
                  </a:lnTo>
                  <a:lnTo>
                    <a:pt x="1063370" y="2292858"/>
                  </a:lnTo>
                  <a:lnTo>
                    <a:pt x="1102358" y="2314610"/>
                  </a:lnTo>
                  <a:lnTo>
                    <a:pt x="1141428" y="2337435"/>
                  </a:lnTo>
                  <a:lnTo>
                    <a:pt x="1180332" y="2363116"/>
                  </a:lnTo>
                  <a:lnTo>
                    <a:pt x="1218819" y="2393442"/>
                  </a:lnTo>
                  <a:lnTo>
                    <a:pt x="1249174" y="2425159"/>
                  </a:lnTo>
                  <a:lnTo>
                    <a:pt x="1279145" y="2463296"/>
                  </a:lnTo>
                  <a:lnTo>
                    <a:pt x="1308987" y="2502109"/>
                  </a:lnTo>
                  <a:lnTo>
                    <a:pt x="1338958" y="2535856"/>
                  </a:lnTo>
                  <a:lnTo>
                    <a:pt x="1369314" y="2558796"/>
                  </a:lnTo>
                  <a:lnTo>
                    <a:pt x="1407925" y="2566878"/>
                  </a:lnTo>
                  <a:lnTo>
                    <a:pt x="1447038" y="2560113"/>
                  </a:lnTo>
                  <a:lnTo>
                    <a:pt x="1486150" y="2550277"/>
                  </a:lnTo>
                  <a:lnTo>
                    <a:pt x="1524762" y="2549144"/>
                  </a:lnTo>
                  <a:lnTo>
                    <a:pt x="1562653" y="2561175"/>
                  </a:lnTo>
                  <a:lnTo>
                    <a:pt x="1600057" y="2579576"/>
                  </a:lnTo>
                  <a:lnTo>
                    <a:pt x="1637436" y="2599525"/>
                  </a:lnTo>
                  <a:lnTo>
                    <a:pt x="1675257" y="2616200"/>
                  </a:lnTo>
                  <a:lnTo>
                    <a:pt x="1713797" y="2628659"/>
                  </a:lnTo>
                  <a:lnTo>
                    <a:pt x="1752695" y="2639298"/>
                  </a:lnTo>
                  <a:lnTo>
                    <a:pt x="1791735" y="2648579"/>
                  </a:lnTo>
                  <a:lnTo>
                    <a:pt x="1830705" y="2656966"/>
                  </a:lnTo>
                  <a:lnTo>
                    <a:pt x="1869979" y="2664200"/>
                  </a:lnTo>
                  <a:lnTo>
                    <a:pt x="1909445" y="2670159"/>
                  </a:lnTo>
                  <a:lnTo>
                    <a:pt x="1948433" y="2675522"/>
                  </a:lnTo>
                  <a:lnTo>
                    <a:pt x="1986280" y="2680970"/>
                  </a:lnTo>
                  <a:lnTo>
                    <a:pt x="2022068" y="2686198"/>
                  </a:lnTo>
                  <a:lnTo>
                    <a:pt x="2056463" y="2691082"/>
                  </a:lnTo>
                  <a:lnTo>
                    <a:pt x="2090882" y="2696275"/>
                  </a:lnTo>
                  <a:lnTo>
                    <a:pt x="2126742" y="2702433"/>
                  </a:lnTo>
                  <a:lnTo>
                    <a:pt x="2164639" y="2710191"/>
                  </a:lnTo>
                  <a:lnTo>
                    <a:pt x="2203799" y="2718974"/>
                  </a:lnTo>
                  <a:lnTo>
                    <a:pt x="2243292" y="2727900"/>
                  </a:lnTo>
                  <a:lnTo>
                    <a:pt x="2282190" y="2736088"/>
                  </a:lnTo>
                  <a:lnTo>
                    <a:pt x="2320010" y="2743588"/>
                  </a:lnTo>
                  <a:lnTo>
                    <a:pt x="2394793" y="2757304"/>
                  </a:lnTo>
                  <a:lnTo>
                    <a:pt x="2432685" y="2762377"/>
                  </a:lnTo>
                  <a:lnTo>
                    <a:pt x="2471296" y="2765133"/>
                  </a:lnTo>
                  <a:lnTo>
                    <a:pt x="2510408" y="2766139"/>
                  </a:lnTo>
                  <a:lnTo>
                    <a:pt x="2549521" y="2767074"/>
                  </a:lnTo>
                  <a:lnTo>
                    <a:pt x="2588133" y="2769616"/>
                  </a:lnTo>
                  <a:lnTo>
                    <a:pt x="2626006" y="2775329"/>
                  </a:lnTo>
                  <a:lnTo>
                    <a:pt x="2663380" y="2782935"/>
                  </a:lnTo>
                  <a:lnTo>
                    <a:pt x="2700754" y="2789850"/>
                  </a:lnTo>
                  <a:lnTo>
                    <a:pt x="2738628" y="2793491"/>
                  </a:lnTo>
                  <a:lnTo>
                    <a:pt x="2777114" y="2793696"/>
                  </a:lnTo>
                  <a:lnTo>
                    <a:pt x="2816018" y="2791602"/>
                  </a:lnTo>
                  <a:lnTo>
                    <a:pt x="2855088" y="2786866"/>
                  </a:lnTo>
                  <a:lnTo>
                    <a:pt x="2894076" y="2779141"/>
                  </a:lnTo>
                  <a:lnTo>
                    <a:pt x="2933065" y="2772509"/>
                  </a:lnTo>
                  <a:lnTo>
                    <a:pt x="2972149" y="2765710"/>
                  </a:lnTo>
                  <a:lnTo>
                    <a:pt x="3011090" y="2750673"/>
                  </a:lnTo>
                  <a:lnTo>
                    <a:pt x="3049651" y="2719324"/>
                  </a:lnTo>
                  <a:lnTo>
                    <a:pt x="3074935" y="2683420"/>
                  </a:lnTo>
                  <a:lnTo>
                    <a:pt x="3099952" y="2635847"/>
                  </a:lnTo>
                  <a:lnTo>
                    <a:pt x="3124835" y="2582227"/>
                  </a:lnTo>
                  <a:lnTo>
                    <a:pt x="3149717" y="2528184"/>
                  </a:lnTo>
                  <a:lnTo>
                    <a:pt x="3174734" y="2479341"/>
                  </a:lnTo>
                  <a:lnTo>
                    <a:pt x="3200019" y="2441321"/>
                  </a:lnTo>
                  <a:lnTo>
                    <a:pt x="3238686" y="2407001"/>
                  </a:lnTo>
                  <a:lnTo>
                    <a:pt x="3277806" y="2388314"/>
                  </a:lnTo>
                  <a:lnTo>
                    <a:pt x="3316926" y="2373366"/>
                  </a:lnTo>
                  <a:lnTo>
                    <a:pt x="3355594" y="2350262"/>
                  </a:lnTo>
                  <a:lnTo>
                    <a:pt x="3393412" y="2312483"/>
                  </a:lnTo>
                  <a:lnTo>
                    <a:pt x="3430778" y="2267489"/>
                  </a:lnTo>
                  <a:lnTo>
                    <a:pt x="3468143" y="2224353"/>
                  </a:lnTo>
                  <a:lnTo>
                    <a:pt x="3505962" y="2192147"/>
                  </a:lnTo>
                  <a:lnTo>
                    <a:pt x="3544522" y="2175855"/>
                  </a:lnTo>
                  <a:lnTo>
                    <a:pt x="3583463" y="2169731"/>
                  </a:lnTo>
                  <a:lnTo>
                    <a:pt x="3622548" y="2167036"/>
                  </a:lnTo>
                  <a:lnTo>
                    <a:pt x="3661537" y="2161032"/>
                  </a:lnTo>
                  <a:lnTo>
                    <a:pt x="3700631" y="2149550"/>
                  </a:lnTo>
                  <a:lnTo>
                    <a:pt x="3739880" y="2136330"/>
                  </a:lnTo>
                  <a:lnTo>
                    <a:pt x="3778819" y="2123491"/>
                  </a:lnTo>
                  <a:lnTo>
                    <a:pt x="3816985" y="2113153"/>
                  </a:lnTo>
                  <a:lnTo>
                    <a:pt x="3889740" y="2100564"/>
                  </a:lnTo>
                  <a:lnTo>
                    <a:pt x="3962400" y="2093976"/>
                  </a:lnTo>
                  <a:lnTo>
                    <a:pt x="4000692" y="2094422"/>
                  </a:lnTo>
                  <a:lnTo>
                    <a:pt x="4039854" y="2097547"/>
                  </a:lnTo>
                  <a:lnTo>
                    <a:pt x="4079182" y="2098887"/>
                  </a:lnTo>
                  <a:lnTo>
                    <a:pt x="4117975" y="2093976"/>
                  </a:lnTo>
                  <a:lnTo>
                    <a:pt x="4193174" y="2080625"/>
                  </a:lnTo>
                  <a:lnTo>
                    <a:pt x="4234543" y="2059989"/>
                  </a:lnTo>
                  <a:lnTo>
                    <a:pt x="4268470" y="2017268"/>
                  </a:lnTo>
                  <a:lnTo>
                    <a:pt x="4296470" y="1945685"/>
                  </a:lnTo>
                  <a:lnTo>
                    <a:pt x="4310603" y="1900778"/>
                  </a:lnTo>
                  <a:lnTo>
                    <a:pt x="4324796" y="1851217"/>
                  </a:lnTo>
                  <a:lnTo>
                    <a:pt x="4339025" y="1798073"/>
                  </a:lnTo>
                  <a:lnTo>
                    <a:pt x="4353268" y="1742413"/>
                  </a:lnTo>
                  <a:lnTo>
                    <a:pt x="4367503" y="1685308"/>
                  </a:lnTo>
                  <a:lnTo>
                    <a:pt x="4381708" y="1627825"/>
                  </a:lnTo>
                  <a:lnTo>
                    <a:pt x="4395860" y="1571034"/>
                  </a:lnTo>
                  <a:lnTo>
                    <a:pt x="4409938" y="1516003"/>
                  </a:lnTo>
                  <a:lnTo>
                    <a:pt x="4423918" y="1463802"/>
                  </a:lnTo>
                  <a:lnTo>
                    <a:pt x="4437751" y="1412348"/>
                  </a:lnTo>
                  <a:lnTo>
                    <a:pt x="4451486" y="1359199"/>
                  </a:lnTo>
                  <a:lnTo>
                    <a:pt x="4465147" y="1304980"/>
                  </a:lnTo>
                  <a:lnTo>
                    <a:pt x="4478755" y="1250321"/>
                  </a:lnTo>
                  <a:lnTo>
                    <a:pt x="4492333" y="1195847"/>
                  </a:lnTo>
                  <a:lnTo>
                    <a:pt x="4505903" y="1142187"/>
                  </a:lnTo>
                  <a:lnTo>
                    <a:pt x="4519487" y="1089967"/>
                  </a:lnTo>
                  <a:lnTo>
                    <a:pt x="4533107" y="1039817"/>
                  </a:lnTo>
                  <a:lnTo>
                    <a:pt x="4546787" y="992362"/>
                  </a:lnTo>
                  <a:lnTo>
                    <a:pt x="4560548" y="948230"/>
                  </a:lnTo>
                  <a:lnTo>
                    <a:pt x="4574413" y="908050"/>
                  </a:lnTo>
                  <a:lnTo>
                    <a:pt x="4600012" y="845069"/>
                  </a:lnTo>
                  <a:lnTo>
                    <a:pt x="4625833" y="793162"/>
                  </a:lnTo>
                  <a:lnTo>
                    <a:pt x="4651803" y="748903"/>
                  </a:lnTo>
                  <a:lnTo>
                    <a:pt x="4677847" y="708866"/>
                  </a:lnTo>
                  <a:lnTo>
                    <a:pt x="4703891" y="669628"/>
                  </a:lnTo>
                  <a:lnTo>
                    <a:pt x="4729861" y="627761"/>
                  </a:lnTo>
                  <a:lnTo>
                    <a:pt x="4755830" y="580594"/>
                  </a:lnTo>
                  <a:lnTo>
                    <a:pt x="4781874" y="530333"/>
                  </a:lnTo>
                  <a:lnTo>
                    <a:pt x="4807918" y="480869"/>
                  </a:lnTo>
                  <a:lnTo>
                    <a:pt x="4833888" y="436094"/>
                  </a:lnTo>
                  <a:lnTo>
                    <a:pt x="4859709" y="399898"/>
                  </a:lnTo>
                  <a:lnTo>
                    <a:pt x="4885309" y="376174"/>
                  </a:lnTo>
                  <a:lnTo>
                    <a:pt x="4923200" y="364482"/>
                  </a:lnTo>
                  <a:lnTo>
                    <a:pt x="4960604" y="374078"/>
                  </a:lnTo>
                  <a:lnTo>
                    <a:pt x="4997983" y="399105"/>
                  </a:lnTo>
                  <a:lnTo>
                    <a:pt x="5035804" y="433704"/>
                  </a:lnTo>
                  <a:lnTo>
                    <a:pt x="5061509" y="464793"/>
                  </a:lnTo>
                  <a:lnTo>
                    <a:pt x="5087483" y="505290"/>
                  </a:lnTo>
                  <a:lnTo>
                    <a:pt x="5113591" y="550910"/>
                  </a:lnTo>
                  <a:lnTo>
                    <a:pt x="5139699" y="597365"/>
                  </a:lnTo>
                  <a:lnTo>
                    <a:pt x="5165673" y="640371"/>
                  </a:lnTo>
                  <a:lnTo>
                    <a:pt x="5191379" y="675639"/>
                  </a:lnTo>
                  <a:lnTo>
                    <a:pt x="5229197" y="718943"/>
                  </a:lnTo>
                  <a:lnTo>
                    <a:pt x="5266563" y="755935"/>
                  </a:lnTo>
                  <a:lnTo>
                    <a:pt x="5303928" y="782117"/>
                  </a:lnTo>
                  <a:lnTo>
                    <a:pt x="5341747" y="792988"/>
                  </a:lnTo>
                  <a:lnTo>
                    <a:pt x="5380307" y="783466"/>
                  </a:lnTo>
                  <a:lnTo>
                    <a:pt x="5419248" y="757205"/>
                  </a:lnTo>
                  <a:lnTo>
                    <a:pt x="5458333" y="723086"/>
                  </a:lnTo>
                  <a:lnTo>
                    <a:pt x="5497322" y="689990"/>
                  </a:lnTo>
                  <a:lnTo>
                    <a:pt x="5536541" y="663946"/>
                  </a:lnTo>
                  <a:lnTo>
                    <a:pt x="5575998" y="638984"/>
                  </a:lnTo>
                  <a:lnTo>
                    <a:pt x="5614979" y="605998"/>
                  </a:lnTo>
                  <a:lnTo>
                    <a:pt x="5652770" y="555878"/>
                  </a:lnTo>
                  <a:lnTo>
                    <a:pt x="5670926" y="520610"/>
                  </a:lnTo>
                  <a:lnTo>
                    <a:pt x="5688558" y="478039"/>
                  </a:lnTo>
                  <a:lnTo>
                    <a:pt x="5705841" y="430439"/>
                  </a:lnTo>
                  <a:lnTo>
                    <a:pt x="5722953" y="380079"/>
                  </a:lnTo>
                  <a:lnTo>
                    <a:pt x="5740071" y="329231"/>
                  </a:lnTo>
                  <a:lnTo>
                    <a:pt x="5757372" y="280165"/>
                  </a:lnTo>
                  <a:lnTo>
                    <a:pt x="5775033" y="235154"/>
                  </a:lnTo>
                  <a:lnTo>
                    <a:pt x="5793232" y="196469"/>
                  </a:lnTo>
                  <a:lnTo>
                    <a:pt x="5823346" y="146775"/>
                  </a:lnTo>
                  <a:lnTo>
                    <a:pt x="5854313" y="106189"/>
                  </a:lnTo>
                  <a:lnTo>
                    <a:pt x="5885769" y="70803"/>
                  </a:lnTo>
                  <a:lnTo>
                    <a:pt x="5917346" y="36709"/>
                  </a:lnTo>
                  <a:lnTo>
                    <a:pt x="5948680" y="0"/>
                  </a:lnTo>
                </a:path>
              </a:pathLst>
            </a:custGeom>
            <a:ln w="38099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81050" y="3562350"/>
              <a:ext cx="5948680" cy="1592580"/>
            </a:xfrm>
            <a:custGeom>
              <a:avLst/>
              <a:gdLst/>
              <a:ahLst/>
              <a:cxnLst/>
              <a:rect l="l" t="t" r="r" b="b"/>
              <a:pathLst>
                <a:path w="5948680" h="1592579">
                  <a:moveTo>
                    <a:pt x="0" y="1156716"/>
                  </a:moveTo>
                  <a:lnTo>
                    <a:pt x="155447" y="1147572"/>
                  </a:lnTo>
                  <a:lnTo>
                    <a:pt x="295656" y="1152144"/>
                  </a:lnTo>
                  <a:lnTo>
                    <a:pt x="451103" y="1156716"/>
                  </a:lnTo>
                  <a:lnTo>
                    <a:pt x="601980" y="1168908"/>
                  </a:lnTo>
                  <a:lnTo>
                    <a:pt x="757428" y="1197864"/>
                  </a:lnTo>
                  <a:lnTo>
                    <a:pt x="908304" y="1235964"/>
                  </a:lnTo>
                  <a:lnTo>
                    <a:pt x="1063752" y="1284732"/>
                  </a:lnTo>
                  <a:lnTo>
                    <a:pt x="1219200" y="1362456"/>
                  </a:lnTo>
                  <a:lnTo>
                    <a:pt x="1368552" y="1435608"/>
                  </a:lnTo>
                  <a:lnTo>
                    <a:pt x="1525524" y="1502664"/>
                  </a:lnTo>
                  <a:lnTo>
                    <a:pt x="1674876" y="1545336"/>
                  </a:lnTo>
                  <a:lnTo>
                    <a:pt x="1830324" y="1575816"/>
                  </a:lnTo>
                  <a:lnTo>
                    <a:pt x="1985772" y="1588008"/>
                  </a:lnTo>
                  <a:lnTo>
                    <a:pt x="2125980" y="1548383"/>
                  </a:lnTo>
                  <a:lnTo>
                    <a:pt x="2281428" y="1557527"/>
                  </a:lnTo>
                  <a:lnTo>
                    <a:pt x="2432304" y="1592580"/>
                  </a:lnTo>
                  <a:lnTo>
                    <a:pt x="2587752" y="1578864"/>
                  </a:lnTo>
                  <a:lnTo>
                    <a:pt x="2738628" y="1575816"/>
                  </a:lnTo>
                  <a:lnTo>
                    <a:pt x="2894076" y="1531620"/>
                  </a:lnTo>
                  <a:lnTo>
                    <a:pt x="3049524" y="1408176"/>
                  </a:lnTo>
                  <a:lnTo>
                    <a:pt x="3200400" y="1267968"/>
                  </a:lnTo>
                  <a:lnTo>
                    <a:pt x="3355848" y="1118616"/>
                  </a:lnTo>
                  <a:lnTo>
                    <a:pt x="3506724" y="970788"/>
                  </a:lnTo>
                  <a:lnTo>
                    <a:pt x="3662172" y="838200"/>
                  </a:lnTo>
                  <a:lnTo>
                    <a:pt x="3817620" y="716280"/>
                  </a:lnTo>
                  <a:lnTo>
                    <a:pt x="3962400" y="720851"/>
                  </a:lnTo>
                  <a:lnTo>
                    <a:pt x="4117848" y="553212"/>
                  </a:lnTo>
                  <a:lnTo>
                    <a:pt x="4268724" y="394716"/>
                  </a:lnTo>
                  <a:lnTo>
                    <a:pt x="4424172" y="222504"/>
                  </a:lnTo>
                  <a:lnTo>
                    <a:pt x="4575048" y="50292"/>
                  </a:lnTo>
                  <a:lnTo>
                    <a:pt x="4730496" y="0"/>
                  </a:lnTo>
                  <a:lnTo>
                    <a:pt x="4885944" y="97536"/>
                  </a:lnTo>
                  <a:lnTo>
                    <a:pt x="5035296" y="210312"/>
                  </a:lnTo>
                  <a:lnTo>
                    <a:pt x="5190744" y="318516"/>
                  </a:lnTo>
                  <a:lnTo>
                    <a:pt x="5341620" y="464819"/>
                  </a:lnTo>
                  <a:lnTo>
                    <a:pt x="5497068" y="582168"/>
                  </a:lnTo>
                  <a:lnTo>
                    <a:pt x="5652516" y="682751"/>
                  </a:lnTo>
                  <a:lnTo>
                    <a:pt x="5792724" y="723900"/>
                  </a:lnTo>
                  <a:lnTo>
                    <a:pt x="5948172" y="893063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81050" y="3674872"/>
              <a:ext cx="5948680" cy="1569720"/>
            </a:xfrm>
            <a:custGeom>
              <a:avLst/>
              <a:gdLst/>
              <a:ahLst/>
              <a:cxnLst/>
              <a:rect l="l" t="t" r="r" b="b"/>
              <a:pathLst>
                <a:path w="5948680" h="1569720">
                  <a:moveTo>
                    <a:pt x="0" y="0"/>
                  </a:moveTo>
                  <a:lnTo>
                    <a:pt x="39225" y="10816"/>
                  </a:lnTo>
                  <a:lnTo>
                    <a:pt x="78686" y="17668"/>
                  </a:lnTo>
                  <a:lnTo>
                    <a:pt x="117675" y="32450"/>
                  </a:lnTo>
                  <a:lnTo>
                    <a:pt x="155486" y="67055"/>
                  </a:lnTo>
                  <a:lnTo>
                    <a:pt x="196273" y="138303"/>
                  </a:lnTo>
                  <a:lnTo>
                    <a:pt x="215942" y="183302"/>
                  </a:lnTo>
                  <a:lnTo>
                    <a:pt x="235479" y="232397"/>
                  </a:lnTo>
                  <a:lnTo>
                    <a:pt x="255148" y="283974"/>
                  </a:lnTo>
                  <a:lnTo>
                    <a:pt x="275212" y="336417"/>
                  </a:lnTo>
                  <a:lnTo>
                    <a:pt x="295935" y="388111"/>
                  </a:lnTo>
                  <a:lnTo>
                    <a:pt x="314683" y="435922"/>
                  </a:lnTo>
                  <a:lnTo>
                    <a:pt x="333863" y="488797"/>
                  </a:lnTo>
                  <a:lnTo>
                    <a:pt x="353358" y="544348"/>
                  </a:lnTo>
                  <a:lnTo>
                    <a:pt x="373049" y="600186"/>
                  </a:lnTo>
                  <a:lnTo>
                    <a:pt x="392819" y="653922"/>
                  </a:lnTo>
                  <a:lnTo>
                    <a:pt x="412549" y="703169"/>
                  </a:lnTo>
                  <a:lnTo>
                    <a:pt x="432123" y="745536"/>
                  </a:lnTo>
                  <a:lnTo>
                    <a:pt x="451421" y="778636"/>
                  </a:lnTo>
                  <a:lnTo>
                    <a:pt x="480111" y="804393"/>
                  </a:lnTo>
                  <a:lnTo>
                    <a:pt x="510911" y="810740"/>
                  </a:lnTo>
                  <a:lnTo>
                    <a:pt x="542408" y="809479"/>
                  </a:lnTo>
                  <a:lnTo>
                    <a:pt x="573193" y="812412"/>
                  </a:lnTo>
                  <a:lnTo>
                    <a:pt x="623866" y="863159"/>
                  </a:lnTo>
                  <a:lnTo>
                    <a:pt x="646091" y="905952"/>
                  </a:lnTo>
                  <a:lnTo>
                    <a:pt x="668443" y="955195"/>
                  </a:lnTo>
                  <a:lnTo>
                    <a:pt x="690837" y="1006360"/>
                  </a:lnTo>
                  <a:lnTo>
                    <a:pt x="713189" y="1054919"/>
                  </a:lnTo>
                  <a:lnTo>
                    <a:pt x="735414" y="1096344"/>
                  </a:lnTo>
                  <a:lnTo>
                    <a:pt x="757428" y="1126108"/>
                  </a:lnTo>
                  <a:lnTo>
                    <a:pt x="795246" y="1153197"/>
                  </a:lnTo>
                  <a:lnTo>
                    <a:pt x="832611" y="1160795"/>
                  </a:lnTo>
                  <a:lnTo>
                    <a:pt x="869977" y="1155844"/>
                  </a:lnTo>
                  <a:lnTo>
                    <a:pt x="907795" y="1145285"/>
                  </a:lnTo>
                  <a:lnTo>
                    <a:pt x="946356" y="1121544"/>
                  </a:lnTo>
                  <a:lnTo>
                    <a:pt x="985297" y="1084135"/>
                  </a:lnTo>
                  <a:lnTo>
                    <a:pt x="1024381" y="1050345"/>
                  </a:lnTo>
                  <a:lnTo>
                    <a:pt x="1063370" y="1037463"/>
                  </a:lnTo>
                  <a:lnTo>
                    <a:pt x="1102358" y="1054060"/>
                  </a:lnTo>
                  <a:lnTo>
                    <a:pt x="1141428" y="1089659"/>
                  </a:lnTo>
                  <a:lnTo>
                    <a:pt x="1180332" y="1132689"/>
                  </a:lnTo>
                  <a:lnTo>
                    <a:pt x="1218819" y="1171575"/>
                  </a:lnTo>
                  <a:lnTo>
                    <a:pt x="1256692" y="1204440"/>
                  </a:lnTo>
                  <a:lnTo>
                    <a:pt x="1294066" y="1237043"/>
                  </a:lnTo>
                  <a:lnTo>
                    <a:pt x="1331440" y="1269265"/>
                  </a:lnTo>
                  <a:lnTo>
                    <a:pt x="1369314" y="1300988"/>
                  </a:lnTo>
                  <a:lnTo>
                    <a:pt x="1407925" y="1333990"/>
                  </a:lnTo>
                  <a:lnTo>
                    <a:pt x="1447038" y="1367742"/>
                  </a:lnTo>
                  <a:lnTo>
                    <a:pt x="1486150" y="1398660"/>
                  </a:lnTo>
                  <a:lnTo>
                    <a:pt x="1524762" y="1423161"/>
                  </a:lnTo>
                  <a:lnTo>
                    <a:pt x="1562653" y="1440120"/>
                  </a:lnTo>
                  <a:lnTo>
                    <a:pt x="1600057" y="1451578"/>
                  </a:lnTo>
                  <a:lnTo>
                    <a:pt x="1675257" y="1461515"/>
                  </a:lnTo>
                  <a:lnTo>
                    <a:pt x="1713797" y="1460442"/>
                  </a:lnTo>
                  <a:lnTo>
                    <a:pt x="1752695" y="1455023"/>
                  </a:lnTo>
                  <a:lnTo>
                    <a:pt x="1791735" y="1446246"/>
                  </a:lnTo>
                  <a:lnTo>
                    <a:pt x="1830705" y="1435100"/>
                  </a:lnTo>
                  <a:lnTo>
                    <a:pt x="1869979" y="1421530"/>
                  </a:lnTo>
                  <a:lnTo>
                    <a:pt x="1909445" y="1405127"/>
                  </a:lnTo>
                  <a:lnTo>
                    <a:pt x="1948433" y="1386343"/>
                  </a:lnTo>
                  <a:lnTo>
                    <a:pt x="1986280" y="1365630"/>
                  </a:lnTo>
                  <a:lnTo>
                    <a:pt x="2022068" y="1339893"/>
                  </a:lnTo>
                  <a:lnTo>
                    <a:pt x="2056463" y="1309941"/>
                  </a:lnTo>
                  <a:lnTo>
                    <a:pt x="2090882" y="1282084"/>
                  </a:lnTo>
                  <a:lnTo>
                    <a:pt x="2126742" y="1262633"/>
                  </a:lnTo>
                  <a:lnTo>
                    <a:pt x="2164639" y="1252112"/>
                  </a:lnTo>
                  <a:lnTo>
                    <a:pt x="2203799" y="1247520"/>
                  </a:lnTo>
                  <a:lnTo>
                    <a:pt x="2243292" y="1249882"/>
                  </a:lnTo>
                  <a:lnTo>
                    <a:pt x="2282190" y="1260220"/>
                  </a:lnTo>
                  <a:lnTo>
                    <a:pt x="2320010" y="1283148"/>
                  </a:lnTo>
                  <a:lnTo>
                    <a:pt x="2357389" y="1316672"/>
                  </a:lnTo>
                  <a:lnTo>
                    <a:pt x="2394793" y="1351911"/>
                  </a:lnTo>
                  <a:lnTo>
                    <a:pt x="2432685" y="1379982"/>
                  </a:lnTo>
                  <a:lnTo>
                    <a:pt x="2471296" y="1398254"/>
                  </a:lnTo>
                  <a:lnTo>
                    <a:pt x="2510408" y="1411477"/>
                  </a:lnTo>
                  <a:lnTo>
                    <a:pt x="2549521" y="1422130"/>
                  </a:lnTo>
                  <a:lnTo>
                    <a:pt x="2588133" y="1432686"/>
                  </a:lnTo>
                  <a:lnTo>
                    <a:pt x="2626006" y="1441912"/>
                  </a:lnTo>
                  <a:lnTo>
                    <a:pt x="2663380" y="1449054"/>
                  </a:lnTo>
                  <a:lnTo>
                    <a:pt x="2700754" y="1457600"/>
                  </a:lnTo>
                  <a:lnTo>
                    <a:pt x="2738628" y="1471040"/>
                  </a:lnTo>
                  <a:lnTo>
                    <a:pt x="2777114" y="1495597"/>
                  </a:lnTo>
                  <a:lnTo>
                    <a:pt x="2816018" y="1527667"/>
                  </a:lnTo>
                  <a:lnTo>
                    <a:pt x="2855088" y="1555998"/>
                  </a:lnTo>
                  <a:lnTo>
                    <a:pt x="2894076" y="1569339"/>
                  </a:lnTo>
                  <a:lnTo>
                    <a:pt x="2933065" y="1562492"/>
                  </a:lnTo>
                  <a:lnTo>
                    <a:pt x="2972149" y="1542192"/>
                  </a:lnTo>
                  <a:lnTo>
                    <a:pt x="3011090" y="1515082"/>
                  </a:lnTo>
                  <a:lnTo>
                    <a:pt x="3049651" y="1487804"/>
                  </a:lnTo>
                  <a:lnTo>
                    <a:pt x="3087469" y="1461127"/>
                  </a:lnTo>
                  <a:lnTo>
                    <a:pt x="3124834" y="1431829"/>
                  </a:lnTo>
                  <a:lnTo>
                    <a:pt x="3162200" y="1400579"/>
                  </a:lnTo>
                  <a:lnTo>
                    <a:pt x="3200019" y="1368044"/>
                  </a:lnTo>
                  <a:lnTo>
                    <a:pt x="3238686" y="1332257"/>
                  </a:lnTo>
                  <a:lnTo>
                    <a:pt x="3277806" y="1293590"/>
                  </a:lnTo>
                  <a:lnTo>
                    <a:pt x="3316926" y="1256208"/>
                  </a:lnTo>
                  <a:lnTo>
                    <a:pt x="3355594" y="1224279"/>
                  </a:lnTo>
                  <a:lnTo>
                    <a:pt x="3393412" y="1197917"/>
                  </a:lnTo>
                  <a:lnTo>
                    <a:pt x="3430778" y="1175210"/>
                  </a:lnTo>
                  <a:lnTo>
                    <a:pt x="3468143" y="1157289"/>
                  </a:lnTo>
                  <a:lnTo>
                    <a:pt x="3505962" y="1145285"/>
                  </a:lnTo>
                  <a:lnTo>
                    <a:pt x="3544522" y="1141845"/>
                  </a:lnTo>
                  <a:lnTo>
                    <a:pt x="3583463" y="1145666"/>
                  </a:lnTo>
                  <a:lnTo>
                    <a:pt x="3622548" y="1151679"/>
                  </a:lnTo>
                  <a:lnTo>
                    <a:pt x="3661537" y="1154810"/>
                  </a:lnTo>
                  <a:lnTo>
                    <a:pt x="3700631" y="1151733"/>
                  </a:lnTo>
                  <a:lnTo>
                    <a:pt x="3739880" y="1145809"/>
                  </a:lnTo>
                  <a:lnTo>
                    <a:pt x="3778819" y="1142005"/>
                  </a:lnTo>
                  <a:lnTo>
                    <a:pt x="3816985" y="1145285"/>
                  </a:lnTo>
                  <a:lnTo>
                    <a:pt x="3846567" y="1163223"/>
                  </a:lnTo>
                  <a:lnTo>
                    <a:pt x="3875431" y="1194114"/>
                  </a:lnTo>
                  <a:lnTo>
                    <a:pt x="3904045" y="1223695"/>
                  </a:lnTo>
                  <a:lnTo>
                    <a:pt x="3962400" y="1221866"/>
                  </a:lnTo>
                  <a:lnTo>
                    <a:pt x="3996381" y="1155637"/>
                  </a:lnTo>
                  <a:lnTo>
                    <a:pt x="4013684" y="1106979"/>
                  </a:lnTo>
                  <a:lnTo>
                    <a:pt x="4031112" y="1052049"/>
                  </a:lnTo>
                  <a:lnTo>
                    <a:pt x="4048604" y="993915"/>
                  </a:lnTo>
                  <a:lnTo>
                    <a:pt x="4066097" y="935646"/>
                  </a:lnTo>
                  <a:lnTo>
                    <a:pt x="4083532" y="880309"/>
                  </a:lnTo>
                  <a:lnTo>
                    <a:pt x="4100844" y="830971"/>
                  </a:lnTo>
                  <a:lnTo>
                    <a:pt x="4117975" y="790701"/>
                  </a:lnTo>
                  <a:lnTo>
                    <a:pt x="4148281" y="735687"/>
                  </a:lnTo>
                  <a:lnTo>
                    <a:pt x="4178246" y="692968"/>
                  </a:lnTo>
                  <a:lnTo>
                    <a:pt x="4208107" y="658351"/>
                  </a:lnTo>
                  <a:lnTo>
                    <a:pt x="4238102" y="627642"/>
                  </a:lnTo>
                  <a:lnTo>
                    <a:pt x="4268470" y="596645"/>
                  </a:lnTo>
                  <a:lnTo>
                    <a:pt x="4307064" y="559117"/>
                  </a:lnTo>
                  <a:lnTo>
                    <a:pt x="4346146" y="526351"/>
                  </a:lnTo>
                  <a:lnTo>
                    <a:pt x="4385252" y="495776"/>
                  </a:lnTo>
                  <a:lnTo>
                    <a:pt x="4423918" y="464819"/>
                  </a:lnTo>
                  <a:lnTo>
                    <a:pt x="4461738" y="432637"/>
                  </a:lnTo>
                  <a:lnTo>
                    <a:pt x="4499117" y="400621"/>
                  </a:lnTo>
                  <a:lnTo>
                    <a:pt x="4536521" y="369558"/>
                  </a:lnTo>
                  <a:lnTo>
                    <a:pt x="4574413" y="340232"/>
                  </a:lnTo>
                  <a:lnTo>
                    <a:pt x="4612899" y="311854"/>
                  </a:lnTo>
                  <a:lnTo>
                    <a:pt x="4651803" y="284368"/>
                  </a:lnTo>
                  <a:lnTo>
                    <a:pt x="4690873" y="259669"/>
                  </a:lnTo>
                  <a:lnTo>
                    <a:pt x="4729861" y="239648"/>
                  </a:lnTo>
                  <a:lnTo>
                    <a:pt x="4768848" y="227300"/>
                  </a:lnTo>
                  <a:lnTo>
                    <a:pt x="4807918" y="220773"/>
                  </a:lnTo>
                  <a:lnTo>
                    <a:pt x="4846822" y="214699"/>
                  </a:lnTo>
                  <a:lnTo>
                    <a:pt x="4885309" y="203707"/>
                  </a:lnTo>
                  <a:lnTo>
                    <a:pt x="4923200" y="181375"/>
                  </a:lnTo>
                  <a:lnTo>
                    <a:pt x="4960604" y="152304"/>
                  </a:lnTo>
                  <a:lnTo>
                    <a:pt x="4997983" y="127377"/>
                  </a:lnTo>
                  <a:lnTo>
                    <a:pt x="5035804" y="117475"/>
                  </a:lnTo>
                  <a:lnTo>
                    <a:pt x="5074471" y="128079"/>
                  </a:lnTo>
                  <a:lnTo>
                    <a:pt x="5113591" y="152590"/>
                  </a:lnTo>
                  <a:lnTo>
                    <a:pt x="5152711" y="183483"/>
                  </a:lnTo>
                  <a:lnTo>
                    <a:pt x="5191379" y="213232"/>
                  </a:lnTo>
                  <a:lnTo>
                    <a:pt x="5229197" y="241696"/>
                  </a:lnTo>
                  <a:lnTo>
                    <a:pt x="5266563" y="272256"/>
                  </a:lnTo>
                  <a:lnTo>
                    <a:pt x="5303928" y="302672"/>
                  </a:lnTo>
                  <a:lnTo>
                    <a:pt x="5341747" y="330707"/>
                  </a:lnTo>
                  <a:lnTo>
                    <a:pt x="5380307" y="354953"/>
                  </a:lnTo>
                  <a:lnTo>
                    <a:pt x="5419248" y="376936"/>
                  </a:lnTo>
                  <a:lnTo>
                    <a:pt x="5458333" y="398537"/>
                  </a:lnTo>
                  <a:lnTo>
                    <a:pt x="5497322" y="421639"/>
                  </a:lnTo>
                  <a:lnTo>
                    <a:pt x="5536541" y="449754"/>
                  </a:lnTo>
                  <a:lnTo>
                    <a:pt x="5575998" y="480821"/>
                  </a:lnTo>
                  <a:lnTo>
                    <a:pt x="5614979" y="508650"/>
                  </a:lnTo>
                  <a:lnTo>
                    <a:pt x="5652770" y="527050"/>
                  </a:lnTo>
                  <a:lnTo>
                    <a:pt x="5684736" y="521416"/>
                  </a:lnTo>
                  <a:lnTo>
                    <a:pt x="5722953" y="502554"/>
                  </a:lnTo>
                  <a:lnTo>
                    <a:pt x="5761194" y="492956"/>
                  </a:lnTo>
                  <a:lnTo>
                    <a:pt x="5793232" y="515111"/>
                  </a:lnTo>
                  <a:lnTo>
                    <a:pt x="5820567" y="576678"/>
                  </a:lnTo>
                  <a:lnTo>
                    <a:pt x="5834527" y="617564"/>
                  </a:lnTo>
                  <a:lnTo>
                    <a:pt x="5848636" y="663600"/>
                  </a:lnTo>
                  <a:lnTo>
                    <a:pt x="5862859" y="713598"/>
                  </a:lnTo>
                  <a:lnTo>
                    <a:pt x="5877163" y="766369"/>
                  </a:lnTo>
                  <a:lnTo>
                    <a:pt x="5891512" y="820724"/>
                  </a:lnTo>
                  <a:lnTo>
                    <a:pt x="5905872" y="875476"/>
                  </a:lnTo>
                  <a:lnTo>
                    <a:pt x="5920210" y="929436"/>
                  </a:lnTo>
                  <a:lnTo>
                    <a:pt x="5934491" y="981414"/>
                  </a:lnTo>
                  <a:lnTo>
                    <a:pt x="5948680" y="1030223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81050" y="4048633"/>
              <a:ext cx="5948680" cy="1144270"/>
            </a:xfrm>
            <a:custGeom>
              <a:avLst/>
              <a:gdLst/>
              <a:ahLst/>
              <a:cxnLst/>
              <a:rect l="l" t="t" r="r" b="b"/>
              <a:pathLst>
                <a:path w="5948680" h="1144270">
                  <a:moveTo>
                    <a:pt x="0" y="879221"/>
                  </a:moveTo>
                  <a:lnTo>
                    <a:pt x="39225" y="883679"/>
                  </a:lnTo>
                  <a:lnTo>
                    <a:pt x="78686" y="888698"/>
                  </a:lnTo>
                  <a:lnTo>
                    <a:pt x="117675" y="892597"/>
                  </a:lnTo>
                  <a:lnTo>
                    <a:pt x="155486" y="893699"/>
                  </a:lnTo>
                  <a:lnTo>
                    <a:pt x="191304" y="890789"/>
                  </a:lnTo>
                  <a:lnTo>
                    <a:pt x="225710" y="885094"/>
                  </a:lnTo>
                  <a:lnTo>
                    <a:pt x="260117" y="878304"/>
                  </a:lnTo>
                  <a:lnTo>
                    <a:pt x="295935" y="872109"/>
                  </a:lnTo>
                  <a:lnTo>
                    <a:pt x="333863" y="866253"/>
                  </a:lnTo>
                  <a:lnTo>
                    <a:pt x="373049" y="860123"/>
                  </a:lnTo>
                  <a:lnTo>
                    <a:pt x="412549" y="854588"/>
                  </a:lnTo>
                  <a:lnTo>
                    <a:pt x="451421" y="850519"/>
                  </a:lnTo>
                  <a:lnTo>
                    <a:pt x="489276" y="849391"/>
                  </a:lnTo>
                  <a:lnTo>
                    <a:pt x="526661" y="850265"/>
                  </a:lnTo>
                  <a:lnTo>
                    <a:pt x="564033" y="850661"/>
                  </a:lnTo>
                  <a:lnTo>
                    <a:pt x="601853" y="848106"/>
                  </a:lnTo>
                  <a:lnTo>
                    <a:pt x="640520" y="840882"/>
                  </a:lnTo>
                  <a:lnTo>
                    <a:pt x="679640" y="830611"/>
                  </a:lnTo>
                  <a:lnTo>
                    <a:pt x="718760" y="820102"/>
                  </a:lnTo>
                  <a:lnTo>
                    <a:pt x="757428" y="812165"/>
                  </a:lnTo>
                  <a:lnTo>
                    <a:pt x="795246" y="806890"/>
                  </a:lnTo>
                  <a:lnTo>
                    <a:pt x="832611" y="803021"/>
                  </a:lnTo>
                  <a:lnTo>
                    <a:pt x="869977" y="801342"/>
                  </a:lnTo>
                  <a:lnTo>
                    <a:pt x="907795" y="802640"/>
                  </a:lnTo>
                  <a:lnTo>
                    <a:pt x="946356" y="809986"/>
                  </a:lnTo>
                  <a:lnTo>
                    <a:pt x="985297" y="822071"/>
                  </a:lnTo>
                  <a:lnTo>
                    <a:pt x="1024381" y="832822"/>
                  </a:lnTo>
                  <a:lnTo>
                    <a:pt x="1063370" y="836168"/>
                  </a:lnTo>
                  <a:lnTo>
                    <a:pt x="1102358" y="827718"/>
                  </a:lnTo>
                  <a:lnTo>
                    <a:pt x="1141428" y="811625"/>
                  </a:lnTo>
                  <a:lnTo>
                    <a:pt x="1180332" y="794627"/>
                  </a:lnTo>
                  <a:lnTo>
                    <a:pt x="1218819" y="783463"/>
                  </a:lnTo>
                  <a:lnTo>
                    <a:pt x="1256692" y="781288"/>
                  </a:lnTo>
                  <a:lnTo>
                    <a:pt x="1294066" y="784066"/>
                  </a:lnTo>
                  <a:lnTo>
                    <a:pt x="1331440" y="787749"/>
                  </a:lnTo>
                  <a:lnTo>
                    <a:pt x="1369314" y="788289"/>
                  </a:lnTo>
                  <a:lnTo>
                    <a:pt x="1407925" y="783484"/>
                  </a:lnTo>
                  <a:lnTo>
                    <a:pt x="1447038" y="775954"/>
                  </a:lnTo>
                  <a:lnTo>
                    <a:pt x="1486150" y="768590"/>
                  </a:lnTo>
                  <a:lnTo>
                    <a:pt x="1524762" y="764286"/>
                  </a:lnTo>
                  <a:lnTo>
                    <a:pt x="1562653" y="764041"/>
                  </a:lnTo>
                  <a:lnTo>
                    <a:pt x="1600057" y="766238"/>
                  </a:lnTo>
                  <a:lnTo>
                    <a:pt x="1675257" y="773811"/>
                  </a:lnTo>
                  <a:lnTo>
                    <a:pt x="1713797" y="778256"/>
                  </a:lnTo>
                  <a:lnTo>
                    <a:pt x="1752695" y="783558"/>
                  </a:lnTo>
                  <a:lnTo>
                    <a:pt x="1791735" y="789384"/>
                  </a:lnTo>
                  <a:lnTo>
                    <a:pt x="1830705" y="795401"/>
                  </a:lnTo>
                  <a:lnTo>
                    <a:pt x="1869979" y="803064"/>
                  </a:lnTo>
                  <a:lnTo>
                    <a:pt x="1909445" y="812038"/>
                  </a:lnTo>
                  <a:lnTo>
                    <a:pt x="1948433" y="819296"/>
                  </a:lnTo>
                  <a:lnTo>
                    <a:pt x="1986280" y="821817"/>
                  </a:lnTo>
                  <a:lnTo>
                    <a:pt x="2022068" y="816042"/>
                  </a:lnTo>
                  <a:lnTo>
                    <a:pt x="2056463" y="804576"/>
                  </a:lnTo>
                  <a:lnTo>
                    <a:pt x="2090882" y="793349"/>
                  </a:lnTo>
                  <a:lnTo>
                    <a:pt x="2126742" y="788289"/>
                  </a:lnTo>
                  <a:lnTo>
                    <a:pt x="2164639" y="792956"/>
                  </a:lnTo>
                  <a:lnTo>
                    <a:pt x="2203799" y="803529"/>
                  </a:lnTo>
                  <a:lnTo>
                    <a:pt x="2243292" y="814863"/>
                  </a:lnTo>
                  <a:lnTo>
                    <a:pt x="2282190" y="821817"/>
                  </a:lnTo>
                  <a:lnTo>
                    <a:pt x="2320010" y="823773"/>
                  </a:lnTo>
                  <a:lnTo>
                    <a:pt x="2357389" y="823277"/>
                  </a:lnTo>
                  <a:lnTo>
                    <a:pt x="2394793" y="819638"/>
                  </a:lnTo>
                  <a:lnTo>
                    <a:pt x="2432685" y="812165"/>
                  </a:lnTo>
                  <a:lnTo>
                    <a:pt x="2471296" y="797669"/>
                  </a:lnTo>
                  <a:lnTo>
                    <a:pt x="2510408" y="777446"/>
                  </a:lnTo>
                  <a:lnTo>
                    <a:pt x="2549521" y="757818"/>
                  </a:lnTo>
                  <a:lnTo>
                    <a:pt x="2588133" y="745109"/>
                  </a:lnTo>
                  <a:lnTo>
                    <a:pt x="2626006" y="742364"/>
                  </a:lnTo>
                  <a:lnTo>
                    <a:pt x="2663380" y="745728"/>
                  </a:lnTo>
                  <a:lnTo>
                    <a:pt x="2700754" y="751163"/>
                  </a:lnTo>
                  <a:lnTo>
                    <a:pt x="2738628" y="754634"/>
                  </a:lnTo>
                  <a:lnTo>
                    <a:pt x="2777114" y="753598"/>
                  </a:lnTo>
                  <a:lnTo>
                    <a:pt x="2816018" y="750633"/>
                  </a:lnTo>
                  <a:lnTo>
                    <a:pt x="2855088" y="749669"/>
                  </a:lnTo>
                  <a:lnTo>
                    <a:pt x="2894076" y="754634"/>
                  </a:lnTo>
                  <a:lnTo>
                    <a:pt x="2933065" y="770046"/>
                  </a:lnTo>
                  <a:lnTo>
                    <a:pt x="2972149" y="792591"/>
                  </a:lnTo>
                  <a:lnTo>
                    <a:pt x="3011090" y="814730"/>
                  </a:lnTo>
                  <a:lnTo>
                    <a:pt x="3049651" y="828929"/>
                  </a:lnTo>
                  <a:lnTo>
                    <a:pt x="3087469" y="832296"/>
                  </a:lnTo>
                  <a:lnTo>
                    <a:pt x="3124834" y="829103"/>
                  </a:lnTo>
                  <a:lnTo>
                    <a:pt x="3162200" y="822838"/>
                  </a:lnTo>
                  <a:lnTo>
                    <a:pt x="3200019" y="816991"/>
                  </a:lnTo>
                  <a:lnTo>
                    <a:pt x="3238686" y="810329"/>
                  </a:lnTo>
                  <a:lnTo>
                    <a:pt x="3277806" y="801703"/>
                  </a:lnTo>
                  <a:lnTo>
                    <a:pt x="3316926" y="794720"/>
                  </a:lnTo>
                  <a:lnTo>
                    <a:pt x="3355594" y="792988"/>
                  </a:lnTo>
                  <a:lnTo>
                    <a:pt x="3393412" y="800197"/>
                  </a:lnTo>
                  <a:lnTo>
                    <a:pt x="3430778" y="813514"/>
                  </a:lnTo>
                  <a:lnTo>
                    <a:pt x="3468143" y="826760"/>
                  </a:lnTo>
                  <a:lnTo>
                    <a:pt x="3505962" y="833755"/>
                  </a:lnTo>
                  <a:lnTo>
                    <a:pt x="3544522" y="832290"/>
                  </a:lnTo>
                  <a:lnTo>
                    <a:pt x="3583463" y="825849"/>
                  </a:lnTo>
                  <a:lnTo>
                    <a:pt x="3622548" y="816788"/>
                  </a:lnTo>
                  <a:lnTo>
                    <a:pt x="3661537" y="807466"/>
                  </a:lnTo>
                  <a:lnTo>
                    <a:pt x="3700631" y="793539"/>
                  </a:lnTo>
                  <a:lnTo>
                    <a:pt x="3739880" y="775493"/>
                  </a:lnTo>
                  <a:lnTo>
                    <a:pt x="3778819" y="762638"/>
                  </a:lnTo>
                  <a:lnTo>
                    <a:pt x="3816985" y="764286"/>
                  </a:lnTo>
                  <a:lnTo>
                    <a:pt x="3853832" y="784548"/>
                  </a:lnTo>
                  <a:lnTo>
                    <a:pt x="3889740" y="817895"/>
                  </a:lnTo>
                  <a:lnTo>
                    <a:pt x="3925623" y="859172"/>
                  </a:lnTo>
                  <a:lnTo>
                    <a:pt x="3962400" y="903224"/>
                  </a:lnTo>
                  <a:lnTo>
                    <a:pt x="3992941" y="943815"/>
                  </a:lnTo>
                  <a:lnTo>
                    <a:pt x="4024130" y="991459"/>
                  </a:lnTo>
                  <a:lnTo>
                    <a:pt x="4055604" y="1039890"/>
                  </a:lnTo>
                  <a:lnTo>
                    <a:pt x="4087006" y="1082840"/>
                  </a:lnTo>
                  <a:lnTo>
                    <a:pt x="4117975" y="1114044"/>
                  </a:lnTo>
                  <a:lnTo>
                    <a:pt x="4155795" y="1135491"/>
                  </a:lnTo>
                  <a:lnTo>
                    <a:pt x="4193174" y="1143984"/>
                  </a:lnTo>
                  <a:lnTo>
                    <a:pt x="4230578" y="1142904"/>
                  </a:lnTo>
                  <a:lnTo>
                    <a:pt x="4268470" y="1135634"/>
                  </a:lnTo>
                  <a:lnTo>
                    <a:pt x="4307064" y="1121241"/>
                  </a:lnTo>
                  <a:lnTo>
                    <a:pt x="4346146" y="1098597"/>
                  </a:lnTo>
                  <a:lnTo>
                    <a:pt x="4385252" y="1070500"/>
                  </a:lnTo>
                  <a:lnTo>
                    <a:pt x="4423918" y="1039749"/>
                  </a:lnTo>
                  <a:lnTo>
                    <a:pt x="4461738" y="1003099"/>
                  </a:lnTo>
                  <a:lnTo>
                    <a:pt x="4499117" y="960389"/>
                  </a:lnTo>
                  <a:lnTo>
                    <a:pt x="4536521" y="919037"/>
                  </a:lnTo>
                  <a:lnTo>
                    <a:pt x="4574413" y="886460"/>
                  </a:lnTo>
                  <a:lnTo>
                    <a:pt x="4612899" y="867134"/>
                  </a:lnTo>
                  <a:lnTo>
                    <a:pt x="4651803" y="856249"/>
                  </a:lnTo>
                  <a:lnTo>
                    <a:pt x="4690873" y="847294"/>
                  </a:lnTo>
                  <a:lnTo>
                    <a:pt x="4729861" y="833755"/>
                  </a:lnTo>
                  <a:lnTo>
                    <a:pt x="4768848" y="814240"/>
                  </a:lnTo>
                  <a:lnTo>
                    <a:pt x="4807918" y="792130"/>
                  </a:lnTo>
                  <a:lnTo>
                    <a:pt x="4846822" y="768068"/>
                  </a:lnTo>
                  <a:lnTo>
                    <a:pt x="4885309" y="742696"/>
                  </a:lnTo>
                  <a:lnTo>
                    <a:pt x="4923200" y="713682"/>
                  </a:lnTo>
                  <a:lnTo>
                    <a:pt x="4960604" y="681466"/>
                  </a:lnTo>
                  <a:lnTo>
                    <a:pt x="4997983" y="651130"/>
                  </a:lnTo>
                  <a:lnTo>
                    <a:pt x="5035804" y="627761"/>
                  </a:lnTo>
                  <a:lnTo>
                    <a:pt x="5074471" y="613556"/>
                  </a:lnTo>
                  <a:lnTo>
                    <a:pt x="5113591" y="605567"/>
                  </a:lnTo>
                  <a:lnTo>
                    <a:pt x="5152711" y="600864"/>
                  </a:lnTo>
                  <a:lnTo>
                    <a:pt x="5191379" y="596519"/>
                  </a:lnTo>
                  <a:lnTo>
                    <a:pt x="5266563" y="591613"/>
                  </a:lnTo>
                  <a:lnTo>
                    <a:pt x="5303928" y="590214"/>
                  </a:lnTo>
                  <a:lnTo>
                    <a:pt x="5341747" y="586994"/>
                  </a:lnTo>
                  <a:lnTo>
                    <a:pt x="5380307" y="582295"/>
                  </a:lnTo>
                  <a:lnTo>
                    <a:pt x="5419248" y="576834"/>
                  </a:lnTo>
                  <a:lnTo>
                    <a:pt x="5458333" y="569277"/>
                  </a:lnTo>
                  <a:lnTo>
                    <a:pt x="5497322" y="558292"/>
                  </a:lnTo>
                  <a:lnTo>
                    <a:pt x="5536541" y="545377"/>
                  </a:lnTo>
                  <a:lnTo>
                    <a:pt x="5575998" y="530701"/>
                  </a:lnTo>
                  <a:lnTo>
                    <a:pt x="5614979" y="510643"/>
                  </a:lnTo>
                  <a:lnTo>
                    <a:pt x="5652770" y="481584"/>
                  </a:lnTo>
                  <a:lnTo>
                    <a:pt x="5681557" y="450554"/>
                  </a:lnTo>
                  <a:lnTo>
                    <a:pt x="5709271" y="413818"/>
                  </a:lnTo>
                  <a:lnTo>
                    <a:pt x="5736638" y="372468"/>
                  </a:lnTo>
                  <a:lnTo>
                    <a:pt x="5764383" y="327594"/>
                  </a:lnTo>
                  <a:lnTo>
                    <a:pt x="5793232" y="280289"/>
                  </a:lnTo>
                  <a:lnTo>
                    <a:pt x="5818258" y="238148"/>
                  </a:lnTo>
                  <a:lnTo>
                    <a:pt x="5843919" y="192720"/>
                  </a:lnTo>
                  <a:lnTo>
                    <a:pt x="5870003" y="145097"/>
                  </a:lnTo>
                  <a:lnTo>
                    <a:pt x="5896299" y="96374"/>
                  </a:lnTo>
                  <a:lnTo>
                    <a:pt x="5922595" y="47643"/>
                  </a:lnTo>
                  <a:lnTo>
                    <a:pt x="5948680" y="0"/>
                  </a:lnTo>
                </a:path>
              </a:pathLst>
            </a:custGeom>
            <a:ln w="38100">
              <a:solidFill>
                <a:srgbClr val="9DB0C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768084" y="4308347"/>
              <a:ext cx="79375" cy="528320"/>
            </a:xfrm>
            <a:custGeom>
              <a:avLst/>
              <a:gdLst/>
              <a:ahLst/>
              <a:cxnLst/>
              <a:rect l="l" t="t" r="r" b="b"/>
              <a:pathLst>
                <a:path w="79375" h="528320">
                  <a:moveTo>
                    <a:pt x="79375" y="263651"/>
                  </a:moveTo>
                  <a:lnTo>
                    <a:pt x="0" y="147827"/>
                  </a:lnTo>
                </a:path>
                <a:path w="79375" h="528320">
                  <a:moveTo>
                    <a:pt x="79375" y="0"/>
                  </a:moveTo>
                  <a:lnTo>
                    <a:pt x="0" y="130175"/>
                  </a:lnTo>
                </a:path>
                <a:path w="79375" h="528320">
                  <a:moveTo>
                    <a:pt x="79375" y="527938"/>
                  </a:moveTo>
                  <a:lnTo>
                    <a:pt x="0" y="397763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43001" y="5053406"/>
            <a:ext cx="285115" cy="7194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0"/>
              </a:spcBef>
            </a:pPr>
            <a:endParaRPr sz="17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5"/>
              </a:spcBef>
            </a:pP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007" y="6586145"/>
            <a:ext cx="2493010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BDDK,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 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7619" y="4574540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7619" y="4095369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619" y="3136773"/>
            <a:ext cx="220979" cy="718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0"/>
              </a:spcBef>
            </a:pPr>
            <a:endParaRPr sz="17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0692" y="2657043"/>
            <a:ext cx="31686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0211" y="5707480"/>
            <a:ext cx="6341110" cy="63500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R="5080" algn="r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53340" algn="just">
              <a:lnSpc>
                <a:spcPts val="2410"/>
              </a:lnSpc>
              <a:spcBef>
                <a:spcPts val="114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May-18  T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57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69850" algn="r">
              <a:lnSpc>
                <a:spcPct val="142900"/>
              </a:lnSpc>
              <a:spcBef>
                <a:spcPts val="1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M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T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T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  M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60540" y="2772282"/>
            <a:ext cx="46100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A80000"/>
                </a:solidFill>
                <a:latin typeface="Tahoma"/>
                <a:cs typeface="Tahoma"/>
              </a:rPr>
              <a:t>Taş</a:t>
            </a:r>
            <a:r>
              <a:rPr sz="1400" b="1" spc="-10" dirty="0">
                <a:solidFill>
                  <a:srgbClr val="A80000"/>
                </a:solidFill>
                <a:latin typeface="Tahoma"/>
                <a:cs typeface="Tahoma"/>
              </a:rPr>
              <a:t>ı</a:t>
            </a:r>
            <a:r>
              <a:rPr sz="1400" b="1" dirty="0">
                <a:solidFill>
                  <a:srgbClr val="A80000"/>
                </a:solidFill>
                <a:latin typeface="Tahoma"/>
                <a:cs typeface="Tahoma"/>
              </a:rPr>
              <a:t>t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60540" y="3875379"/>
            <a:ext cx="1719580" cy="1080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b="1" spc="-5" dirty="0">
                <a:solidFill>
                  <a:srgbClr val="9DB0CF"/>
                </a:solidFill>
                <a:latin typeface="Tahoma"/>
                <a:cs typeface="Tahoma"/>
              </a:rPr>
              <a:t>Bireysel </a:t>
            </a:r>
            <a:r>
              <a:rPr sz="1400" b="1" dirty="0">
                <a:solidFill>
                  <a:srgbClr val="9DB0CF"/>
                </a:solidFill>
                <a:latin typeface="Tahoma"/>
                <a:cs typeface="Tahoma"/>
              </a:rPr>
              <a:t>kredi </a:t>
            </a:r>
            <a:r>
              <a:rPr sz="1400" b="1" spc="-5" dirty="0">
                <a:solidFill>
                  <a:srgbClr val="9DB0CF"/>
                </a:solidFill>
                <a:latin typeface="Tahoma"/>
                <a:cs typeface="Tahoma"/>
              </a:rPr>
              <a:t>kartı  </a:t>
            </a: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Konut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1066800">
              <a:lnSpc>
                <a:spcPts val="2080"/>
              </a:lnSpc>
              <a:spcBef>
                <a:spcPts val="130"/>
              </a:spcBef>
            </a:pPr>
            <a:r>
              <a:rPr sz="1400" b="1" dirty="0">
                <a:solidFill>
                  <a:srgbClr val="FFC000"/>
                </a:solidFill>
                <a:latin typeface="Tahoma"/>
                <a:cs typeface="Tahoma"/>
              </a:rPr>
              <a:t>İ</a:t>
            </a:r>
            <a:r>
              <a:rPr sz="1400" b="1" spc="-5" dirty="0">
                <a:solidFill>
                  <a:srgbClr val="FFC000"/>
                </a:solidFill>
                <a:latin typeface="Tahoma"/>
                <a:cs typeface="Tahoma"/>
              </a:rPr>
              <a:t>h</a:t>
            </a:r>
            <a:r>
              <a:rPr sz="1400" b="1" dirty="0">
                <a:solidFill>
                  <a:srgbClr val="FFC000"/>
                </a:solidFill>
                <a:latin typeface="Tahoma"/>
                <a:cs typeface="Tahoma"/>
              </a:rPr>
              <a:t>ti</a:t>
            </a:r>
            <a:r>
              <a:rPr sz="1400" b="1" spc="-10" dirty="0">
                <a:solidFill>
                  <a:srgbClr val="FFC000"/>
                </a:solidFill>
                <a:latin typeface="Tahoma"/>
                <a:cs typeface="Tahoma"/>
              </a:rPr>
              <a:t>y</a:t>
            </a:r>
            <a:r>
              <a:rPr sz="1400" b="1" dirty="0">
                <a:solidFill>
                  <a:srgbClr val="FFC000"/>
                </a:solidFill>
                <a:latin typeface="Tahoma"/>
                <a:cs typeface="Tahoma"/>
              </a:rPr>
              <a:t>aç  </a:t>
            </a:r>
            <a:r>
              <a:rPr sz="1400" b="1" dirty="0">
                <a:solidFill>
                  <a:srgbClr val="808080"/>
                </a:solidFill>
                <a:latin typeface="Tahoma"/>
                <a:cs typeface="Tahoma"/>
              </a:rPr>
              <a:t>Ticari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64577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865" y="800481"/>
            <a:ext cx="729360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Takipteki kredilerin oranı </a:t>
            </a:r>
            <a:r>
              <a:rPr dirty="0"/>
              <a:t>Nisan </a:t>
            </a:r>
            <a:r>
              <a:rPr spc="-5" dirty="0"/>
              <a:t>2021’de </a:t>
            </a:r>
            <a:r>
              <a:rPr dirty="0"/>
              <a:t>%3,7</a:t>
            </a:r>
            <a:r>
              <a:rPr spc="-30" dirty="0"/>
              <a:t> </a:t>
            </a:r>
            <a:r>
              <a:rPr dirty="0"/>
              <a:t>düzeyinde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47088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5917488"/>
            <a:ext cx="887222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BDDK,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*Takipteki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kredi oranı, takipteki alacakların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toplam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nakdi krediler içerisindeki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payını</a:t>
            </a:r>
            <a:r>
              <a:rPr sz="11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göstermektedir.</a:t>
            </a: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/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**BDDK, salgınının ardından işletmelerin yaşayacakları nakit akışı sorununun finansal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bir probleme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dönüşmemesi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için Mart ayında aldığı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kararla, 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31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Aralık’a kadar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2.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grup krediye (yakın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izlemedeki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krediler-sorunlu krediler) geçiş süresini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30 günden 90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güne,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3. grup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krediye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(takipteki 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krediler) geçiş süresi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de 90 günden 180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güne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çıkarmıştı.</a:t>
            </a:r>
            <a:endParaRPr sz="11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2376" y="2747010"/>
            <a:ext cx="6520180" cy="2335530"/>
            <a:chOff x="722376" y="2747010"/>
            <a:chExt cx="6520180" cy="2335530"/>
          </a:xfrm>
        </p:grpSpPr>
        <p:sp>
          <p:nvSpPr>
            <p:cNvPr id="7" name="object 7"/>
            <p:cNvSpPr/>
            <p:nvPr/>
          </p:nvSpPr>
          <p:spPr>
            <a:xfrm>
              <a:off x="722376" y="2756916"/>
              <a:ext cx="6520180" cy="2321560"/>
            </a:xfrm>
            <a:custGeom>
              <a:avLst/>
              <a:gdLst/>
              <a:ahLst/>
              <a:cxnLst/>
              <a:rect l="l" t="t" r="r" b="b"/>
              <a:pathLst>
                <a:path w="6520180" h="2321560">
                  <a:moveTo>
                    <a:pt x="59436" y="2321052"/>
                  </a:moveTo>
                  <a:lnTo>
                    <a:pt x="59436" y="0"/>
                  </a:lnTo>
                </a:path>
                <a:path w="6520180" h="2321560">
                  <a:moveTo>
                    <a:pt x="0" y="2321052"/>
                  </a:moveTo>
                  <a:lnTo>
                    <a:pt x="59436" y="2321052"/>
                  </a:lnTo>
                </a:path>
                <a:path w="6520180" h="2321560">
                  <a:moveTo>
                    <a:pt x="0" y="1857756"/>
                  </a:moveTo>
                  <a:lnTo>
                    <a:pt x="59436" y="1857756"/>
                  </a:lnTo>
                </a:path>
                <a:path w="6520180" h="2321560">
                  <a:moveTo>
                    <a:pt x="0" y="1392936"/>
                  </a:moveTo>
                  <a:lnTo>
                    <a:pt x="59436" y="1392936"/>
                  </a:lnTo>
                </a:path>
                <a:path w="6520180" h="2321560">
                  <a:moveTo>
                    <a:pt x="0" y="929640"/>
                  </a:moveTo>
                  <a:lnTo>
                    <a:pt x="59436" y="929640"/>
                  </a:lnTo>
                </a:path>
                <a:path w="6520180" h="2321560">
                  <a:moveTo>
                    <a:pt x="0" y="464820"/>
                  </a:moveTo>
                  <a:lnTo>
                    <a:pt x="59436" y="464820"/>
                  </a:lnTo>
                </a:path>
                <a:path w="6520180" h="2321560">
                  <a:moveTo>
                    <a:pt x="0" y="0"/>
                  </a:moveTo>
                  <a:lnTo>
                    <a:pt x="59436" y="0"/>
                  </a:lnTo>
                </a:path>
                <a:path w="6520180" h="2321560">
                  <a:moveTo>
                    <a:pt x="59436" y="2321052"/>
                  </a:moveTo>
                  <a:lnTo>
                    <a:pt x="6519672" y="232105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81050" y="3832933"/>
              <a:ext cx="6301740" cy="591185"/>
            </a:xfrm>
            <a:custGeom>
              <a:avLst/>
              <a:gdLst/>
              <a:ahLst/>
              <a:cxnLst/>
              <a:rect l="l" t="t" r="r" b="b"/>
              <a:pathLst>
                <a:path w="6301740" h="591185">
                  <a:moveTo>
                    <a:pt x="0" y="563044"/>
                  </a:moveTo>
                  <a:lnTo>
                    <a:pt x="41551" y="563943"/>
                  </a:lnTo>
                  <a:lnTo>
                    <a:pt x="83354" y="564806"/>
                  </a:lnTo>
                  <a:lnTo>
                    <a:pt x="124660" y="565741"/>
                  </a:lnTo>
                  <a:lnTo>
                    <a:pt x="164719" y="566854"/>
                  </a:lnTo>
                  <a:lnTo>
                    <a:pt x="202658" y="568291"/>
                  </a:lnTo>
                  <a:lnTo>
                    <a:pt x="239102" y="569966"/>
                  </a:lnTo>
                  <a:lnTo>
                    <a:pt x="275547" y="571640"/>
                  </a:lnTo>
                  <a:lnTo>
                    <a:pt x="313486" y="573077"/>
                  </a:lnTo>
                  <a:lnTo>
                    <a:pt x="353670" y="573805"/>
                  </a:lnTo>
                  <a:lnTo>
                    <a:pt x="395184" y="574141"/>
                  </a:lnTo>
                  <a:lnTo>
                    <a:pt x="437029" y="574738"/>
                  </a:lnTo>
                  <a:lnTo>
                    <a:pt x="478205" y="576252"/>
                  </a:lnTo>
                  <a:lnTo>
                    <a:pt x="518316" y="580515"/>
                  </a:lnTo>
                  <a:lnTo>
                    <a:pt x="557917" y="586634"/>
                  </a:lnTo>
                  <a:lnTo>
                    <a:pt x="597527" y="591183"/>
                  </a:lnTo>
                  <a:lnTo>
                    <a:pt x="637666" y="590730"/>
                  </a:lnTo>
                  <a:lnTo>
                    <a:pt x="678566" y="582126"/>
                  </a:lnTo>
                  <a:lnTo>
                    <a:pt x="719978" y="567997"/>
                  </a:lnTo>
                  <a:lnTo>
                    <a:pt x="761414" y="553297"/>
                  </a:lnTo>
                  <a:lnTo>
                    <a:pt x="802386" y="542978"/>
                  </a:lnTo>
                  <a:lnTo>
                    <a:pt x="842452" y="537694"/>
                  </a:lnTo>
                  <a:lnTo>
                    <a:pt x="882030" y="534993"/>
                  </a:lnTo>
                  <a:lnTo>
                    <a:pt x="921633" y="535174"/>
                  </a:lnTo>
                  <a:lnTo>
                    <a:pt x="961770" y="538533"/>
                  </a:lnTo>
                  <a:lnTo>
                    <a:pt x="1002545" y="549419"/>
                  </a:lnTo>
                  <a:lnTo>
                    <a:pt x="1043749" y="566187"/>
                  </a:lnTo>
                  <a:lnTo>
                    <a:pt x="1085143" y="580431"/>
                  </a:lnTo>
                  <a:lnTo>
                    <a:pt x="1126489" y="583745"/>
                  </a:lnTo>
                  <a:lnTo>
                    <a:pt x="1167764" y="571099"/>
                  </a:lnTo>
                  <a:lnTo>
                    <a:pt x="1209135" y="547915"/>
                  </a:lnTo>
                  <a:lnTo>
                    <a:pt x="1250362" y="521469"/>
                  </a:lnTo>
                  <a:lnTo>
                    <a:pt x="1291208" y="499036"/>
                  </a:lnTo>
                  <a:lnTo>
                    <a:pt x="1331275" y="482379"/>
                  </a:lnTo>
                  <a:lnTo>
                    <a:pt x="1370853" y="467604"/>
                  </a:lnTo>
                  <a:lnTo>
                    <a:pt x="1410456" y="453780"/>
                  </a:lnTo>
                  <a:lnTo>
                    <a:pt x="1450594" y="439981"/>
                  </a:lnTo>
                  <a:lnTo>
                    <a:pt x="1491493" y="425948"/>
                  </a:lnTo>
                  <a:lnTo>
                    <a:pt x="1532905" y="412105"/>
                  </a:lnTo>
                  <a:lnTo>
                    <a:pt x="1574341" y="398833"/>
                  </a:lnTo>
                  <a:lnTo>
                    <a:pt x="1615313" y="386514"/>
                  </a:lnTo>
                  <a:lnTo>
                    <a:pt x="1655397" y="375515"/>
                  </a:lnTo>
                  <a:lnTo>
                    <a:pt x="1695005" y="365480"/>
                  </a:lnTo>
                  <a:lnTo>
                    <a:pt x="1734613" y="355992"/>
                  </a:lnTo>
                  <a:lnTo>
                    <a:pt x="1774698" y="346636"/>
                  </a:lnTo>
                  <a:lnTo>
                    <a:pt x="1815490" y="337083"/>
                  </a:lnTo>
                  <a:lnTo>
                    <a:pt x="1856724" y="327650"/>
                  </a:lnTo>
                  <a:lnTo>
                    <a:pt x="1898124" y="318883"/>
                  </a:lnTo>
                  <a:lnTo>
                    <a:pt x="1939417" y="311330"/>
                  </a:lnTo>
                  <a:lnTo>
                    <a:pt x="1980942" y="304605"/>
                  </a:lnTo>
                  <a:lnTo>
                    <a:pt x="2022729" y="298678"/>
                  </a:lnTo>
                  <a:lnTo>
                    <a:pt x="2064039" y="294346"/>
                  </a:lnTo>
                  <a:lnTo>
                    <a:pt x="2104136" y="292407"/>
                  </a:lnTo>
                  <a:lnTo>
                    <a:pt x="2142053" y="294104"/>
                  </a:lnTo>
                  <a:lnTo>
                    <a:pt x="2178494" y="298741"/>
                  </a:lnTo>
                  <a:lnTo>
                    <a:pt x="2214935" y="303926"/>
                  </a:lnTo>
                  <a:lnTo>
                    <a:pt x="2252853" y="307266"/>
                  </a:lnTo>
                  <a:lnTo>
                    <a:pt x="2293074" y="308611"/>
                  </a:lnTo>
                  <a:lnTo>
                    <a:pt x="2334593" y="309076"/>
                  </a:lnTo>
                  <a:lnTo>
                    <a:pt x="2376422" y="308159"/>
                  </a:lnTo>
                  <a:lnTo>
                    <a:pt x="2417572" y="305361"/>
                  </a:lnTo>
                  <a:lnTo>
                    <a:pt x="2457709" y="300277"/>
                  </a:lnTo>
                  <a:lnTo>
                    <a:pt x="2497312" y="293264"/>
                  </a:lnTo>
                  <a:lnTo>
                    <a:pt x="2536890" y="284966"/>
                  </a:lnTo>
                  <a:lnTo>
                    <a:pt x="2576957" y="276024"/>
                  </a:lnTo>
                  <a:lnTo>
                    <a:pt x="2617928" y="266275"/>
                  </a:lnTo>
                  <a:lnTo>
                    <a:pt x="2659364" y="255561"/>
                  </a:lnTo>
                  <a:lnTo>
                    <a:pt x="2700776" y="244252"/>
                  </a:lnTo>
                  <a:lnTo>
                    <a:pt x="2741676" y="232717"/>
                  </a:lnTo>
                  <a:lnTo>
                    <a:pt x="2781815" y="220227"/>
                  </a:lnTo>
                  <a:lnTo>
                    <a:pt x="2821431" y="206809"/>
                  </a:lnTo>
                  <a:lnTo>
                    <a:pt x="2861048" y="194248"/>
                  </a:lnTo>
                  <a:lnTo>
                    <a:pt x="2901188" y="184330"/>
                  </a:lnTo>
                  <a:lnTo>
                    <a:pt x="2941962" y="179441"/>
                  </a:lnTo>
                  <a:lnTo>
                    <a:pt x="2983166" y="178075"/>
                  </a:lnTo>
                  <a:lnTo>
                    <a:pt x="3024560" y="175900"/>
                  </a:lnTo>
                  <a:lnTo>
                    <a:pt x="3065907" y="168582"/>
                  </a:lnTo>
                  <a:lnTo>
                    <a:pt x="3107182" y="153136"/>
                  </a:lnTo>
                  <a:lnTo>
                    <a:pt x="3148552" y="132546"/>
                  </a:lnTo>
                  <a:lnTo>
                    <a:pt x="3189779" y="111146"/>
                  </a:lnTo>
                  <a:lnTo>
                    <a:pt x="3230626" y="93271"/>
                  </a:lnTo>
                  <a:lnTo>
                    <a:pt x="3270692" y="79750"/>
                  </a:lnTo>
                  <a:lnTo>
                    <a:pt x="3310270" y="68443"/>
                  </a:lnTo>
                  <a:lnTo>
                    <a:pt x="3349873" y="58945"/>
                  </a:lnTo>
                  <a:lnTo>
                    <a:pt x="3390011" y="50853"/>
                  </a:lnTo>
                  <a:lnTo>
                    <a:pt x="3430910" y="44872"/>
                  </a:lnTo>
                  <a:lnTo>
                    <a:pt x="3472322" y="41011"/>
                  </a:lnTo>
                  <a:lnTo>
                    <a:pt x="3513758" y="37530"/>
                  </a:lnTo>
                  <a:lnTo>
                    <a:pt x="3554729" y="32692"/>
                  </a:lnTo>
                  <a:lnTo>
                    <a:pt x="3594796" y="25126"/>
                  </a:lnTo>
                  <a:lnTo>
                    <a:pt x="3634374" y="16071"/>
                  </a:lnTo>
                  <a:lnTo>
                    <a:pt x="3673977" y="7707"/>
                  </a:lnTo>
                  <a:lnTo>
                    <a:pt x="3714115" y="2212"/>
                  </a:lnTo>
                  <a:lnTo>
                    <a:pt x="3754889" y="0"/>
                  </a:lnTo>
                  <a:lnTo>
                    <a:pt x="3796093" y="37"/>
                  </a:lnTo>
                  <a:lnTo>
                    <a:pt x="3837487" y="2051"/>
                  </a:lnTo>
                  <a:lnTo>
                    <a:pt x="3878834" y="5768"/>
                  </a:lnTo>
                  <a:lnTo>
                    <a:pt x="3920234" y="11217"/>
                  </a:lnTo>
                  <a:lnTo>
                    <a:pt x="3961812" y="18500"/>
                  </a:lnTo>
                  <a:lnTo>
                    <a:pt x="4003081" y="27449"/>
                  </a:lnTo>
                  <a:lnTo>
                    <a:pt x="4043553" y="37899"/>
                  </a:lnTo>
                  <a:lnTo>
                    <a:pt x="4082553" y="50043"/>
                  </a:lnTo>
                  <a:lnTo>
                    <a:pt x="4120578" y="63902"/>
                  </a:lnTo>
                  <a:lnTo>
                    <a:pt x="4158603" y="79047"/>
                  </a:lnTo>
                  <a:lnTo>
                    <a:pt x="4197604" y="95049"/>
                  </a:lnTo>
                  <a:lnTo>
                    <a:pt x="4238146" y="113355"/>
                  </a:lnTo>
                  <a:lnTo>
                    <a:pt x="4279630" y="133673"/>
                  </a:lnTo>
                  <a:lnTo>
                    <a:pt x="4321280" y="152967"/>
                  </a:lnTo>
                  <a:lnTo>
                    <a:pt x="4362323" y="168201"/>
                  </a:lnTo>
                  <a:lnTo>
                    <a:pt x="4402407" y="177637"/>
                  </a:lnTo>
                  <a:lnTo>
                    <a:pt x="4442015" y="183203"/>
                  </a:lnTo>
                  <a:lnTo>
                    <a:pt x="4481623" y="187364"/>
                  </a:lnTo>
                  <a:lnTo>
                    <a:pt x="4521708" y="192585"/>
                  </a:lnTo>
                  <a:lnTo>
                    <a:pt x="4562625" y="199189"/>
                  </a:lnTo>
                  <a:lnTo>
                    <a:pt x="4604067" y="205888"/>
                  </a:lnTo>
                  <a:lnTo>
                    <a:pt x="4645509" y="213016"/>
                  </a:lnTo>
                  <a:lnTo>
                    <a:pt x="4686427" y="220906"/>
                  </a:lnTo>
                  <a:lnTo>
                    <a:pt x="4726511" y="230100"/>
                  </a:lnTo>
                  <a:lnTo>
                    <a:pt x="4766119" y="240353"/>
                  </a:lnTo>
                  <a:lnTo>
                    <a:pt x="4805727" y="250535"/>
                  </a:lnTo>
                  <a:lnTo>
                    <a:pt x="4845812" y="259514"/>
                  </a:lnTo>
                  <a:lnTo>
                    <a:pt x="4886658" y="266852"/>
                  </a:lnTo>
                  <a:lnTo>
                    <a:pt x="4927885" y="273262"/>
                  </a:lnTo>
                  <a:lnTo>
                    <a:pt x="4969256" y="279052"/>
                  </a:lnTo>
                  <a:lnTo>
                    <a:pt x="5010531" y="284533"/>
                  </a:lnTo>
                  <a:lnTo>
                    <a:pt x="5051877" y="289496"/>
                  </a:lnTo>
                  <a:lnTo>
                    <a:pt x="5093271" y="293852"/>
                  </a:lnTo>
                  <a:lnTo>
                    <a:pt x="5134475" y="298088"/>
                  </a:lnTo>
                  <a:lnTo>
                    <a:pt x="5175250" y="302694"/>
                  </a:lnTo>
                  <a:lnTo>
                    <a:pt x="5215387" y="308334"/>
                  </a:lnTo>
                  <a:lnTo>
                    <a:pt x="5254990" y="314569"/>
                  </a:lnTo>
                  <a:lnTo>
                    <a:pt x="5294568" y="320232"/>
                  </a:lnTo>
                  <a:lnTo>
                    <a:pt x="5334635" y="324157"/>
                  </a:lnTo>
                  <a:lnTo>
                    <a:pt x="5375606" y="326266"/>
                  </a:lnTo>
                  <a:lnTo>
                    <a:pt x="5417042" y="327126"/>
                  </a:lnTo>
                  <a:lnTo>
                    <a:pt x="5458454" y="326532"/>
                  </a:lnTo>
                  <a:lnTo>
                    <a:pt x="5499354" y="324284"/>
                  </a:lnTo>
                  <a:lnTo>
                    <a:pt x="5539491" y="319083"/>
                  </a:lnTo>
                  <a:lnTo>
                    <a:pt x="5579094" y="311536"/>
                  </a:lnTo>
                  <a:lnTo>
                    <a:pt x="5618672" y="304014"/>
                  </a:lnTo>
                  <a:lnTo>
                    <a:pt x="5658739" y="298884"/>
                  </a:lnTo>
                  <a:lnTo>
                    <a:pt x="5699585" y="296910"/>
                  </a:lnTo>
                  <a:lnTo>
                    <a:pt x="5740812" y="296709"/>
                  </a:lnTo>
                  <a:lnTo>
                    <a:pt x="5782183" y="297723"/>
                  </a:lnTo>
                  <a:lnTo>
                    <a:pt x="5823458" y="299392"/>
                  </a:lnTo>
                  <a:lnTo>
                    <a:pt x="5865054" y="301059"/>
                  </a:lnTo>
                  <a:lnTo>
                    <a:pt x="5906865" y="303202"/>
                  </a:lnTo>
                  <a:lnTo>
                    <a:pt x="5948152" y="306964"/>
                  </a:lnTo>
                  <a:lnTo>
                    <a:pt x="5988177" y="313489"/>
                  </a:lnTo>
                  <a:lnTo>
                    <a:pt x="6026150" y="324635"/>
                  </a:lnTo>
                  <a:lnTo>
                    <a:pt x="6062599" y="339318"/>
                  </a:lnTo>
                  <a:lnTo>
                    <a:pt x="6099048" y="353976"/>
                  </a:lnTo>
                  <a:lnTo>
                    <a:pt x="6137021" y="365051"/>
                  </a:lnTo>
                  <a:lnTo>
                    <a:pt x="6177063" y="370949"/>
                  </a:lnTo>
                  <a:lnTo>
                    <a:pt x="6218380" y="373846"/>
                  </a:lnTo>
                  <a:lnTo>
                    <a:pt x="6260197" y="375552"/>
                  </a:lnTo>
                  <a:lnTo>
                    <a:pt x="6301740" y="37787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81050" y="4332827"/>
              <a:ext cx="6301740" cy="353060"/>
            </a:xfrm>
            <a:custGeom>
              <a:avLst/>
              <a:gdLst/>
              <a:ahLst/>
              <a:cxnLst/>
              <a:rect l="l" t="t" r="r" b="b"/>
              <a:pathLst>
                <a:path w="6301740" h="353060">
                  <a:moveTo>
                    <a:pt x="0" y="118903"/>
                  </a:moveTo>
                  <a:lnTo>
                    <a:pt x="41551" y="118367"/>
                  </a:lnTo>
                  <a:lnTo>
                    <a:pt x="83354" y="117474"/>
                  </a:lnTo>
                  <a:lnTo>
                    <a:pt x="124660" y="117296"/>
                  </a:lnTo>
                  <a:lnTo>
                    <a:pt x="164719" y="118903"/>
                  </a:lnTo>
                  <a:lnTo>
                    <a:pt x="202658" y="123660"/>
                  </a:lnTo>
                  <a:lnTo>
                    <a:pt x="239102" y="130571"/>
                  </a:lnTo>
                  <a:lnTo>
                    <a:pt x="275547" y="137459"/>
                  </a:lnTo>
                  <a:lnTo>
                    <a:pt x="313486" y="142144"/>
                  </a:lnTo>
                  <a:lnTo>
                    <a:pt x="353670" y="143752"/>
                  </a:lnTo>
                  <a:lnTo>
                    <a:pt x="395184" y="143573"/>
                  </a:lnTo>
                  <a:lnTo>
                    <a:pt x="437029" y="142680"/>
                  </a:lnTo>
                  <a:lnTo>
                    <a:pt x="478205" y="142144"/>
                  </a:lnTo>
                  <a:lnTo>
                    <a:pt x="802386" y="142144"/>
                  </a:lnTo>
                  <a:lnTo>
                    <a:pt x="842452" y="142680"/>
                  </a:lnTo>
                  <a:lnTo>
                    <a:pt x="882030" y="143573"/>
                  </a:lnTo>
                  <a:lnTo>
                    <a:pt x="921633" y="143752"/>
                  </a:lnTo>
                  <a:lnTo>
                    <a:pt x="961770" y="142144"/>
                  </a:lnTo>
                  <a:lnTo>
                    <a:pt x="1002545" y="137459"/>
                  </a:lnTo>
                  <a:lnTo>
                    <a:pt x="1043749" y="130571"/>
                  </a:lnTo>
                  <a:lnTo>
                    <a:pt x="1085143" y="123660"/>
                  </a:lnTo>
                  <a:lnTo>
                    <a:pt x="1126489" y="118903"/>
                  </a:lnTo>
                  <a:lnTo>
                    <a:pt x="1167764" y="117850"/>
                  </a:lnTo>
                  <a:lnTo>
                    <a:pt x="1209135" y="118951"/>
                  </a:lnTo>
                  <a:lnTo>
                    <a:pt x="1250362" y="120028"/>
                  </a:lnTo>
                  <a:lnTo>
                    <a:pt x="1291208" y="118903"/>
                  </a:lnTo>
                  <a:lnTo>
                    <a:pt x="1331275" y="114756"/>
                  </a:lnTo>
                  <a:lnTo>
                    <a:pt x="1370853" y="108775"/>
                  </a:lnTo>
                  <a:lnTo>
                    <a:pt x="1410456" y="102080"/>
                  </a:lnTo>
                  <a:lnTo>
                    <a:pt x="1450594" y="95789"/>
                  </a:lnTo>
                  <a:lnTo>
                    <a:pt x="1491493" y="88890"/>
                  </a:lnTo>
                  <a:lnTo>
                    <a:pt x="1532905" y="81264"/>
                  </a:lnTo>
                  <a:lnTo>
                    <a:pt x="1574341" y="75090"/>
                  </a:lnTo>
                  <a:lnTo>
                    <a:pt x="1615313" y="72548"/>
                  </a:lnTo>
                  <a:lnTo>
                    <a:pt x="1655397" y="76715"/>
                  </a:lnTo>
                  <a:lnTo>
                    <a:pt x="1695005" y="85597"/>
                  </a:lnTo>
                  <a:lnTo>
                    <a:pt x="1734613" y="93765"/>
                  </a:lnTo>
                  <a:lnTo>
                    <a:pt x="1774698" y="95789"/>
                  </a:lnTo>
                  <a:lnTo>
                    <a:pt x="1815490" y="88491"/>
                  </a:lnTo>
                  <a:lnTo>
                    <a:pt x="1856724" y="75406"/>
                  </a:lnTo>
                  <a:lnTo>
                    <a:pt x="1898124" y="60892"/>
                  </a:lnTo>
                  <a:lnTo>
                    <a:pt x="1939417" y="49307"/>
                  </a:lnTo>
                  <a:lnTo>
                    <a:pt x="1980942" y="40800"/>
                  </a:lnTo>
                  <a:lnTo>
                    <a:pt x="2022729" y="33353"/>
                  </a:lnTo>
                  <a:lnTo>
                    <a:pt x="2064039" y="28072"/>
                  </a:lnTo>
                  <a:lnTo>
                    <a:pt x="2104136" y="26066"/>
                  </a:lnTo>
                  <a:lnTo>
                    <a:pt x="2142053" y="29162"/>
                  </a:lnTo>
                  <a:lnTo>
                    <a:pt x="2178494" y="36258"/>
                  </a:lnTo>
                  <a:lnTo>
                    <a:pt x="2214935" y="44068"/>
                  </a:lnTo>
                  <a:lnTo>
                    <a:pt x="2252853" y="49307"/>
                  </a:lnTo>
                  <a:lnTo>
                    <a:pt x="2293074" y="51450"/>
                  </a:lnTo>
                  <a:lnTo>
                    <a:pt x="2334593" y="52165"/>
                  </a:lnTo>
                  <a:lnTo>
                    <a:pt x="2376422" y="51450"/>
                  </a:lnTo>
                  <a:lnTo>
                    <a:pt x="2417572" y="49307"/>
                  </a:lnTo>
                  <a:lnTo>
                    <a:pt x="2457709" y="44622"/>
                  </a:lnTo>
                  <a:lnTo>
                    <a:pt x="2497312" y="37734"/>
                  </a:lnTo>
                  <a:lnTo>
                    <a:pt x="2536890" y="30823"/>
                  </a:lnTo>
                  <a:lnTo>
                    <a:pt x="2576957" y="26066"/>
                  </a:lnTo>
                  <a:lnTo>
                    <a:pt x="2617928" y="25013"/>
                  </a:lnTo>
                  <a:lnTo>
                    <a:pt x="2659364" y="26114"/>
                  </a:lnTo>
                  <a:lnTo>
                    <a:pt x="2700776" y="27191"/>
                  </a:lnTo>
                  <a:lnTo>
                    <a:pt x="2741676" y="26066"/>
                  </a:lnTo>
                  <a:lnTo>
                    <a:pt x="2781815" y="21383"/>
                  </a:lnTo>
                  <a:lnTo>
                    <a:pt x="2821431" y="14509"/>
                  </a:lnTo>
                  <a:lnTo>
                    <a:pt x="2861048" y="7635"/>
                  </a:lnTo>
                  <a:lnTo>
                    <a:pt x="2901188" y="2952"/>
                  </a:lnTo>
                  <a:lnTo>
                    <a:pt x="2941962" y="738"/>
                  </a:lnTo>
                  <a:lnTo>
                    <a:pt x="2983166" y="0"/>
                  </a:lnTo>
                  <a:lnTo>
                    <a:pt x="3024560" y="738"/>
                  </a:lnTo>
                  <a:lnTo>
                    <a:pt x="3065907" y="2952"/>
                  </a:lnTo>
                  <a:lnTo>
                    <a:pt x="3107182" y="7635"/>
                  </a:lnTo>
                  <a:lnTo>
                    <a:pt x="3148552" y="14509"/>
                  </a:lnTo>
                  <a:lnTo>
                    <a:pt x="3189779" y="21383"/>
                  </a:lnTo>
                  <a:lnTo>
                    <a:pt x="3230626" y="26066"/>
                  </a:lnTo>
                  <a:lnTo>
                    <a:pt x="3270692" y="27191"/>
                  </a:lnTo>
                  <a:lnTo>
                    <a:pt x="3310270" y="26114"/>
                  </a:lnTo>
                  <a:lnTo>
                    <a:pt x="3349873" y="25013"/>
                  </a:lnTo>
                  <a:lnTo>
                    <a:pt x="3390011" y="26066"/>
                  </a:lnTo>
                  <a:lnTo>
                    <a:pt x="3430910" y="29733"/>
                  </a:lnTo>
                  <a:lnTo>
                    <a:pt x="3472322" y="34829"/>
                  </a:lnTo>
                  <a:lnTo>
                    <a:pt x="3513758" y="41354"/>
                  </a:lnTo>
                  <a:lnTo>
                    <a:pt x="3554729" y="49307"/>
                  </a:lnTo>
                  <a:lnTo>
                    <a:pt x="3594796" y="59803"/>
                  </a:lnTo>
                  <a:lnTo>
                    <a:pt x="3634374" y="72501"/>
                  </a:lnTo>
                  <a:lnTo>
                    <a:pt x="3673977" y="85222"/>
                  </a:lnTo>
                  <a:lnTo>
                    <a:pt x="3714115" y="95789"/>
                  </a:lnTo>
                  <a:lnTo>
                    <a:pt x="3754889" y="103741"/>
                  </a:lnTo>
                  <a:lnTo>
                    <a:pt x="3796093" y="110251"/>
                  </a:lnTo>
                  <a:lnTo>
                    <a:pt x="3837487" y="115310"/>
                  </a:lnTo>
                  <a:lnTo>
                    <a:pt x="3878834" y="118903"/>
                  </a:lnTo>
                  <a:lnTo>
                    <a:pt x="3920234" y="119475"/>
                  </a:lnTo>
                  <a:lnTo>
                    <a:pt x="3961812" y="117474"/>
                  </a:lnTo>
                  <a:lnTo>
                    <a:pt x="4003081" y="116189"/>
                  </a:lnTo>
                  <a:lnTo>
                    <a:pt x="4043553" y="118903"/>
                  </a:lnTo>
                  <a:lnTo>
                    <a:pt x="4082553" y="127791"/>
                  </a:lnTo>
                  <a:lnTo>
                    <a:pt x="4120578" y="140668"/>
                  </a:lnTo>
                  <a:lnTo>
                    <a:pt x="4158603" y="154283"/>
                  </a:lnTo>
                  <a:lnTo>
                    <a:pt x="4197604" y="165385"/>
                  </a:lnTo>
                  <a:lnTo>
                    <a:pt x="4238146" y="172803"/>
                  </a:lnTo>
                  <a:lnTo>
                    <a:pt x="4279630" y="178434"/>
                  </a:lnTo>
                  <a:lnTo>
                    <a:pt x="4321280" y="183352"/>
                  </a:lnTo>
                  <a:lnTo>
                    <a:pt x="4362323" y="188626"/>
                  </a:lnTo>
                  <a:lnTo>
                    <a:pt x="4402407" y="193827"/>
                  </a:lnTo>
                  <a:lnTo>
                    <a:pt x="4442015" y="198707"/>
                  </a:lnTo>
                  <a:lnTo>
                    <a:pt x="4481623" y="204325"/>
                  </a:lnTo>
                  <a:lnTo>
                    <a:pt x="4521708" y="211740"/>
                  </a:lnTo>
                  <a:lnTo>
                    <a:pt x="4562625" y="222289"/>
                  </a:lnTo>
                  <a:lnTo>
                    <a:pt x="4604067" y="234981"/>
                  </a:lnTo>
                  <a:lnTo>
                    <a:pt x="4645509" y="247673"/>
                  </a:lnTo>
                  <a:lnTo>
                    <a:pt x="4686427" y="258222"/>
                  </a:lnTo>
                  <a:lnTo>
                    <a:pt x="4726511" y="265640"/>
                  </a:lnTo>
                  <a:lnTo>
                    <a:pt x="4766119" y="271271"/>
                  </a:lnTo>
                  <a:lnTo>
                    <a:pt x="4805727" y="276189"/>
                  </a:lnTo>
                  <a:lnTo>
                    <a:pt x="4845812" y="281463"/>
                  </a:lnTo>
                  <a:lnTo>
                    <a:pt x="4886658" y="287754"/>
                  </a:lnTo>
                  <a:lnTo>
                    <a:pt x="4927885" y="294449"/>
                  </a:lnTo>
                  <a:lnTo>
                    <a:pt x="4969256" y="300430"/>
                  </a:lnTo>
                  <a:lnTo>
                    <a:pt x="5010531" y="304577"/>
                  </a:lnTo>
                  <a:lnTo>
                    <a:pt x="5051877" y="306238"/>
                  </a:lnTo>
                  <a:lnTo>
                    <a:pt x="5093271" y="306054"/>
                  </a:lnTo>
                  <a:lnTo>
                    <a:pt x="5134475" y="305131"/>
                  </a:lnTo>
                  <a:lnTo>
                    <a:pt x="5175250" y="304577"/>
                  </a:lnTo>
                  <a:lnTo>
                    <a:pt x="5215387" y="304041"/>
                  </a:lnTo>
                  <a:lnTo>
                    <a:pt x="5254990" y="303148"/>
                  </a:lnTo>
                  <a:lnTo>
                    <a:pt x="5294568" y="302970"/>
                  </a:lnTo>
                  <a:lnTo>
                    <a:pt x="5334635" y="304577"/>
                  </a:lnTo>
                  <a:lnTo>
                    <a:pt x="5375606" y="308780"/>
                  </a:lnTo>
                  <a:lnTo>
                    <a:pt x="5417042" y="314769"/>
                  </a:lnTo>
                  <a:lnTo>
                    <a:pt x="5458454" y="321472"/>
                  </a:lnTo>
                  <a:lnTo>
                    <a:pt x="5499354" y="327818"/>
                  </a:lnTo>
                  <a:lnTo>
                    <a:pt x="5539491" y="334164"/>
                  </a:lnTo>
                  <a:lnTo>
                    <a:pt x="5579094" y="340868"/>
                  </a:lnTo>
                  <a:lnTo>
                    <a:pt x="5618672" y="346856"/>
                  </a:lnTo>
                  <a:lnTo>
                    <a:pt x="5658739" y="351059"/>
                  </a:lnTo>
                  <a:lnTo>
                    <a:pt x="5699585" y="352667"/>
                  </a:lnTo>
                  <a:lnTo>
                    <a:pt x="5740812" y="352488"/>
                  </a:lnTo>
                  <a:lnTo>
                    <a:pt x="5782183" y="351595"/>
                  </a:lnTo>
                  <a:lnTo>
                    <a:pt x="5823458" y="351059"/>
                  </a:lnTo>
                  <a:lnTo>
                    <a:pt x="6260197" y="351059"/>
                  </a:lnTo>
                  <a:lnTo>
                    <a:pt x="6301740" y="351059"/>
                  </a:lnTo>
                </a:path>
              </a:pathLst>
            </a:custGeom>
            <a:ln w="38099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81050" y="2909792"/>
              <a:ext cx="6301740" cy="1195705"/>
            </a:xfrm>
            <a:custGeom>
              <a:avLst/>
              <a:gdLst/>
              <a:ahLst/>
              <a:cxnLst/>
              <a:rect l="l" t="t" r="r" b="b"/>
              <a:pathLst>
                <a:path w="6301740" h="1195704">
                  <a:moveTo>
                    <a:pt x="0" y="1193831"/>
                  </a:moveTo>
                  <a:lnTo>
                    <a:pt x="41551" y="1194367"/>
                  </a:lnTo>
                  <a:lnTo>
                    <a:pt x="83354" y="1195260"/>
                  </a:lnTo>
                  <a:lnTo>
                    <a:pt x="124660" y="1195439"/>
                  </a:lnTo>
                  <a:lnTo>
                    <a:pt x="164719" y="1193831"/>
                  </a:lnTo>
                  <a:lnTo>
                    <a:pt x="202658" y="1189146"/>
                  </a:lnTo>
                  <a:lnTo>
                    <a:pt x="239102" y="1182258"/>
                  </a:lnTo>
                  <a:lnTo>
                    <a:pt x="275547" y="1175347"/>
                  </a:lnTo>
                  <a:lnTo>
                    <a:pt x="313486" y="1170590"/>
                  </a:lnTo>
                  <a:lnTo>
                    <a:pt x="353670" y="1168447"/>
                  </a:lnTo>
                  <a:lnTo>
                    <a:pt x="395184" y="1167733"/>
                  </a:lnTo>
                  <a:lnTo>
                    <a:pt x="437029" y="1168447"/>
                  </a:lnTo>
                  <a:lnTo>
                    <a:pt x="478205" y="1170590"/>
                  </a:lnTo>
                  <a:lnTo>
                    <a:pt x="518316" y="1175883"/>
                  </a:lnTo>
                  <a:lnTo>
                    <a:pt x="557917" y="1183687"/>
                  </a:lnTo>
                  <a:lnTo>
                    <a:pt x="597527" y="1190753"/>
                  </a:lnTo>
                  <a:lnTo>
                    <a:pt x="637666" y="1193831"/>
                  </a:lnTo>
                  <a:lnTo>
                    <a:pt x="678566" y="1191843"/>
                  </a:lnTo>
                  <a:lnTo>
                    <a:pt x="719978" y="1186592"/>
                  </a:lnTo>
                  <a:lnTo>
                    <a:pt x="761414" y="1179151"/>
                  </a:lnTo>
                  <a:lnTo>
                    <a:pt x="802386" y="1170590"/>
                  </a:lnTo>
                  <a:lnTo>
                    <a:pt x="842452" y="1160097"/>
                  </a:lnTo>
                  <a:lnTo>
                    <a:pt x="882030" y="1147413"/>
                  </a:lnTo>
                  <a:lnTo>
                    <a:pt x="921633" y="1134729"/>
                  </a:lnTo>
                  <a:lnTo>
                    <a:pt x="961770" y="1124235"/>
                  </a:lnTo>
                  <a:lnTo>
                    <a:pt x="1002545" y="1118389"/>
                  </a:lnTo>
                  <a:lnTo>
                    <a:pt x="1043749" y="1115472"/>
                  </a:lnTo>
                  <a:lnTo>
                    <a:pt x="1085143" y="1111126"/>
                  </a:lnTo>
                  <a:lnTo>
                    <a:pt x="1126489" y="1100994"/>
                  </a:lnTo>
                  <a:lnTo>
                    <a:pt x="1167764" y="1083238"/>
                  </a:lnTo>
                  <a:lnTo>
                    <a:pt x="1209135" y="1060386"/>
                  </a:lnTo>
                  <a:lnTo>
                    <a:pt x="1250362" y="1034629"/>
                  </a:lnTo>
                  <a:lnTo>
                    <a:pt x="1291208" y="1008157"/>
                  </a:lnTo>
                  <a:lnTo>
                    <a:pt x="1331275" y="981323"/>
                  </a:lnTo>
                  <a:lnTo>
                    <a:pt x="1370853" y="953023"/>
                  </a:lnTo>
                  <a:lnTo>
                    <a:pt x="1410456" y="923272"/>
                  </a:lnTo>
                  <a:lnTo>
                    <a:pt x="1450594" y="892079"/>
                  </a:lnTo>
                  <a:lnTo>
                    <a:pt x="1491493" y="858901"/>
                  </a:lnTo>
                  <a:lnTo>
                    <a:pt x="1532905" y="823912"/>
                  </a:lnTo>
                  <a:lnTo>
                    <a:pt x="1574341" y="788209"/>
                  </a:lnTo>
                  <a:lnTo>
                    <a:pt x="1615313" y="752887"/>
                  </a:lnTo>
                  <a:lnTo>
                    <a:pt x="1655397" y="715867"/>
                  </a:lnTo>
                  <a:lnTo>
                    <a:pt x="1695005" y="677417"/>
                  </a:lnTo>
                  <a:lnTo>
                    <a:pt x="1734613" y="641873"/>
                  </a:lnTo>
                  <a:lnTo>
                    <a:pt x="1774698" y="613568"/>
                  </a:lnTo>
                  <a:lnTo>
                    <a:pt x="1815490" y="593842"/>
                  </a:lnTo>
                  <a:lnTo>
                    <a:pt x="1856724" y="580247"/>
                  </a:lnTo>
                  <a:lnTo>
                    <a:pt x="1898124" y="571724"/>
                  </a:lnTo>
                  <a:lnTo>
                    <a:pt x="1939417" y="567213"/>
                  </a:lnTo>
                  <a:lnTo>
                    <a:pt x="1980942" y="567541"/>
                  </a:lnTo>
                  <a:lnTo>
                    <a:pt x="2022729" y="572976"/>
                  </a:lnTo>
                  <a:lnTo>
                    <a:pt x="2064039" y="581340"/>
                  </a:lnTo>
                  <a:lnTo>
                    <a:pt x="2104136" y="590454"/>
                  </a:lnTo>
                  <a:lnTo>
                    <a:pt x="2142053" y="601483"/>
                  </a:lnTo>
                  <a:lnTo>
                    <a:pt x="2178494" y="615060"/>
                  </a:lnTo>
                  <a:lnTo>
                    <a:pt x="2214935" y="627923"/>
                  </a:lnTo>
                  <a:lnTo>
                    <a:pt x="2252853" y="636809"/>
                  </a:lnTo>
                  <a:lnTo>
                    <a:pt x="2293074" y="641703"/>
                  </a:lnTo>
                  <a:lnTo>
                    <a:pt x="2334593" y="644048"/>
                  </a:lnTo>
                  <a:lnTo>
                    <a:pt x="2376422" y="642774"/>
                  </a:lnTo>
                  <a:lnTo>
                    <a:pt x="2417572" y="636809"/>
                  </a:lnTo>
                  <a:lnTo>
                    <a:pt x="2457709" y="623774"/>
                  </a:lnTo>
                  <a:lnTo>
                    <a:pt x="2497312" y="604916"/>
                  </a:lnTo>
                  <a:lnTo>
                    <a:pt x="2536890" y="584606"/>
                  </a:lnTo>
                  <a:lnTo>
                    <a:pt x="2576957" y="567213"/>
                  </a:lnTo>
                  <a:lnTo>
                    <a:pt x="2617928" y="554485"/>
                  </a:lnTo>
                  <a:lnTo>
                    <a:pt x="2659364" y="543972"/>
                  </a:lnTo>
                  <a:lnTo>
                    <a:pt x="2700776" y="533459"/>
                  </a:lnTo>
                  <a:lnTo>
                    <a:pt x="2741676" y="520731"/>
                  </a:lnTo>
                  <a:lnTo>
                    <a:pt x="2781815" y="504428"/>
                  </a:lnTo>
                  <a:lnTo>
                    <a:pt x="2821431" y="485933"/>
                  </a:lnTo>
                  <a:lnTo>
                    <a:pt x="2861048" y="467439"/>
                  </a:lnTo>
                  <a:lnTo>
                    <a:pt x="2901188" y="451135"/>
                  </a:lnTo>
                  <a:lnTo>
                    <a:pt x="2941962" y="440088"/>
                  </a:lnTo>
                  <a:lnTo>
                    <a:pt x="2983166" y="432292"/>
                  </a:lnTo>
                  <a:lnTo>
                    <a:pt x="3024560" y="422328"/>
                  </a:lnTo>
                  <a:lnTo>
                    <a:pt x="3065907" y="404780"/>
                  </a:lnTo>
                  <a:lnTo>
                    <a:pt x="3107182" y="376457"/>
                  </a:lnTo>
                  <a:lnTo>
                    <a:pt x="3148552" y="340883"/>
                  </a:lnTo>
                  <a:lnTo>
                    <a:pt x="3189779" y="302428"/>
                  </a:lnTo>
                  <a:lnTo>
                    <a:pt x="3230626" y="265461"/>
                  </a:lnTo>
                  <a:lnTo>
                    <a:pt x="3270692" y="228443"/>
                  </a:lnTo>
                  <a:lnTo>
                    <a:pt x="3310270" y="190007"/>
                  </a:lnTo>
                  <a:lnTo>
                    <a:pt x="3349873" y="154501"/>
                  </a:lnTo>
                  <a:lnTo>
                    <a:pt x="3390011" y="126269"/>
                  </a:lnTo>
                  <a:lnTo>
                    <a:pt x="3430910" y="108648"/>
                  </a:lnTo>
                  <a:lnTo>
                    <a:pt x="3472322" y="98647"/>
                  </a:lnTo>
                  <a:lnTo>
                    <a:pt x="3513758" y="90836"/>
                  </a:lnTo>
                  <a:lnTo>
                    <a:pt x="3554729" y="79787"/>
                  </a:lnTo>
                  <a:lnTo>
                    <a:pt x="3594796" y="62394"/>
                  </a:lnTo>
                  <a:lnTo>
                    <a:pt x="3634374" y="42084"/>
                  </a:lnTo>
                  <a:lnTo>
                    <a:pt x="3673977" y="23227"/>
                  </a:lnTo>
                  <a:lnTo>
                    <a:pt x="3714115" y="10191"/>
                  </a:lnTo>
                  <a:lnTo>
                    <a:pt x="3754889" y="3083"/>
                  </a:lnTo>
                  <a:lnTo>
                    <a:pt x="3796093" y="0"/>
                  </a:lnTo>
                  <a:lnTo>
                    <a:pt x="3837487" y="2012"/>
                  </a:lnTo>
                  <a:lnTo>
                    <a:pt x="3878834" y="10191"/>
                  </a:lnTo>
                  <a:lnTo>
                    <a:pt x="3920234" y="27965"/>
                  </a:lnTo>
                  <a:lnTo>
                    <a:pt x="3961812" y="53705"/>
                  </a:lnTo>
                  <a:lnTo>
                    <a:pt x="4003081" y="80897"/>
                  </a:lnTo>
                  <a:lnTo>
                    <a:pt x="4043553" y="103028"/>
                  </a:lnTo>
                  <a:lnTo>
                    <a:pt x="4082553" y="112468"/>
                  </a:lnTo>
                  <a:lnTo>
                    <a:pt x="4120578" y="114633"/>
                  </a:lnTo>
                  <a:lnTo>
                    <a:pt x="4158603" y="122584"/>
                  </a:lnTo>
                  <a:lnTo>
                    <a:pt x="4197604" y="149383"/>
                  </a:lnTo>
                  <a:lnTo>
                    <a:pt x="4224489" y="184275"/>
                  </a:lnTo>
                  <a:lnTo>
                    <a:pt x="4251908" y="231072"/>
                  </a:lnTo>
                  <a:lnTo>
                    <a:pt x="4279630" y="284305"/>
                  </a:lnTo>
                  <a:lnTo>
                    <a:pt x="4307426" y="338500"/>
                  </a:lnTo>
                  <a:lnTo>
                    <a:pt x="4335066" y="388187"/>
                  </a:lnTo>
                  <a:lnTo>
                    <a:pt x="4362323" y="427894"/>
                  </a:lnTo>
                  <a:lnTo>
                    <a:pt x="4402407" y="469427"/>
                  </a:lnTo>
                  <a:lnTo>
                    <a:pt x="4442015" y="498982"/>
                  </a:lnTo>
                  <a:lnTo>
                    <a:pt x="4481623" y="522013"/>
                  </a:lnTo>
                  <a:lnTo>
                    <a:pt x="4521708" y="543972"/>
                  </a:lnTo>
                  <a:lnTo>
                    <a:pt x="4562625" y="565741"/>
                  </a:lnTo>
                  <a:lnTo>
                    <a:pt x="4604067" y="584580"/>
                  </a:lnTo>
                  <a:lnTo>
                    <a:pt x="4645509" y="600515"/>
                  </a:lnTo>
                  <a:lnTo>
                    <a:pt x="4686427" y="613568"/>
                  </a:lnTo>
                  <a:lnTo>
                    <a:pt x="4726511" y="622111"/>
                  </a:lnTo>
                  <a:lnTo>
                    <a:pt x="4766119" y="626665"/>
                  </a:lnTo>
                  <a:lnTo>
                    <a:pt x="4805727" y="630481"/>
                  </a:lnTo>
                  <a:lnTo>
                    <a:pt x="4845812" y="636809"/>
                  </a:lnTo>
                  <a:lnTo>
                    <a:pt x="4886658" y="647858"/>
                  </a:lnTo>
                  <a:lnTo>
                    <a:pt x="4927885" y="661479"/>
                  </a:lnTo>
                  <a:lnTo>
                    <a:pt x="4969256" y="674385"/>
                  </a:lnTo>
                  <a:lnTo>
                    <a:pt x="5010531" y="683291"/>
                  </a:lnTo>
                  <a:lnTo>
                    <a:pt x="5051877" y="684863"/>
                  </a:lnTo>
                  <a:lnTo>
                    <a:pt x="5093271" y="681767"/>
                  </a:lnTo>
                  <a:lnTo>
                    <a:pt x="5134475" y="679434"/>
                  </a:lnTo>
                  <a:lnTo>
                    <a:pt x="5175250" y="683291"/>
                  </a:lnTo>
                  <a:lnTo>
                    <a:pt x="5215387" y="697398"/>
                  </a:lnTo>
                  <a:lnTo>
                    <a:pt x="5254990" y="718042"/>
                  </a:lnTo>
                  <a:lnTo>
                    <a:pt x="5294568" y="738709"/>
                  </a:lnTo>
                  <a:lnTo>
                    <a:pt x="5334635" y="752887"/>
                  </a:lnTo>
                  <a:lnTo>
                    <a:pt x="5375606" y="758299"/>
                  </a:lnTo>
                  <a:lnTo>
                    <a:pt x="5417042" y="758650"/>
                  </a:lnTo>
                  <a:lnTo>
                    <a:pt x="5458454" y="756120"/>
                  </a:lnTo>
                  <a:lnTo>
                    <a:pt x="5499354" y="752887"/>
                  </a:lnTo>
                  <a:lnTo>
                    <a:pt x="5539491" y="748684"/>
                  </a:lnTo>
                  <a:lnTo>
                    <a:pt x="5579094" y="742695"/>
                  </a:lnTo>
                  <a:lnTo>
                    <a:pt x="5618672" y="735992"/>
                  </a:lnTo>
                  <a:lnTo>
                    <a:pt x="5658739" y="729646"/>
                  </a:lnTo>
                  <a:lnTo>
                    <a:pt x="5699585" y="722747"/>
                  </a:lnTo>
                  <a:lnTo>
                    <a:pt x="5740812" y="715121"/>
                  </a:lnTo>
                  <a:lnTo>
                    <a:pt x="5782183" y="708947"/>
                  </a:lnTo>
                  <a:lnTo>
                    <a:pt x="5823458" y="706405"/>
                  </a:lnTo>
                  <a:lnTo>
                    <a:pt x="5865054" y="707858"/>
                  </a:lnTo>
                  <a:lnTo>
                    <a:pt x="5906865" y="712215"/>
                  </a:lnTo>
                  <a:lnTo>
                    <a:pt x="5948152" y="719478"/>
                  </a:lnTo>
                  <a:lnTo>
                    <a:pt x="5988177" y="729646"/>
                  </a:lnTo>
                  <a:lnTo>
                    <a:pt x="6026150" y="745432"/>
                  </a:lnTo>
                  <a:lnTo>
                    <a:pt x="6062599" y="765921"/>
                  </a:lnTo>
                  <a:lnTo>
                    <a:pt x="6099048" y="785671"/>
                  </a:lnTo>
                  <a:lnTo>
                    <a:pt x="6137021" y="799242"/>
                  </a:lnTo>
                  <a:lnTo>
                    <a:pt x="6177063" y="804171"/>
                  </a:lnTo>
                  <a:lnTo>
                    <a:pt x="6218380" y="803624"/>
                  </a:lnTo>
                  <a:lnTo>
                    <a:pt x="6260197" y="800885"/>
                  </a:lnTo>
                  <a:lnTo>
                    <a:pt x="6301740" y="799242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925567" y="2747010"/>
              <a:ext cx="78105" cy="2304415"/>
            </a:xfrm>
            <a:custGeom>
              <a:avLst/>
              <a:gdLst/>
              <a:ahLst/>
              <a:cxnLst/>
              <a:rect l="l" t="t" r="r" b="b"/>
              <a:pathLst>
                <a:path w="78104" h="2304415">
                  <a:moveTo>
                    <a:pt x="51816" y="2200402"/>
                  </a:moveTo>
                  <a:lnTo>
                    <a:pt x="25908" y="2200402"/>
                  </a:lnTo>
                  <a:lnTo>
                    <a:pt x="25908" y="2304034"/>
                  </a:lnTo>
                  <a:lnTo>
                    <a:pt x="51816" y="2304034"/>
                  </a:lnTo>
                  <a:lnTo>
                    <a:pt x="51816" y="2200402"/>
                  </a:lnTo>
                  <a:close/>
                </a:path>
                <a:path w="78104" h="2304415">
                  <a:moveTo>
                    <a:pt x="51816" y="2019045"/>
                  </a:moveTo>
                  <a:lnTo>
                    <a:pt x="25908" y="2019045"/>
                  </a:lnTo>
                  <a:lnTo>
                    <a:pt x="25908" y="2122678"/>
                  </a:lnTo>
                  <a:lnTo>
                    <a:pt x="51816" y="2122678"/>
                  </a:lnTo>
                  <a:lnTo>
                    <a:pt x="51816" y="2019045"/>
                  </a:lnTo>
                  <a:close/>
                </a:path>
                <a:path w="78104" h="2304415">
                  <a:moveTo>
                    <a:pt x="51816" y="1837689"/>
                  </a:moveTo>
                  <a:lnTo>
                    <a:pt x="25908" y="1837689"/>
                  </a:lnTo>
                  <a:lnTo>
                    <a:pt x="25908" y="1941321"/>
                  </a:lnTo>
                  <a:lnTo>
                    <a:pt x="51816" y="1941321"/>
                  </a:lnTo>
                  <a:lnTo>
                    <a:pt x="51816" y="1837689"/>
                  </a:lnTo>
                  <a:close/>
                </a:path>
                <a:path w="78104" h="2304415">
                  <a:moveTo>
                    <a:pt x="51816" y="1656333"/>
                  </a:moveTo>
                  <a:lnTo>
                    <a:pt x="25908" y="1656333"/>
                  </a:lnTo>
                  <a:lnTo>
                    <a:pt x="25908" y="1759965"/>
                  </a:lnTo>
                  <a:lnTo>
                    <a:pt x="51816" y="1759965"/>
                  </a:lnTo>
                  <a:lnTo>
                    <a:pt x="51816" y="1656333"/>
                  </a:lnTo>
                  <a:close/>
                </a:path>
                <a:path w="78104" h="2304415">
                  <a:moveTo>
                    <a:pt x="51816" y="1474977"/>
                  </a:moveTo>
                  <a:lnTo>
                    <a:pt x="25908" y="1474977"/>
                  </a:lnTo>
                  <a:lnTo>
                    <a:pt x="25908" y="1578609"/>
                  </a:lnTo>
                  <a:lnTo>
                    <a:pt x="51816" y="1578609"/>
                  </a:lnTo>
                  <a:lnTo>
                    <a:pt x="51816" y="1474977"/>
                  </a:lnTo>
                  <a:close/>
                </a:path>
                <a:path w="78104" h="2304415">
                  <a:moveTo>
                    <a:pt x="51816" y="1293621"/>
                  </a:moveTo>
                  <a:lnTo>
                    <a:pt x="25908" y="1293621"/>
                  </a:lnTo>
                  <a:lnTo>
                    <a:pt x="25908" y="1397253"/>
                  </a:lnTo>
                  <a:lnTo>
                    <a:pt x="51816" y="1397253"/>
                  </a:lnTo>
                  <a:lnTo>
                    <a:pt x="51816" y="1293621"/>
                  </a:lnTo>
                  <a:close/>
                </a:path>
                <a:path w="78104" h="2304415">
                  <a:moveTo>
                    <a:pt x="51816" y="1112265"/>
                  </a:moveTo>
                  <a:lnTo>
                    <a:pt x="25908" y="1112265"/>
                  </a:lnTo>
                  <a:lnTo>
                    <a:pt x="25908" y="1215897"/>
                  </a:lnTo>
                  <a:lnTo>
                    <a:pt x="51816" y="1215897"/>
                  </a:lnTo>
                  <a:lnTo>
                    <a:pt x="51816" y="1112265"/>
                  </a:lnTo>
                  <a:close/>
                </a:path>
                <a:path w="78104" h="2304415">
                  <a:moveTo>
                    <a:pt x="51816" y="930909"/>
                  </a:moveTo>
                  <a:lnTo>
                    <a:pt x="25908" y="930909"/>
                  </a:lnTo>
                  <a:lnTo>
                    <a:pt x="25908" y="1034541"/>
                  </a:lnTo>
                  <a:lnTo>
                    <a:pt x="51816" y="1034541"/>
                  </a:lnTo>
                  <a:lnTo>
                    <a:pt x="51816" y="930909"/>
                  </a:lnTo>
                  <a:close/>
                </a:path>
                <a:path w="78104" h="2304415">
                  <a:moveTo>
                    <a:pt x="51816" y="749553"/>
                  </a:moveTo>
                  <a:lnTo>
                    <a:pt x="25908" y="749553"/>
                  </a:lnTo>
                  <a:lnTo>
                    <a:pt x="25908" y="853186"/>
                  </a:lnTo>
                  <a:lnTo>
                    <a:pt x="51816" y="853186"/>
                  </a:lnTo>
                  <a:lnTo>
                    <a:pt x="51816" y="749553"/>
                  </a:lnTo>
                  <a:close/>
                </a:path>
                <a:path w="78104" h="2304415">
                  <a:moveTo>
                    <a:pt x="51816" y="568198"/>
                  </a:moveTo>
                  <a:lnTo>
                    <a:pt x="25908" y="568198"/>
                  </a:lnTo>
                  <a:lnTo>
                    <a:pt x="25908" y="671829"/>
                  </a:lnTo>
                  <a:lnTo>
                    <a:pt x="51816" y="671829"/>
                  </a:lnTo>
                  <a:lnTo>
                    <a:pt x="51816" y="568198"/>
                  </a:lnTo>
                  <a:close/>
                </a:path>
                <a:path w="78104" h="2304415">
                  <a:moveTo>
                    <a:pt x="51816" y="386841"/>
                  </a:moveTo>
                  <a:lnTo>
                    <a:pt x="25908" y="386841"/>
                  </a:lnTo>
                  <a:lnTo>
                    <a:pt x="25908" y="490474"/>
                  </a:lnTo>
                  <a:lnTo>
                    <a:pt x="51816" y="490474"/>
                  </a:lnTo>
                  <a:lnTo>
                    <a:pt x="51816" y="386841"/>
                  </a:lnTo>
                  <a:close/>
                </a:path>
                <a:path w="78104" h="2304415">
                  <a:moveTo>
                    <a:pt x="51816" y="205486"/>
                  </a:moveTo>
                  <a:lnTo>
                    <a:pt x="25908" y="205486"/>
                  </a:lnTo>
                  <a:lnTo>
                    <a:pt x="25908" y="309117"/>
                  </a:lnTo>
                  <a:lnTo>
                    <a:pt x="51816" y="309117"/>
                  </a:lnTo>
                  <a:lnTo>
                    <a:pt x="51816" y="205486"/>
                  </a:lnTo>
                  <a:close/>
                </a:path>
                <a:path w="78104" h="2304415">
                  <a:moveTo>
                    <a:pt x="51816" y="64769"/>
                  </a:moveTo>
                  <a:lnTo>
                    <a:pt x="25908" y="64769"/>
                  </a:lnTo>
                  <a:lnTo>
                    <a:pt x="25908" y="127762"/>
                  </a:lnTo>
                  <a:lnTo>
                    <a:pt x="51816" y="127762"/>
                  </a:lnTo>
                  <a:lnTo>
                    <a:pt x="51816" y="64769"/>
                  </a:lnTo>
                  <a:close/>
                </a:path>
                <a:path w="78104" h="2304415">
                  <a:moveTo>
                    <a:pt x="38862" y="0"/>
                  </a:moveTo>
                  <a:lnTo>
                    <a:pt x="0" y="77724"/>
                  </a:lnTo>
                  <a:lnTo>
                    <a:pt x="25908" y="77724"/>
                  </a:lnTo>
                  <a:lnTo>
                    <a:pt x="25908" y="64769"/>
                  </a:lnTo>
                  <a:lnTo>
                    <a:pt x="71246" y="64769"/>
                  </a:lnTo>
                  <a:lnTo>
                    <a:pt x="38862" y="0"/>
                  </a:lnTo>
                  <a:close/>
                </a:path>
                <a:path w="78104" h="2304415">
                  <a:moveTo>
                    <a:pt x="71246" y="64769"/>
                  </a:moveTo>
                  <a:lnTo>
                    <a:pt x="51816" y="64769"/>
                  </a:lnTo>
                  <a:lnTo>
                    <a:pt x="51816" y="77724"/>
                  </a:lnTo>
                  <a:lnTo>
                    <a:pt x="77724" y="77724"/>
                  </a:lnTo>
                  <a:lnTo>
                    <a:pt x="71246" y="64769"/>
                  </a:lnTo>
                  <a:close/>
                </a:path>
              </a:pathLst>
            </a:custGeom>
            <a:solidFill>
              <a:srgbClr val="C00000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04850" y="4950333"/>
            <a:ext cx="12318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4850" y="4486147"/>
            <a:ext cx="12318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4850" y="4021277"/>
            <a:ext cx="12318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4850" y="3557396"/>
            <a:ext cx="12318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0211" y="5124703"/>
            <a:ext cx="6703059" cy="63500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R="5080" algn="r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78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715" indent="28575" algn="r">
              <a:lnSpc>
                <a:spcPct val="151800"/>
              </a:lnSpc>
              <a:spcBef>
                <a:spcPts val="1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Tem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117475" algn="r">
              <a:lnSpc>
                <a:spcPct val="151500"/>
              </a:lnSpc>
              <a:spcBef>
                <a:spcPts val="4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Ka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Oc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Tem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Ka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Tem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Ka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14743" y="3588258"/>
            <a:ext cx="12642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FFC000"/>
                </a:solidFill>
                <a:latin typeface="Tahoma"/>
                <a:cs typeface="Tahoma"/>
              </a:rPr>
              <a:t>Ticari</a:t>
            </a:r>
            <a:r>
              <a:rPr sz="1400" b="1" spc="-5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C000"/>
                </a:solidFill>
                <a:latin typeface="Tahoma"/>
                <a:cs typeface="Tahoma"/>
              </a:rPr>
              <a:t>krediler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14743" y="4563236"/>
            <a:ext cx="15360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A80000"/>
                </a:solidFill>
                <a:latin typeface="Tahoma"/>
                <a:cs typeface="Tahoma"/>
              </a:rPr>
              <a:t>Tüketici</a:t>
            </a:r>
            <a:r>
              <a:rPr sz="1400" b="1" spc="-25" dirty="0">
                <a:solidFill>
                  <a:srgbClr val="A8000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A80000"/>
                </a:solidFill>
                <a:latin typeface="Tahoma"/>
                <a:cs typeface="Tahoma"/>
              </a:rPr>
              <a:t>kredileri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14743" y="4090161"/>
            <a:ext cx="13519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Toplam</a:t>
            </a:r>
            <a:r>
              <a:rPr sz="1400" b="1" spc="-6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kediler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7865" y="1105280"/>
            <a:ext cx="8086725" cy="2227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Takipteki ticari </a:t>
            </a:r>
            <a:r>
              <a:rPr spc="-10" dirty="0">
                <a:solidFill>
                  <a:srgbClr val="1F308D"/>
                </a:solidFill>
                <a:latin typeface="Tahoma"/>
                <a:cs typeface="Tahoma"/>
              </a:rPr>
              <a:t>kredilerin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oranı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2020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yıl başında %9,3’e ulaştı, Nisan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2021’de</a:t>
            </a:r>
            <a:r>
              <a:rPr spc="26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ise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%5,9 düzeyinde</a:t>
            </a:r>
            <a:r>
              <a:rPr spc="2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gerçekleşti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266065" algn="ctr">
              <a:spcBef>
                <a:spcPts val="178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Takipteki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kredi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oranları*,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% , aylık,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Nisan</a:t>
            </a:r>
            <a:r>
              <a:rPr sz="1600" b="1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644265">
              <a:lnSpc>
                <a:spcPts val="1710"/>
              </a:lnSpc>
              <a:spcBef>
                <a:spcPts val="1015"/>
              </a:spcBef>
            </a:pPr>
            <a:r>
              <a:rPr sz="1450" i="1" spc="-30" dirty="0">
                <a:solidFill>
                  <a:srgbClr val="C00000"/>
                </a:solidFill>
                <a:latin typeface="Tahoma"/>
                <a:cs typeface="Tahoma"/>
              </a:rPr>
              <a:t>Sorunlu </a:t>
            </a:r>
            <a:r>
              <a:rPr sz="1450" i="1" spc="-25" dirty="0">
                <a:solidFill>
                  <a:srgbClr val="C00000"/>
                </a:solidFill>
                <a:latin typeface="Tahoma"/>
                <a:cs typeface="Tahoma"/>
              </a:rPr>
              <a:t>kredilerin takip</a:t>
            </a:r>
            <a:r>
              <a:rPr sz="1450" i="1" spc="-4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50" i="1" spc="-25" dirty="0">
                <a:solidFill>
                  <a:srgbClr val="C00000"/>
                </a:solidFill>
                <a:latin typeface="Tahoma"/>
                <a:cs typeface="Tahoma"/>
              </a:rPr>
              <a:t>süresini</a:t>
            </a:r>
            <a:endParaRPr sz="1450">
              <a:solidFill>
                <a:prstClr val="black"/>
              </a:solidFill>
              <a:latin typeface="Tahoma"/>
              <a:cs typeface="Tahoma"/>
            </a:endParaRPr>
          </a:p>
          <a:p>
            <a:pPr marL="3644265">
              <a:lnSpc>
                <a:spcPts val="1480"/>
              </a:lnSpc>
            </a:pPr>
            <a:r>
              <a:rPr sz="1450" i="1" spc="-30" dirty="0">
                <a:solidFill>
                  <a:srgbClr val="C00000"/>
                </a:solidFill>
                <a:latin typeface="Tahoma"/>
                <a:cs typeface="Tahoma"/>
              </a:rPr>
              <a:t>uzatan düzenleme**</a:t>
            </a:r>
            <a:endParaRPr sz="1450">
              <a:solidFill>
                <a:prstClr val="black"/>
              </a:solidFill>
              <a:latin typeface="Tahoma"/>
              <a:cs typeface="Tahoma"/>
            </a:endParaRPr>
          </a:p>
          <a:p>
            <a:pPr marL="22225">
              <a:lnSpc>
                <a:spcPts val="1450"/>
              </a:lnSpc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0"/>
              </a:spcBef>
            </a:pP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19380">
              <a:spcBef>
                <a:spcPts val="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64022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740" y="844372"/>
            <a:ext cx="8423910" cy="1002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Karşılıksız </a:t>
            </a:r>
            <a:r>
              <a:rPr sz="2400" spc="-5" dirty="0"/>
              <a:t>çek oranları son üç yılın </a:t>
            </a:r>
            <a:r>
              <a:rPr sz="2400" dirty="0"/>
              <a:t>en </a:t>
            </a:r>
            <a:r>
              <a:rPr sz="2400" spc="-5" dirty="0"/>
              <a:t>düşük </a:t>
            </a:r>
            <a:r>
              <a:rPr sz="2400" dirty="0"/>
              <a:t>düzeyinde  </a:t>
            </a:r>
            <a:r>
              <a:rPr b="0" dirty="0">
                <a:latin typeface="Tahoma"/>
                <a:cs typeface="Tahoma"/>
              </a:rPr>
              <a:t>Mayıs </a:t>
            </a:r>
            <a:r>
              <a:rPr b="0" spc="-5" dirty="0">
                <a:latin typeface="Tahoma"/>
                <a:cs typeface="Tahoma"/>
              </a:rPr>
              <a:t>ayında karşılıksız çek </a:t>
            </a:r>
            <a:r>
              <a:rPr b="0" dirty="0">
                <a:latin typeface="Tahoma"/>
                <a:cs typeface="Tahoma"/>
              </a:rPr>
              <a:t>oranları </a:t>
            </a:r>
            <a:r>
              <a:rPr b="0" spc="-5" dirty="0">
                <a:latin typeface="Tahoma"/>
                <a:cs typeface="Tahoma"/>
              </a:rPr>
              <a:t>tutar </a:t>
            </a:r>
            <a:r>
              <a:rPr b="0" dirty="0">
                <a:latin typeface="Tahoma"/>
                <a:cs typeface="Tahoma"/>
              </a:rPr>
              <a:t>ve adet olarak %0,7 ve %0,6  olarak</a:t>
            </a:r>
            <a:r>
              <a:rPr b="0" spc="-1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gerçekleşti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2127504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2596" y="2160523"/>
            <a:ext cx="67233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Karşılıksız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çek dönüşüm oranı,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% , aylık,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Nisan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007" y="6263132"/>
            <a:ext cx="89712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*Karşılıksız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çek dönüşüm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oranları, takas odalarına ibraz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edilen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karşılıksız kalan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çek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adet ve tutarının toplam takasa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ibraz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edilen çek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adet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tutarı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içindeki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oranıdır.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41019" y="2574035"/>
            <a:ext cx="8374380" cy="2802890"/>
            <a:chOff x="541019" y="2574035"/>
            <a:chExt cx="8374380" cy="2802890"/>
          </a:xfrm>
        </p:grpSpPr>
        <p:sp>
          <p:nvSpPr>
            <p:cNvPr id="8" name="object 8"/>
            <p:cNvSpPr/>
            <p:nvPr/>
          </p:nvSpPr>
          <p:spPr>
            <a:xfrm>
              <a:off x="646175" y="4486655"/>
              <a:ext cx="116205" cy="885825"/>
            </a:xfrm>
            <a:custGeom>
              <a:avLst/>
              <a:gdLst/>
              <a:ahLst/>
              <a:cxnLst/>
              <a:rect l="l" t="t" r="r" b="b"/>
              <a:pathLst>
                <a:path w="116204" h="885825">
                  <a:moveTo>
                    <a:pt x="115823" y="0"/>
                  </a:moveTo>
                  <a:lnTo>
                    <a:pt x="0" y="0"/>
                  </a:lnTo>
                  <a:lnTo>
                    <a:pt x="0" y="885444"/>
                  </a:lnTo>
                  <a:lnTo>
                    <a:pt x="115823" y="885444"/>
                  </a:lnTo>
                  <a:lnTo>
                    <a:pt x="11582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41019" y="2578607"/>
              <a:ext cx="59690" cy="2794000"/>
            </a:xfrm>
            <a:custGeom>
              <a:avLst/>
              <a:gdLst/>
              <a:ahLst/>
              <a:cxnLst/>
              <a:rect l="l" t="t" r="r" b="b"/>
              <a:pathLst>
                <a:path w="59690" h="2794000">
                  <a:moveTo>
                    <a:pt x="59436" y="2793491"/>
                  </a:moveTo>
                  <a:lnTo>
                    <a:pt x="59436" y="0"/>
                  </a:lnTo>
                </a:path>
                <a:path w="59690" h="2794000">
                  <a:moveTo>
                    <a:pt x="0" y="2793491"/>
                  </a:moveTo>
                  <a:lnTo>
                    <a:pt x="59436" y="2793491"/>
                  </a:lnTo>
                </a:path>
                <a:path w="59690" h="2794000">
                  <a:moveTo>
                    <a:pt x="0" y="2327147"/>
                  </a:moveTo>
                  <a:lnTo>
                    <a:pt x="59436" y="2327147"/>
                  </a:lnTo>
                </a:path>
                <a:path w="59690" h="2794000">
                  <a:moveTo>
                    <a:pt x="0" y="1862327"/>
                  </a:moveTo>
                  <a:lnTo>
                    <a:pt x="59436" y="1862327"/>
                  </a:lnTo>
                </a:path>
                <a:path w="59690" h="2794000">
                  <a:moveTo>
                    <a:pt x="0" y="1395983"/>
                  </a:moveTo>
                  <a:lnTo>
                    <a:pt x="59436" y="1395983"/>
                  </a:lnTo>
                </a:path>
                <a:path w="59690" h="2794000">
                  <a:moveTo>
                    <a:pt x="0" y="931163"/>
                  </a:moveTo>
                  <a:lnTo>
                    <a:pt x="59436" y="931163"/>
                  </a:lnTo>
                </a:path>
                <a:path w="59690" h="2794000">
                  <a:moveTo>
                    <a:pt x="0" y="464819"/>
                  </a:moveTo>
                  <a:lnTo>
                    <a:pt x="59436" y="464819"/>
                  </a:lnTo>
                </a:path>
                <a:path w="59690" h="2794000">
                  <a:moveTo>
                    <a:pt x="0" y="0"/>
                  </a:moveTo>
                  <a:lnTo>
                    <a:pt x="59436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53440" y="3183635"/>
              <a:ext cx="8016240" cy="2188845"/>
            </a:xfrm>
            <a:custGeom>
              <a:avLst/>
              <a:gdLst/>
              <a:ahLst/>
              <a:cxnLst/>
              <a:rect l="l" t="t" r="r" b="b"/>
              <a:pathLst>
                <a:path w="8016240" h="2188845">
                  <a:moveTo>
                    <a:pt x="115824" y="1350264"/>
                  </a:moveTo>
                  <a:lnTo>
                    <a:pt x="0" y="1350264"/>
                  </a:lnTo>
                  <a:lnTo>
                    <a:pt x="0" y="2188464"/>
                  </a:lnTo>
                  <a:lnTo>
                    <a:pt x="115824" y="2188464"/>
                  </a:lnTo>
                  <a:lnTo>
                    <a:pt x="115824" y="1350264"/>
                  </a:lnTo>
                  <a:close/>
                </a:path>
                <a:path w="8016240" h="2188845">
                  <a:moveTo>
                    <a:pt x="324612" y="1350264"/>
                  </a:moveTo>
                  <a:lnTo>
                    <a:pt x="208788" y="1350264"/>
                  </a:lnTo>
                  <a:lnTo>
                    <a:pt x="208788" y="2188464"/>
                  </a:lnTo>
                  <a:lnTo>
                    <a:pt x="324612" y="2188464"/>
                  </a:lnTo>
                  <a:lnTo>
                    <a:pt x="324612" y="1350264"/>
                  </a:lnTo>
                  <a:close/>
                </a:path>
                <a:path w="8016240" h="2188845">
                  <a:moveTo>
                    <a:pt x="531876" y="1257300"/>
                  </a:moveTo>
                  <a:lnTo>
                    <a:pt x="416052" y="1257300"/>
                  </a:lnTo>
                  <a:lnTo>
                    <a:pt x="416052" y="2188464"/>
                  </a:lnTo>
                  <a:lnTo>
                    <a:pt x="531876" y="2188464"/>
                  </a:lnTo>
                  <a:lnTo>
                    <a:pt x="531876" y="1257300"/>
                  </a:lnTo>
                  <a:close/>
                </a:path>
                <a:path w="8016240" h="2188845">
                  <a:moveTo>
                    <a:pt x="739140" y="1257300"/>
                  </a:moveTo>
                  <a:lnTo>
                    <a:pt x="624840" y="1257300"/>
                  </a:lnTo>
                  <a:lnTo>
                    <a:pt x="624840" y="2188464"/>
                  </a:lnTo>
                  <a:lnTo>
                    <a:pt x="739140" y="2188464"/>
                  </a:lnTo>
                  <a:lnTo>
                    <a:pt x="739140" y="1257300"/>
                  </a:lnTo>
                  <a:close/>
                </a:path>
                <a:path w="8016240" h="2188845">
                  <a:moveTo>
                    <a:pt x="947928" y="1257300"/>
                  </a:moveTo>
                  <a:lnTo>
                    <a:pt x="832104" y="1257300"/>
                  </a:lnTo>
                  <a:lnTo>
                    <a:pt x="832104" y="2188464"/>
                  </a:lnTo>
                  <a:lnTo>
                    <a:pt x="947928" y="2188464"/>
                  </a:lnTo>
                  <a:lnTo>
                    <a:pt x="947928" y="1257300"/>
                  </a:lnTo>
                  <a:close/>
                </a:path>
                <a:path w="8016240" h="2188845">
                  <a:moveTo>
                    <a:pt x="1155192" y="1071372"/>
                  </a:moveTo>
                  <a:lnTo>
                    <a:pt x="1040892" y="1071372"/>
                  </a:lnTo>
                  <a:lnTo>
                    <a:pt x="1040892" y="2188464"/>
                  </a:lnTo>
                  <a:lnTo>
                    <a:pt x="1155192" y="2188464"/>
                  </a:lnTo>
                  <a:lnTo>
                    <a:pt x="1155192" y="1071372"/>
                  </a:lnTo>
                  <a:close/>
                </a:path>
                <a:path w="8016240" h="2188845">
                  <a:moveTo>
                    <a:pt x="1363980" y="883920"/>
                  </a:moveTo>
                  <a:lnTo>
                    <a:pt x="1248156" y="883920"/>
                  </a:lnTo>
                  <a:lnTo>
                    <a:pt x="1248156" y="2188464"/>
                  </a:lnTo>
                  <a:lnTo>
                    <a:pt x="1363980" y="2188464"/>
                  </a:lnTo>
                  <a:lnTo>
                    <a:pt x="1363980" y="883920"/>
                  </a:lnTo>
                  <a:close/>
                </a:path>
                <a:path w="8016240" h="2188845">
                  <a:moveTo>
                    <a:pt x="1571244" y="745236"/>
                  </a:moveTo>
                  <a:lnTo>
                    <a:pt x="1455420" y="745236"/>
                  </a:lnTo>
                  <a:lnTo>
                    <a:pt x="1455420" y="2188464"/>
                  </a:lnTo>
                  <a:lnTo>
                    <a:pt x="1571244" y="2188464"/>
                  </a:lnTo>
                  <a:lnTo>
                    <a:pt x="1571244" y="745236"/>
                  </a:lnTo>
                  <a:close/>
                </a:path>
                <a:path w="8016240" h="2188845">
                  <a:moveTo>
                    <a:pt x="1780032" y="326136"/>
                  </a:moveTo>
                  <a:lnTo>
                    <a:pt x="1664208" y="326136"/>
                  </a:lnTo>
                  <a:lnTo>
                    <a:pt x="1664208" y="2188464"/>
                  </a:lnTo>
                  <a:lnTo>
                    <a:pt x="1780032" y="2188464"/>
                  </a:lnTo>
                  <a:lnTo>
                    <a:pt x="1780032" y="326136"/>
                  </a:lnTo>
                  <a:close/>
                </a:path>
                <a:path w="8016240" h="2188845">
                  <a:moveTo>
                    <a:pt x="1987296" y="92964"/>
                  </a:moveTo>
                  <a:lnTo>
                    <a:pt x="1871472" y="92964"/>
                  </a:lnTo>
                  <a:lnTo>
                    <a:pt x="1871472" y="2188464"/>
                  </a:lnTo>
                  <a:lnTo>
                    <a:pt x="1987296" y="2188464"/>
                  </a:lnTo>
                  <a:lnTo>
                    <a:pt x="1987296" y="92964"/>
                  </a:lnTo>
                  <a:close/>
                </a:path>
                <a:path w="8016240" h="2188845">
                  <a:moveTo>
                    <a:pt x="2194560" y="0"/>
                  </a:moveTo>
                  <a:lnTo>
                    <a:pt x="2080260" y="0"/>
                  </a:lnTo>
                  <a:lnTo>
                    <a:pt x="2080260" y="2188464"/>
                  </a:lnTo>
                  <a:lnTo>
                    <a:pt x="2194560" y="2188464"/>
                  </a:lnTo>
                  <a:lnTo>
                    <a:pt x="2194560" y="0"/>
                  </a:lnTo>
                  <a:close/>
                </a:path>
                <a:path w="8016240" h="2188845">
                  <a:moveTo>
                    <a:pt x="2403348" y="140208"/>
                  </a:moveTo>
                  <a:lnTo>
                    <a:pt x="2287524" y="140208"/>
                  </a:lnTo>
                  <a:lnTo>
                    <a:pt x="2287524" y="2188464"/>
                  </a:lnTo>
                  <a:lnTo>
                    <a:pt x="2403348" y="2188464"/>
                  </a:lnTo>
                  <a:lnTo>
                    <a:pt x="2403348" y="140208"/>
                  </a:lnTo>
                  <a:close/>
                </a:path>
                <a:path w="8016240" h="2188845">
                  <a:moveTo>
                    <a:pt x="2610612" y="278892"/>
                  </a:moveTo>
                  <a:lnTo>
                    <a:pt x="2494788" y="278892"/>
                  </a:lnTo>
                  <a:lnTo>
                    <a:pt x="2494788" y="2188464"/>
                  </a:lnTo>
                  <a:lnTo>
                    <a:pt x="2610612" y="2188464"/>
                  </a:lnTo>
                  <a:lnTo>
                    <a:pt x="2610612" y="278892"/>
                  </a:lnTo>
                  <a:close/>
                </a:path>
                <a:path w="8016240" h="2188845">
                  <a:moveTo>
                    <a:pt x="2819400" y="652272"/>
                  </a:moveTo>
                  <a:lnTo>
                    <a:pt x="2703576" y="652272"/>
                  </a:lnTo>
                  <a:lnTo>
                    <a:pt x="2703576" y="2188464"/>
                  </a:lnTo>
                  <a:lnTo>
                    <a:pt x="2819400" y="2188464"/>
                  </a:lnTo>
                  <a:lnTo>
                    <a:pt x="2819400" y="652272"/>
                  </a:lnTo>
                  <a:close/>
                </a:path>
                <a:path w="8016240" h="2188845">
                  <a:moveTo>
                    <a:pt x="3026664" y="419100"/>
                  </a:moveTo>
                  <a:lnTo>
                    <a:pt x="2910840" y="419100"/>
                  </a:lnTo>
                  <a:lnTo>
                    <a:pt x="2910840" y="2188464"/>
                  </a:lnTo>
                  <a:lnTo>
                    <a:pt x="3026664" y="2188464"/>
                  </a:lnTo>
                  <a:lnTo>
                    <a:pt x="3026664" y="419100"/>
                  </a:lnTo>
                  <a:close/>
                </a:path>
                <a:path w="8016240" h="2188845">
                  <a:moveTo>
                    <a:pt x="3233928" y="605028"/>
                  </a:moveTo>
                  <a:lnTo>
                    <a:pt x="3119628" y="605028"/>
                  </a:lnTo>
                  <a:lnTo>
                    <a:pt x="3119628" y="2188464"/>
                  </a:lnTo>
                  <a:lnTo>
                    <a:pt x="3233928" y="2188464"/>
                  </a:lnTo>
                  <a:lnTo>
                    <a:pt x="3233928" y="605028"/>
                  </a:lnTo>
                  <a:close/>
                </a:path>
                <a:path w="8016240" h="2188845">
                  <a:moveTo>
                    <a:pt x="3442716" y="1071372"/>
                  </a:moveTo>
                  <a:lnTo>
                    <a:pt x="3326892" y="1071372"/>
                  </a:lnTo>
                  <a:lnTo>
                    <a:pt x="3326892" y="2188464"/>
                  </a:lnTo>
                  <a:lnTo>
                    <a:pt x="3442716" y="2188464"/>
                  </a:lnTo>
                  <a:lnTo>
                    <a:pt x="3442716" y="1071372"/>
                  </a:lnTo>
                  <a:close/>
                </a:path>
                <a:path w="8016240" h="2188845">
                  <a:moveTo>
                    <a:pt x="3649980" y="652272"/>
                  </a:moveTo>
                  <a:lnTo>
                    <a:pt x="3534156" y="652272"/>
                  </a:lnTo>
                  <a:lnTo>
                    <a:pt x="3534156" y="2188464"/>
                  </a:lnTo>
                  <a:lnTo>
                    <a:pt x="3649980" y="2188464"/>
                  </a:lnTo>
                  <a:lnTo>
                    <a:pt x="3649980" y="652272"/>
                  </a:lnTo>
                  <a:close/>
                </a:path>
                <a:path w="8016240" h="2188845">
                  <a:moveTo>
                    <a:pt x="3858768" y="1117092"/>
                  </a:moveTo>
                  <a:lnTo>
                    <a:pt x="3742944" y="1117092"/>
                  </a:lnTo>
                  <a:lnTo>
                    <a:pt x="3742944" y="2188464"/>
                  </a:lnTo>
                  <a:lnTo>
                    <a:pt x="3858768" y="2188464"/>
                  </a:lnTo>
                  <a:lnTo>
                    <a:pt x="3858768" y="1117092"/>
                  </a:lnTo>
                  <a:close/>
                </a:path>
                <a:path w="8016240" h="2188845">
                  <a:moveTo>
                    <a:pt x="4066032" y="883920"/>
                  </a:moveTo>
                  <a:lnTo>
                    <a:pt x="3950208" y="883920"/>
                  </a:lnTo>
                  <a:lnTo>
                    <a:pt x="3950208" y="2188464"/>
                  </a:lnTo>
                  <a:lnTo>
                    <a:pt x="4066032" y="2188464"/>
                  </a:lnTo>
                  <a:lnTo>
                    <a:pt x="4066032" y="883920"/>
                  </a:lnTo>
                  <a:close/>
                </a:path>
                <a:path w="8016240" h="2188845">
                  <a:moveTo>
                    <a:pt x="4273296" y="1164336"/>
                  </a:moveTo>
                  <a:lnTo>
                    <a:pt x="4158996" y="1164336"/>
                  </a:lnTo>
                  <a:lnTo>
                    <a:pt x="4158996" y="2188464"/>
                  </a:lnTo>
                  <a:lnTo>
                    <a:pt x="4273296" y="2188464"/>
                  </a:lnTo>
                  <a:lnTo>
                    <a:pt x="4273296" y="1164336"/>
                  </a:lnTo>
                  <a:close/>
                </a:path>
                <a:path w="8016240" h="2188845">
                  <a:moveTo>
                    <a:pt x="4482084" y="1443228"/>
                  </a:moveTo>
                  <a:lnTo>
                    <a:pt x="4366260" y="1443228"/>
                  </a:lnTo>
                  <a:lnTo>
                    <a:pt x="4366260" y="2188464"/>
                  </a:lnTo>
                  <a:lnTo>
                    <a:pt x="4482084" y="2188464"/>
                  </a:lnTo>
                  <a:lnTo>
                    <a:pt x="4482084" y="1443228"/>
                  </a:lnTo>
                  <a:close/>
                </a:path>
                <a:path w="8016240" h="2188845">
                  <a:moveTo>
                    <a:pt x="4689348" y="1257300"/>
                  </a:moveTo>
                  <a:lnTo>
                    <a:pt x="4573524" y="1257300"/>
                  </a:lnTo>
                  <a:lnTo>
                    <a:pt x="4573524" y="2188464"/>
                  </a:lnTo>
                  <a:lnTo>
                    <a:pt x="4689348" y="2188464"/>
                  </a:lnTo>
                  <a:lnTo>
                    <a:pt x="4689348" y="1257300"/>
                  </a:lnTo>
                  <a:close/>
                </a:path>
                <a:path w="8016240" h="2188845">
                  <a:moveTo>
                    <a:pt x="4898136" y="1536192"/>
                  </a:moveTo>
                  <a:lnTo>
                    <a:pt x="4782312" y="1536192"/>
                  </a:lnTo>
                  <a:lnTo>
                    <a:pt x="4782312" y="2188464"/>
                  </a:lnTo>
                  <a:lnTo>
                    <a:pt x="4898136" y="2188464"/>
                  </a:lnTo>
                  <a:lnTo>
                    <a:pt x="4898136" y="1536192"/>
                  </a:lnTo>
                  <a:close/>
                </a:path>
                <a:path w="8016240" h="2188845">
                  <a:moveTo>
                    <a:pt x="5105400" y="1629156"/>
                  </a:moveTo>
                  <a:lnTo>
                    <a:pt x="4989576" y="1629156"/>
                  </a:lnTo>
                  <a:lnTo>
                    <a:pt x="4989576" y="2188464"/>
                  </a:lnTo>
                  <a:lnTo>
                    <a:pt x="5105400" y="2188464"/>
                  </a:lnTo>
                  <a:lnTo>
                    <a:pt x="5105400" y="1629156"/>
                  </a:lnTo>
                  <a:close/>
                </a:path>
                <a:path w="8016240" h="2188845">
                  <a:moveTo>
                    <a:pt x="5312664" y="1397508"/>
                  </a:moveTo>
                  <a:lnTo>
                    <a:pt x="5198364" y="1397508"/>
                  </a:lnTo>
                  <a:lnTo>
                    <a:pt x="5198364" y="2188464"/>
                  </a:lnTo>
                  <a:lnTo>
                    <a:pt x="5312664" y="2188464"/>
                  </a:lnTo>
                  <a:lnTo>
                    <a:pt x="5312664" y="1397508"/>
                  </a:lnTo>
                  <a:close/>
                </a:path>
                <a:path w="8016240" h="2188845">
                  <a:moveTo>
                    <a:pt x="5521452" y="1071372"/>
                  </a:moveTo>
                  <a:lnTo>
                    <a:pt x="5405628" y="1071372"/>
                  </a:lnTo>
                  <a:lnTo>
                    <a:pt x="5405628" y="2188464"/>
                  </a:lnTo>
                  <a:lnTo>
                    <a:pt x="5521452" y="2188464"/>
                  </a:lnTo>
                  <a:lnTo>
                    <a:pt x="5521452" y="1071372"/>
                  </a:lnTo>
                  <a:close/>
                </a:path>
                <a:path w="8016240" h="2188845">
                  <a:moveTo>
                    <a:pt x="5728716" y="1397508"/>
                  </a:moveTo>
                  <a:lnTo>
                    <a:pt x="5612892" y="1397508"/>
                  </a:lnTo>
                  <a:lnTo>
                    <a:pt x="5612892" y="2188464"/>
                  </a:lnTo>
                  <a:lnTo>
                    <a:pt x="5728716" y="2188464"/>
                  </a:lnTo>
                  <a:lnTo>
                    <a:pt x="5728716" y="1397508"/>
                  </a:lnTo>
                  <a:close/>
                </a:path>
                <a:path w="8016240" h="2188845">
                  <a:moveTo>
                    <a:pt x="5937504" y="1397508"/>
                  </a:moveTo>
                  <a:lnTo>
                    <a:pt x="5821680" y="1397508"/>
                  </a:lnTo>
                  <a:lnTo>
                    <a:pt x="5821680" y="2188464"/>
                  </a:lnTo>
                  <a:lnTo>
                    <a:pt x="5937504" y="2188464"/>
                  </a:lnTo>
                  <a:lnTo>
                    <a:pt x="5937504" y="1397508"/>
                  </a:lnTo>
                  <a:close/>
                </a:path>
                <a:path w="8016240" h="2188845">
                  <a:moveTo>
                    <a:pt x="6144768" y="1722120"/>
                  </a:moveTo>
                  <a:lnTo>
                    <a:pt x="6028944" y="1722120"/>
                  </a:lnTo>
                  <a:lnTo>
                    <a:pt x="6028944" y="2188464"/>
                  </a:lnTo>
                  <a:lnTo>
                    <a:pt x="6144768" y="2188464"/>
                  </a:lnTo>
                  <a:lnTo>
                    <a:pt x="6144768" y="1722120"/>
                  </a:lnTo>
                  <a:close/>
                </a:path>
                <a:path w="8016240" h="2188845">
                  <a:moveTo>
                    <a:pt x="6352032" y="1583436"/>
                  </a:moveTo>
                  <a:lnTo>
                    <a:pt x="6237732" y="1583436"/>
                  </a:lnTo>
                  <a:lnTo>
                    <a:pt x="6237732" y="2188464"/>
                  </a:lnTo>
                  <a:lnTo>
                    <a:pt x="6352032" y="2188464"/>
                  </a:lnTo>
                  <a:lnTo>
                    <a:pt x="6352032" y="1583436"/>
                  </a:lnTo>
                  <a:close/>
                </a:path>
                <a:path w="8016240" h="2188845">
                  <a:moveTo>
                    <a:pt x="6560820" y="1722120"/>
                  </a:moveTo>
                  <a:lnTo>
                    <a:pt x="6444996" y="1722120"/>
                  </a:lnTo>
                  <a:lnTo>
                    <a:pt x="6444996" y="2188464"/>
                  </a:lnTo>
                  <a:lnTo>
                    <a:pt x="6560820" y="2188464"/>
                  </a:lnTo>
                  <a:lnTo>
                    <a:pt x="6560820" y="1722120"/>
                  </a:lnTo>
                  <a:close/>
                </a:path>
                <a:path w="8016240" h="2188845">
                  <a:moveTo>
                    <a:pt x="6768084" y="1769364"/>
                  </a:moveTo>
                  <a:lnTo>
                    <a:pt x="6652260" y="1769364"/>
                  </a:lnTo>
                  <a:lnTo>
                    <a:pt x="6652260" y="2188464"/>
                  </a:lnTo>
                  <a:lnTo>
                    <a:pt x="6768084" y="2188464"/>
                  </a:lnTo>
                  <a:lnTo>
                    <a:pt x="6768084" y="1769364"/>
                  </a:lnTo>
                  <a:close/>
                </a:path>
                <a:path w="8016240" h="2188845">
                  <a:moveTo>
                    <a:pt x="6976872" y="1769364"/>
                  </a:moveTo>
                  <a:lnTo>
                    <a:pt x="6861048" y="1769364"/>
                  </a:lnTo>
                  <a:lnTo>
                    <a:pt x="6861048" y="2188464"/>
                  </a:lnTo>
                  <a:lnTo>
                    <a:pt x="6976872" y="2188464"/>
                  </a:lnTo>
                  <a:lnTo>
                    <a:pt x="6976872" y="1769364"/>
                  </a:lnTo>
                  <a:close/>
                </a:path>
                <a:path w="8016240" h="2188845">
                  <a:moveTo>
                    <a:pt x="7184136" y="1722120"/>
                  </a:moveTo>
                  <a:lnTo>
                    <a:pt x="7068312" y="1722120"/>
                  </a:lnTo>
                  <a:lnTo>
                    <a:pt x="7068312" y="2188464"/>
                  </a:lnTo>
                  <a:lnTo>
                    <a:pt x="7184136" y="2188464"/>
                  </a:lnTo>
                  <a:lnTo>
                    <a:pt x="7184136" y="1722120"/>
                  </a:lnTo>
                  <a:close/>
                </a:path>
                <a:path w="8016240" h="2188845">
                  <a:moveTo>
                    <a:pt x="7391400" y="1769364"/>
                  </a:moveTo>
                  <a:lnTo>
                    <a:pt x="7277100" y="1769364"/>
                  </a:lnTo>
                  <a:lnTo>
                    <a:pt x="7277100" y="2188464"/>
                  </a:lnTo>
                  <a:lnTo>
                    <a:pt x="7391400" y="2188464"/>
                  </a:lnTo>
                  <a:lnTo>
                    <a:pt x="7391400" y="1769364"/>
                  </a:lnTo>
                  <a:close/>
                </a:path>
                <a:path w="8016240" h="2188845">
                  <a:moveTo>
                    <a:pt x="7600188" y="1769364"/>
                  </a:moveTo>
                  <a:lnTo>
                    <a:pt x="7484364" y="1769364"/>
                  </a:lnTo>
                  <a:lnTo>
                    <a:pt x="7484364" y="2188464"/>
                  </a:lnTo>
                  <a:lnTo>
                    <a:pt x="7600188" y="2188464"/>
                  </a:lnTo>
                  <a:lnTo>
                    <a:pt x="7600188" y="1769364"/>
                  </a:lnTo>
                  <a:close/>
                </a:path>
                <a:path w="8016240" h="2188845">
                  <a:moveTo>
                    <a:pt x="7807452" y="1769364"/>
                  </a:moveTo>
                  <a:lnTo>
                    <a:pt x="7693152" y="1769364"/>
                  </a:lnTo>
                  <a:lnTo>
                    <a:pt x="7693152" y="2188464"/>
                  </a:lnTo>
                  <a:lnTo>
                    <a:pt x="7807452" y="2188464"/>
                  </a:lnTo>
                  <a:lnTo>
                    <a:pt x="7807452" y="1769364"/>
                  </a:lnTo>
                  <a:close/>
                </a:path>
                <a:path w="8016240" h="2188845">
                  <a:moveTo>
                    <a:pt x="8016240" y="1909572"/>
                  </a:moveTo>
                  <a:lnTo>
                    <a:pt x="7900416" y="1909572"/>
                  </a:lnTo>
                  <a:lnTo>
                    <a:pt x="7900416" y="2188464"/>
                  </a:lnTo>
                  <a:lnTo>
                    <a:pt x="8016240" y="2188464"/>
                  </a:lnTo>
                  <a:lnTo>
                    <a:pt x="8016240" y="190957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00455" y="5372100"/>
              <a:ext cx="8315325" cy="0"/>
            </a:xfrm>
            <a:custGeom>
              <a:avLst/>
              <a:gdLst/>
              <a:ahLst/>
              <a:cxnLst/>
              <a:rect l="l" t="t" r="r" b="b"/>
              <a:pathLst>
                <a:path w="8315325">
                  <a:moveTo>
                    <a:pt x="0" y="0"/>
                  </a:moveTo>
                  <a:lnTo>
                    <a:pt x="8314944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04011" y="2933160"/>
              <a:ext cx="8107680" cy="2113280"/>
            </a:xfrm>
            <a:custGeom>
              <a:avLst/>
              <a:gdLst/>
              <a:ahLst/>
              <a:cxnLst/>
              <a:rect l="l" t="t" r="r" b="b"/>
              <a:pathLst>
                <a:path w="8107680" h="2113279">
                  <a:moveTo>
                    <a:pt x="0" y="1367948"/>
                  </a:moveTo>
                  <a:lnTo>
                    <a:pt x="41580" y="1388785"/>
                  </a:lnTo>
                  <a:lnTo>
                    <a:pt x="83159" y="1411872"/>
                  </a:lnTo>
                  <a:lnTo>
                    <a:pt x="124736" y="1433849"/>
                  </a:lnTo>
                  <a:lnTo>
                    <a:pt x="166311" y="1451358"/>
                  </a:lnTo>
                  <a:lnTo>
                    <a:pt x="207886" y="1461039"/>
                  </a:lnTo>
                  <a:lnTo>
                    <a:pt x="259856" y="1459222"/>
                  </a:lnTo>
                  <a:lnTo>
                    <a:pt x="311829" y="1446498"/>
                  </a:lnTo>
                  <a:lnTo>
                    <a:pt x="363802" y="1429392"/>
                  </a:lnTo>
                  <a:lnTo>
                    <a:pt x="415772" y="1414430"/>
                  </a:lnTo>
                  <a:lnTo>
                    <a:pt x="467741" y="1402810"/>
                  </a:lnTo>
                  <a:lnTo>
                    <a:pt x="519709" y="1391189"/>
                  </a:lnTo>
                  <a:lnTo>
                    <a:pt x="571677" y="1379569"/>
                  </a:lnTo>
                  <a:lnTo>
                    <a:pt x="623646" y="1367948"/>
                  </a:lnTo>
                  <a:lnTo>
                    <a:pt x="675632" y="1355165"/>
                  </a:lnTo>
                  <a:lnTo>
                    <a:pt x="727595" y="1341691"/>
                  </a:lnTo>
                  <a:lnTo>
                    <a:pt x="779558" y="1329693"/>
                  </a:lnTo>
                  <a:lnTo>
                    <a:pt x="831545" y="1321339"/>
                  </a:lnTo>
                  <a:lnTo>
                    <a:pt x="873137" y="1322839"/>
                  </a:lnTo>
                  <a:lnTo>
                    <a:pt x="914710" y="1331416"/>
                  </a:lnTo>
                  <a:lnTo>
                    <a:pt x="956278" y="1339243"/>
                  </a:lnTo>
                  <a:lnTo>
                    <a:pt x="997852" y="1338493"/>
                  </a:lnTo>
                  <a:lnTo>
                    <a:pt x="1039444" y="1321339"/>
                  </a:lnTo>
                  <a:lnTo>
                    <a:pt x="1069115" y="1294852"/>
                  </a:lnTo>
                  <a:lnTo>
                    <a:pt x="1098799" y="1257784"/>
                  </a:lnTo>
                  <a:lnTo>
                    <a:pt x="1128494" y="1213797"/>
                  </a:lnTo>
                  <a:lnTo>
                    <a:pt x="1158199" y="1166556"/>
                  </a:lnTo>
                  <a:lnTo>
                    <a:pt x="1187910" y="1119724"/>
                  </a:lnTo>
                  <a:lnTo>
                    <a:pt x="1217625" y="1076964"/>
                  </a:lnTo>
                  <a:lnTo>
                    <a:pt x="1247343" y="1041939"/>
                  </a:lnTo>
                  <a:lnTo>
                    <a:pt x="1288886" y="1005063"/>
                  </a:lnTo>
                  <a:lnTo>
                    <a:pt x="1330454" y="976013"/>
                  </a:lnTo>
                  <a:lnTo>
                    <a:pt x="1372039" y="951432"/>
                  </a:lnTo>
                  <a:lnTo>
                    <a:pt x="1413638" y="927960"/>
                  </a:lnTo>
                  <a:lnTo>
                    <a:pt x="1455242" y="902239"/>
                  </a:lnTo>
                  <a:lnTo>
                    <a:pt x="1486084" y="886714"/>
                  </a:lnTo>
                  <a:lnTo>
                    <a:pt x="1521470" y="874346"/>
                  </a:lnTo>
                  <a:lnTo>
                    <a:pt x="1559128" y="860440"/>
                  </a:lnTo>
                  <a:lnTo>
                    <a:pt x="1596786" y="840301"/>
                  </a:lnTo>
                  <a:lnTo>
                    <a:pt x="1632172" y="809232"/>
                  </a:lnTo>
                  <a:lnTo>
                    <a:pt x="1663014" y="762539"/>
                  </a:lnTo>
                  <a:lnTo>
                    <a:pt x="1690750" y="692366"/>
                  </a:lnTo>
                  <a:lnTo>
                    <a:pt x="1704618" y="648174"/>
                  </a:lnTo>
                  <a:lnTo>
                    <a:pt x="1718485" y="599346"/>
                  </a:lnTo>
                  <a:lnTo>
                    <a:pt x="1732351" y="546959"/>
                  </a:lnTo>
                  <a:lnTo>
                    <a:pt x="1746216" y="492088"/>
                  </a:lnTo>
                  <a:lnTo>
                    <a:pt x="1760080" y="435810"/>
                  </a:lnTo>
                  <a:lnTo>
                    <a:pt x="1773942" y="379200"/>
                  </a:lnTo>
                  <a:lnTo>
                    <a:pt x="1787802" y="323335"/>
                  </a:lnTo>
                  <a:lnTo>
                    <a:pt x="1801660" y="269290"/>
                  </a:lnTo>
                  <a:lnTo>
                    <a:pt x="1815516" y="218142"/>
                  </a:lnTo>
                  <a:lnTo>
                    <a:pt x="1829369" y="170967"/>
                  </a:lnTo>
                  <a:lnTo>
                    <a:pt x="1843220" y="128841"/>
                  </a:lnTo>
                  <a:lnTo>
                    <a:pt x="1857068" y="92840"/>
                  </a:lnTo>
                  <a:lnTo>
                    <a:pt x="1907494" y="24055"/>
                  </a:lnTo>
                  <a:lnTo>
                    <a:pt x="1951573" y="9155"/>
                  </a:lnTo>
                  <a:lnTo>
                    <a:pt x="1998151" y="9587"/>
                  </a:lnTo>
                  <a:lnTo>
                    <a:pt x="2042231" y="15596"/>
                  </a:lnTo>
                  <a:lnTo>
                    <a:pt x="2078812" y="17430"/>
                  </a:lnTo>
                  <a:lnTo>
                    <a:pt x="2130798" y="8715"/>
                  </a:lnTo>
                  <a:lnTo>
                    <a:pt x="2182761" y="0"/>
                  </a:lnTo>
                  <a:lnTo>
                    <a:pt x="2234724" y="0"/>
                  </a:lnTo>
                  <a:lnTo>
                    <a:pt x="2286711" y="17430"/>
                  </a:lnTo>
                  <a:lnTo>
                    <a:pt x="2321372" y="43326"/>
                  </a:lnTo>
                  <a:lnTo>
                    <a:pt x="2356020" y="79566"/>
                  </a:lnTo>
                  <a:lnTo>
                    <a:pt x="2390660" y="122269"/>
                  </a:lnTo>
                  <a:lnTo>
                    <a:pt x="2425301" y="167554"/>
                  </a:lnTo>
                  <a:lnTo>
                    <a:pt x="2459948" y="211540"/>
                  </a:lnTo>
                  <a:lnTo>
                    <a:pt x="2494610" y="250348"/>
                  </a:lnTo>
                  <a:lnTo>
                    <a:pt x="2529271" y="280314"/>
                  </a:lnTo>
                  <a:lnTo>
                    <a:pt x="2563919" y="303811"/>
                  </a:lnTo>
                  <a:lnTo>
                    <a:pt x="2598559" y="326009"/>
                  </a:lnTo>
                  <a:lnTo>
                    <a:pt x="2633200" y="352080"/>
                  </a:lnTo>
                  <a:lnTo>
                    <a:pt x="2667847" y="387197"/>
                  </a:lnTo>
                  <a:lnTo>
                    <a:pt x="2702509" y="436530"/>
                  </a:lnTo>
                  <a:lnTo>
                    <a:pt x="2719815" y="470777"/>
                  </a:lnTo>
                  <a:lnTo>
                    <a:pt x="2737126" y="513832"/>
                  </a:lnTo>
                  <a:lnTo>
                    <a:pt x="2754442" y="563514"/>
                  </a:lnTo>
                  <a:lnTo>
                    <a:pt x="2771761" y="617642"/>
                  </a:lnTo>
                  <a:lnTo>
                    <a:pt x="2789084" y="674032"/>
                  </a:lnTo>
                  <a:lnTo>
                    <a:pt x="2806411" y="730504"/>
                  </a:lnTo>
                  <a:lnTo>
                    <a:pt x="2823739" y="784874"/>
                  </a:lnTo>
                  <a:lnTo>
                    <a:pt x="2841070" y="834962"/>
                  </a:lnTo>
                  <a:lnTo>
                    <a:pt x="2858403" y="878586"/>
                  </a:lnTo>
                  <a:lnTo>
                    <a:pt x="2875737" y="913562"/>
                  </a:lnTo>
                  <a:lnTo>
                    <a:pt x="2910408" y="948848"/>
                  </a:lnTo>
                  <a:lnTo>
                    <a:pt x="2929288" y="942929"/>
                  </a:lnTo>
                  <a:lnTo>
                    <a:pt x="2967064" y="881553"/>
                  </a:lnTo>
                  <a:lnTo>
                    <a:pt x="2985959" y="833654"/>
                  </a:lnTo>
                  <a:lnTo>
                    <a:pt x="3004859" y="779319"/>
                  </a:lnTo>
                  <a:lnTo>
                    <a:pt x="3023761" y="722326"/>
                  </a:lnTo>
                  <a:lnTo>
                    <a:pt x="3042667" y="666455"/>
                  </a:lnTo>
                  <a:lnTo>
                    <a:pt x="3061575" y="615483"/>
                  </a:lnTo>
                  <a:lnTo>
                    <a:pt x="3080485" y="573189"/>
                  </a:lnTo>
                  <a:lnTo>
                    <a:pt x="3099395" y="543351"/>
                  </a:lnTo>
                  <a:lnTo>
                    <a:pt x="3118307" y="529748"/>
                  </a:lnTo>
                  <a:lnTo>
                    <a:pt x="3141383" y="532725"/>
                  </a:lnTo>
                  <a:lnTo>
                    <a:pt x="3187555" y="579720"/>
                  </a:lnTo>
                  <a:lnTo>
                    <a:pt x="3210646" y="618367"/>
                  </a:lnTo>
                  <a:lnTo>
                    <a:pt x="3233739" y="663530"/>
                  </a:lnTo>
                  <a:lnTo>
                    <a:pt x="3256831" y="712525"/>
                  </a:lnTo>
                  <a:lnTo>
                    <a:pt x="3279919" y="762664"/>
                  </a:lnTo>
                  <a:lnTo>
                    <a:pt x="3303003" y="811261"/>
                  </a:lnTo>
                  <a:lnTo>
                    <a:pt x="3326079" y="855630"/>
                  </a:lnTo>
                  <a:lnTo>
                    <a:pt x="3346881" y="897547"/>
                  </a:lnTo>
                  <a:lnTo>
                    <a:pt x="3367683" y="946912"/>
                  </a:lnTo>
                  <a:lnTo>
                    <a:pt x="3388483" y="1000931"/>
                  </a:lnTo>
                  <a:lnTo>
                    <a:pt x="3409281" y="1056810"/>
                  </a:lnTo>
                  <a:lnTo>
                    <a:pt x="3430076" y="1111758"/>
                  </a:lnTo>
                  <a:lnTo>
                    <a:pt x="3450867" y="1162978"/>
                  </a:lnTo>
                  <a:lnTo>
                    <a:pt x="3471653" y="1207680"/>
                  </a:lnTo>
                  <a:lnTo>
                    <a:pt x="3492434" y="1243068"/>
                  </a:lnTo>
                  <a:lnTo>
                    <a:pt x="3533978" y="1274730"/>
                  </a:lnTo>
                  <a:lnTo>
                    <a:pt x="3551313" y="1266040"/>
                  </a:lnTo>
                  <a:lnTo>
                    <a:pt x="3585982" y="1205978"/>
                  </a:lnTo>
                  <a:lnTo>
                    <a:pt x="3603315" y="1160910"/>
                  </a:lnTo>
                  <a:lnTo>
                    <a:pt x="3620646" y="1110022"/>
                  </a:lnTo>
                  <a:lnTo>
                    <a:pt x="3637975" y="1056465"/>
                  </a:lnTo>
                  <a:lnTo>
                    <a:pt x="3655301" y="1003392"/>
                  </a:lnTo>
                  <a:lnTo>
                    <a:pt x="3672624" y="953956"/>
                  </a:lnTo>
                  <a:lnTo>
                    <a:pt x="3689944" y="911310"/>
                  </a:lnTo>
                  <a:lnTo>
                    <a:pt x="3724570" y="858994"/>
                  </a:lnTo>
                  <a:lnTo>
                    <a:pt x="3741877" y="855630"/>
                  </a:lnTo>
                  <a:lnTo>
                    <a:pt x="3757877" y="869001"/>
                  </a:lnTo>
                  <a:lnTo>
                    <a:pt x="3789866" y="935984"/>
                  </a:lnTo>
                  <a:lnTo>
                    <a:pt x="3805856" y="984508"/>
                  </a:lnTo>
                  <a:lnTo>
                    <a:pt x="3821845" y="1039664"/>
                  </a:lnTo>
                  <a:lnTo>
                    <a:pt x="3837833" y="1098908"/>
                  </a:lnTo>
                  <a:lnTo>
                    <a:pt x="3853820" y="1159696"/>
                  </a:lnTo>
                  <a:lnTo>
                    <a:pt x="3869808" y="1219485"/>
                  </a:lnTo>
                  <a:lnTo>
                    <a:pt x="3885796" y="1275732"/>
                  </a:lnTo>
                  <a:lnTo>
                    <a:pt x="3901787" y="1325893"/>
                  </a:lnTo>
                  <a:lnTo>
                    <a:pt x="3917780" y="1367426"/>
                  </a:lnTo>
                  <a:lnTo>
                    <a:pt x="3949776" y="1414430"/>
                  </a:lnTo>
                  <a:lnTo>
                    <a:pt x="3970575" y="1414958"/>
                  </a:lnTo>
                  <a:lnTo>
                    <a:pt x="3991368" y="1396205"/>
                  </a:lnTo>
                  <a:lnTo>
                    <a:pt x="4012156" y="1362642"/>
                  </a:lnTo>
                  <a:lnTo>
                    <a:pt x="4032941" y="1318739"/>
                  </a:lnTo>
                  <a:lnTo>
                    <a:pt x="4053725" y="1268968"/>
                  </a:lnTo>
                  <a:lnTo>
                    <a:pt x="4074509" y="1217798"/>
                  </a:lnTo>
                  <a:lnTo>
                    <a:pt x="4095294" y="1169700"/>
                  </a:lnTo>
                  <a:lnTo>
                    <a:pt x="4116083" y="1129146"/>
                  </a:lnTo>
                  <a:lnTo>
                    <a:pt x="4136876" y="1100605"/>
                  </a:lnTo>
                  <a:lnTo>
                    <a:pt x="4157675" y="1088548"/>
                  </a:lnTo>
                  <a:lnTo>
                    <a:pt x="4183672" y="1094506"/>
                  </a:lnTo>
                  <a:lnTo>
                    <a:pt x="4235644" y="1148969"/>
                  </a:lnTo>
                  <a:lnTo>
                    <a:pt x="4261624" y="1190386"/>
                  </a:lnTo>
                  <a:lnTo>
                    <a:pt x="4287604" y="1236537"/>
                  </a:lnTo>
                  <a:lnTo>
                    <a:pt x="4313587" y="1283876"/>
                  </a:lnTo>
                  <a:lnTo>
                    <a:pt x="4339576" y="1328861"/>
                  </a:lnTo>
                  <a:lnTo>
                    <a:pt x="4365574" y="1367948"/>
                  </a:lnTo>
                  <a:lnTo>
                    <a:pt x="4395245" y="1411917"/>
                  </a:lnTo>
                  <a:lnTo>
                    <a:pt x="4424929" y="1461317"/>
                  </a:lnTo>
                  <a:lnTo>
                    <a:pt x="4454624" y="1512080"/>
                  </a:lnTo>
                  <a:lnTo>
                    <a:pt x="4484329" y="1560134"/>
                  </a:lnTo>
                  <a:lnTo>
                    <a:pt x="4514040" y="1601410"/>
                  </a:lnTo>
                  <a:lnTo>
                    <a:pt x="4543755" y="1631838"/>
                  </a:lnTo>
                  <a:lnTo>
                    <a:pt x="4573473" y="1647348"/>
                  </a:lnTo>
                  <a:lnTo>
                    <a:pt x="4603144" y="1640687"/>
                  </a:lnTo>
                  <a:lnTo>
                    <a:pt x="4632828" y="1613123"/>
                  </a:lnTo>
                  <a:lnTo>
                    <a:pt x="4662523" y="1573207"/>
                  </a:lnTo>
                  <a:lnTo>
                    <a:pt x="4692228" y="1529489"/>
                  </a:lnTo>
                  <a:lnTo>
                    <a:pt x="4721939" y="1490522"/>
                  </a:lnTo>
                  <a:lnTo>
                    <a:pt x="4751654" y="1464855"/>
                  </a:lnTo>
                  <a:lnTo>
                    <a:pt x="4781372" y="1461039"/>
                  </a:lnTo>
                  <a:lnTo>
                    <a:pt x="4807333" y="1478855"/>
                  </a:lnTo>
                  <a:lnTo>
                    <a:pt x="4833303" y="1511960"/>
                  </a:lnTo>
                  <a:lnTo>
                    <a:pt x="4859279" y="1555986"/>
                  </a:lnTo>
                  <a:lnTo>
                    <a:pt x="4885258" y="1606565"/>
                  </a:lnTo>
                  <a:lnTo>
                    <a:pt x="4911237" y="1659329"/>
                  </a:lnTo>
                  <a:lnTo>
                    <a:pt x="4937213" y="1709910"/>
                  </a:lnTo>
                  <a:lnTo>
                    <a:pt x="4963183" y="1753939"/>
                  </a:lnTo>
                  <a:lnTo>
                    <a:pt x="4989144" y="1787048"/>
                  </a:lnTo>
                  <a:lnTo>
                    <a:pt x="5030748" y="1827283"/>
                  </a:lnTo>
                  <a:lnTo>
                    <a:pt x="5072346" y="1861184"/>
                  </a:lnTo>
                  <a:lnTo>
                    <a:pt x="5113932" y="1884276"/>
                  </a:lnTo>
                  <a:lnTo>
                    <a:pt x="5155499" y="1892086"/>
                  </a:lnTo>
                  <a:lnTo>
                    <a:pt x="5197043" y="1880139"/>
                  </a:lnTo>
                  <a:lnTo>
                    <a:pt x="5249047" y="1823718"/>
                  </a:lnTo>
                  <a:lnTo>
                    <a:pt x="5275046" y="1780370"/>
                  </a:lnTo>
                  <a:lnTo>
                    <a:pt x="5301040" y="1731660"/>
                  </a:lnTo>
                  <a:lnTo>
                    <a:pt x="5327028" y="1681135"/>
                  </a:lnTo>
                  <a:lnTo>
                    <a:pt x="5353009" y="1632340"/>
                  </a:lnTo>
                  <a:lnTo>
                    <a:pt x="5378980" y="1588823"/>
                  </a:lnTo>
                  <a:lnTo>
                    <a:pt x="5404942" y="1554130"/>
                  </a:lnTo>
                  <a:lnTo>
                    <a:pt x="5439603" y="1515225"/>
                  </a:lnTo>
                  <a:lnTo>
                    <a:pt x="5474251" y="1478260"/>
                  </a:lnTo>
                  <a:lnTo>
                    <a:pt x="5508891" y="1446466"/>
                  </a:lnTo>
                  <a:lnTo>
                    <a:pt x="5543532" y="1423076"/>
                  </a:lnTo>
                  <a:lnTo>
                    <a:pt x="5578179" y="1411320"/>
                  </a:lnTo>
                  <a:lnTo>
                    <a:pt x="5612841" y="1414430"/>
                  </a:lnTo>
                  <a:lnTo>
                    <a:pt x="5642552" y="1435232"/>
                  </a:lnTo>
                  <a:lnTo>
                    <a:pt x="5672252" y="1473265"/>
                  </a:lnTo>
                  <a:lnTo>
                    <a:pt x="5701945" y="1522012"/>
                  </a:lnTo>
                  <a:lnTo>
                    <a:pt x="5731636" y="1574958"/>
                  </a:lnTo>
                  <a:lnTo>
                    <a:pt x="5761329" y="1625587"/>
                  </a:lnTo>
                  <a:lnTo>
                    <a:pt x="5791029" y="1667383"/>
                  </a:lnTo>
                  <a:lnTo>
                    <a:pt x="5820740" y="1693830"/>
                  </a:lnTo>
                  <a:lnTo>
                    <a:pt x="5862332" y="1703175"/>
                  </a:lnTo>
                  <a:lnTo>
                    <a:pt x="5903905" y="1692026"/>
                  </a:lnTo>
                  <a:lnTo>
                    <a:pt x="5945473" y="1671555"/>
                  </a:lnTo>
                  <a:lnTo>
                    <a:pt x="5987047" y="1652938"/>
                  </a:lnTo>
                  <a:lnTo>
                    <a:pt x="6028639" y="1647348"/>
                  </a:lnTo>
                  <a:lnTo>
                    <a:pt x="6070182" y="1659261"/>
                  </a:lnTo>
                  <a:lnTo>
                    <a:pt x="6111750" y="1681232"/>
                  </a:lnTo>
                  <a:lnTo>
                    <a:pt x="6153335" y="1706556"/>
                  </a:lnTo>
                  <a:lnTo>
                    <a:pt x="6194934" y="1728527"/>
                  </a:lnTo>
                  <a:lnTo>
                    <a:pt x="6236538" y="1740439"/>
                  </a:lnTo>
                  <a:lnTo>
                    <a:pt x="6278081" y="1734848"/>
                  </a:lnTo>
                  <a:lnTo>
                    <a:pt x="6319649" y="1716224"/>
                  </a:lnTo>
                  <a:lnTo>
                    <a:pt x="6361234" y="1695734"/>
                  </a:lnTo>
                  <a:lnTo>
                    <a:pt x="6402833" y="1684547"/>
                  </a:lnTo>
                  <a:lnTo>
                    <a:pt x="6444437" y="1693830"/>
                  </a:lnTo>
                  <a:lnTo>
                    <a:pt x="6474107" y="1718698"/>
                  </a:lnTo>
                  <a:lnTo>
                    <a:pt x="6503789" y="1756730"/>
                  </a:lnTo>
                  <a:lnTo>
                    <a:pt x="6533477" y="1803038"/>
                  </a:lnTo>
                  <a:lnTo>
                    <a:pt x="6563168" y="1852732"/>
                  </a:lnTo>
                  <a:lnTo>
                    <a:pt x="6592856" y="1900922"/>
                  </a:lnTo>
                  <a:lnTo>
                    <a:pt x="6622538" y="1942718"/>
                  </a:lnTo>
                  <a:lnTo>
                    <a:pt x="6652209" y="1973230"/>
                  </a:lnTo>
                  <a:lnTo>
                    <a:pt x="6704213" y="2003444"/>
                  </a:lnTo>
                  <a:lnTo>
                    <a:pt x="6756206" y="2016918"/>
                  </a:lnTo>
                  <a:lnTo>
                    <a:pt x="6808175" y="2020200"/>
                  </a:lnTo>
                  <a:lnTo>
                    <a:pt x="6860108" y="2019839"/>
                  </a:lnTo>
                  <a:lnTo>
                    <a:pt x="6912112" y="2014753"/>
                  </a:lnTo>
                  <a:lnTo>
                    <a:pt x="6964105" y="2002393"/>
                  </a:lnTo>
                  <a:lnTo>
                    <a:pt x="7016074" y="1987103"/>
                  </a:lnTo>
                  <a:lnTo>
                    <a:pt x="7068007" y="1973230"/>
                  </a:lnTo>
                  <a:lnTo>
                    <a:pt x="7119993" y="1958341"/>
                  </a:lnTo>
                  <a:lnTo>
                    <a:pt x="7171956" y="1941274"/>
                  </a:lnTo>
                  <a:lnTo>
                    <a:pt x="7223919" y="1928564"/>
                  </a:lnTo>
                  <a:lnTo>
                    <a:pt x="7275906" y="1926748"/>
                  </a:lnTo>
                  <a:lnTo>
                    <a:pt x="7317498" y="1938661"/>
                  </a:lnTo>
                  <a:lnTo>
                    <a:pt x="7359071" y="1960632"/>
                  </a:lnTo>
                  <a:lnTo>
                    <a:pt x="7400639" y="1985956"/>
                  </a:lnTo>
                  <a:lnTo>
                    <a:pt x="7442213" y="2007927"/>
                  </a:lnTo>
                  <a:lnTo>
                    <a:pt x="7483805" y="2019839"/>
                  </a:lnTo>
                  <a:lnTo>
                    <a:pt x="7535791" y="2016914"/>
                  </a:lnTo>
                  <a:lnTo>
                    <a:pt x="7587754" y="2002345"/>
                  </a:lnTo>
                  <a:lnTo>
                    <a:pt x="7639717" y="1984871"/>
                  </a:lnTo>
                  <a:lnTo>
                    <a:pt x="7691704" y="1973230"/>
                  </a:lnTo>
                  <a:lnTo>
                    <a:pt x="7743637" y="1966694"/>
                  </a:lnTo>
                  <a:lnTo>
                    <a:pt x="7795606" y="1961610"/>
                  </a:lnTo>
                  <a:lnTo>
                    <a:pt x="7847598" y="1962336"/>
                  </a:lnTo>
                  <a:lnTo>
                    <a:pt x="7899603" y="1973230"/>
                  </a:lnTo>
                  <a:lnTo>
                    <a:pt x="7941146" y="1992270"/>
                  </a:lnTo>
                  <a:lnTo>
                    <a:pt x="7982714" y="2019113"/>
                  </a:lnTo>
                  <a:lnTo>
                    <a:pt x="8024299" y="2050406"/>
                  </a:lnTo>
                  <a:lnTo>
                    <a:pt x="8065898" y="2082796"/>
                  </a:lnTo>
                  <a:lnTo>
                    <a:pt x="8107502" y="211293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500116" y="2654807"/>
              <a:ext cx="251460" cy="187960"/>
            </a:xfrm>
            <a:custGeom>
              <a:avLst/>
              <a:gdLst/>
              <a:ahLst/>
              <a:cxnLst/>
              <a:rect l="l" t="t" r="r" b="b"/>
              <a:pathLst>
                <a:path w="251460" h="187960">
                  <a:moveTo>
                    <a:pt x="251460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251460" y="187451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520690" y="3012185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23799" y="3380994"/>
            <a:ext cx="123189" cy="2103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3799" y="2915157"/>
            <a:ext cx="12318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3799" y="2449449"/>
            <a:ext cx="12318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2487" y="5418530"/>
            <a:ext cx="8349615" cy="617220"/>
          </a:xfrm>
          <a:prstGeom prst="rect">
            <a:avLst/>
          </a:prstGeom>
        </p:spPr>
        <p:txBody>
          <a:bodyPr vert="vert270" wrap="square" lIns="0" tIns="18415" rIns="0" bIns="0" rtlCol="0">
            <a:spAutoFit/>
          </a:bodyPr>
          <a:lstStyle/>
          <a:p>
            <a:pPr marL="12700" marR="5080" indent="27940" algn="just">
              <a:lnSpc>
                <a:spcPct val="97400"/>
              </a:lnSpc>
              <a:spcBef>
                <a:spcPts val="14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ca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Şub-18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Mar-18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Nis-18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May-18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Haz-18  </a:t>
            </a:r>
            <a:r>
              <a:rPr sz="1400" spc="-15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Ağu-18  Eyl-18  Eki-18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Kas-18  Ara-18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Oca-19  Şub-19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Mar-19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Nis-19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May-19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Haz-19  </a:t>
            </a:r>
            <a:r>
              <a:rPr sz="1400" spc="-15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Ağu-19  Eyl-19  Eki-19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Kas-19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Ara-19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Oca-20  Şub-20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Mar-20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Nis-20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May-20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Haz-20  </a:t>
            </a:r>
            <a:r>
              <a:rPr sz="1400" spc="-15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Ağu-20  Eyl-20  Eki-20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Kas-20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Ara-20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Oca-21  Şub-21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Mar-21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90438" y="2586844"/>
            <a:ext cx="2883535" cy="551815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12700">
              <a:spcBef>
                <a:spcPts val="489"/>
              </a:spcBef>
            </a:pP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Karşılıksız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çek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dönüşüm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r>
              <a:rPr sz="14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(adet)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0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Karşılıksız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çek dönüşüm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r>
              <a:rPr sz="1400" spc="-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(tutar)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34704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13555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69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ikdörtgen 9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1122219" y="1823209"/>
            <a:ext cx="7065818" cy="56457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lvl="0"/>
            <a:r>
              <a:rPr lang="tr-TR" sz="3600" kern="0" dirty="0">
                <a:latin typeface="Tahoma"/>
                <a:cs typeface="Arial"/>
              </a:rPr>
              <a:t>Büyüme, </a:t>
            </a:r>
            <a:r>
              <a:rPr lang="en-US" sz="3600" kern="0" dirty="0" smtClean="0">
                <a:latin typeface="Tahoma"/>
                <a:cs typeface="Arial"/>
              </a:rPr>
              <a:t>Ü</a:t>
            </a:r>
            <a:r>
              <a:rPr lang="tr-TR" sz="3600" kern="0" dirty="0" err="1" smtClean="0">
                <a:latin typeface="Tahoma"/>
                <a:cs typeface="Arial"/>
              </a:rPr>
              <a:t>retim</a:t>
            </a:r>
            <a:r>
              <a:rPr lang="tr-TR" sz="3600" kern="0" dirty="0" smtClean="0">
                <a:latin typeface="Tahoma"/>
                <a:cs typeface="Arial"/>
              </a:rPr>
              <a:t> </a:t>
            </a:r>
            <a:r>
              <a:rPr lang="tr-TR" sz="3600" kern="0" dirty="0">
                <a:latin typeface="Tahoma"/>
                <a:cs typeface="Arial"/>
              </a:rPr>
              <a:t>ve </a:t>
            </a:r>
            <a:r>
              <a:rPr lang="en-US" sz="3600" kern="0" dirty="0" smtClean="0">
                <a:latin typeface="Tahoma"/>
                <a:cs typeface="Arial"/>
              </a:rPr>
              <a:t>S</a:t>
            </a:r>
            <a:r>
              <a:rPr lang="tr-TR" sz="3600" kern="0" dirty="0" smtClean="0">
                <a:latin typeface="Tahoma"/>
                <a:cs typeface="Arial"/>
              </a:rPr>
              <a:t>atışlar</a:t>
            </a:r>
            <a:endParaRPr lang="tr-TR" sz="3600" kern="0" dirty="0">
              <a:latin typeface="Tahoma"/>
              <a:cs typeface="Arial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 bwMode="auto">
          <a:xfrm>
            <a:off x="1123700" y="2635525"/>
            <a:ext cx="7715499" cy="344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Gayri Safi </a:t>
            </a:r>
            <a:r>
              <a:rPr lang="tr-TR" sz="2400" kern="0" dirty="0" smtClean="0">
                <a:solidFill>
                  <a:srgbClr val="000000"/>
                </a:solidFill>
                <a:latin typeface="Tahoma"/>
                <a:cs typeface="Arial"/>
              </a:rPr>
              <a:t>Yurt İçi Hasıla (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GSYH) büyümesi</a:t>
            </a:r>
          </a:p>
          <a:p>
            <a:pPr lvl="1"/>
            <a:r>
              <a:rPr lang="tr-TR" sz="2000" kern="0" dirty="0">
                <a:solidFill>
                  <a:srgbClr val="000000"/>
                </a:solidFill>
                <a:latin typeface="Tahoma"/>
                <a:cs typeface="Arial"/>
              </a:rPr>
              <a:t>Üretim ve harcama yönünden katkılar</a:t>
            </a: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lang="tr-TR" sz="2400" kern="0" dirty="0" smtClean="0">
                <a:solidFill>
                  <a:srgbClr val="000000"/>
                </a:solidFill>
                <a:latin typeface="Tahoma"/>
                <a:cs typeface="Arial"/>
              </a:rPr>
              <a:t>Üretim</a:t>
            </a:r>
          </a:p>
          <a:p>
            <a:pPr lvl="1"/>
            <a:r>
              <a:rPr lang="tr-TR" sz="2000" kern="0" dirty="0" smtClean="0">
                <a:solidFill>
                  <a:srgbClr val="000000"/>
                </a:solidFill>
                <a:latin typeface="Tahoma"/>
                <a:cs typeface="Arial"/>
              </a:rPr>
              <a:t>Sanayi Üretim Endeksi (SÜE)</a:t>
            </a:r>
          </a:p>
          <a:p>
            <a:pPr lvl="1"/>
            <a:r>
              <a:rPr lang="tr-TR" sz="2000" kern="0" dirty="0" smtClean="0">
                <a:solidFill>
                  <a:srgbClr val="000000"/>
                </a:solidFill>
                <a:latin typeface="Tahoma"/>
                <a:cs typeface="Arial"/>
              </a:rPr>
              <a:t>Sektörel ciro endeks</a:t>
            </a:r>
            <a:r>
              <a:rPr lang="en-US" sz="2000" kern="0" dirty="0" err="1" smtClean="0">
                <a:solidFill>
                  <a:srgbClr val="000000"/>
                </a:solidFill>
                <a:latin typeface="Tahoma"/>
                <a:cs typeface="Arial"/>
              </a:rPr>
              <a:t>ler</a:t>
            </a:r>
            <a:r>
              <a:rPr lang="tr-TR" sz="2000" kern="0" dirty="0" smtClean="0">
                <a:solidFill>
                  <a:srgbClr val="000000"/>
                </a:solidFill>
                <a:latin typeface="Tahoma"/>
                <a:cs typeface="Arial"/>
              </a:rPr>
              <a:t>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Satışlar</a:t>
            </a:r>
          </a:p>
          <a:p>
            <a:pPr lvl="1"/>
            <a:r>
              <a:rPr lang="tr-TR" sz="2000" kern="0" dirty="0" smtClean="0">
                <a:solidFill>
                  <a:srgbClr val="000000"/>
                </a:solidFill>
                <a:latin typeface="Tahoma"/>
                <a:cs typeface="Arial"/>
              </a:rPr>
              <a:t>Perakende satış hacim endeksi</a:t>
            </a:r>
          </a:p>
          <a:p>
            <a:pPr lvl="1"/>
            <a:r>
              <a:rPr lang="tr-TR" sz="2000" kern="0" dirty="0" smtClean="0">
                <a:solidFill>
                  <a:srgbClr val="000000"/>
                </a:solidFill>
                <a:latin typeface="Tahoma"/>
                <a:cs typeface="Arial"/>
              </a:rPr>
              <a:t>Hizmet sektörü ciro endeksleri</a:t>
            </a:r>
            <a:endParaRPr lang="tr-TR" sz="2000" kern="0" dirty="0">
              <a:solidFill>
                <a:srgbClr val="000000"/>
              </a:solidFill>
              <a:latin typeface="Tahoma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endParaRPr kumimoji="0" lang="tr-T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857250" lvl="1" indent="-457200"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</a:pPr>
            <a:endParaRPr kumimoji="0" lang="tr-TR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tabLst/>
              <a:defRPr/>
            </a:pP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72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5673" y="791336"/>
            <a:ext cx="5876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Ticari </a:t>
            </a:r>
            <a:r>
              <a:rPr sz="2400" dirty="0"/>
              <a:t>kredi ve mevduat faizleri</a:t>
            </a:r>
            <a:r>
              <a:rPr sz="2400" spc="-15" dirty="0"/>
              <a:t> </a:t>
            </a:r>
            <a:r>
              <a:rPr sz="2400" spc="-5" dirty="0"/>
              <a:t>artıyor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950720"/>
            <a:ext cx="9139555" cy="585470"/>
          </a:xfrm>
          <a:custGeom>
            <a:avLst/>
            <a:gdLst/>
            <a:ahLst/>
            <a:cxnLst/>
            <a:rect l="l" t="t" r="r" b="b"/>
            <a:pathLst>
              <a:path w="9139555" h="585469">
                <a:moveTo>
                  <a:pt x="9139428" y="0"/>
                </a:moveTo>
                <a:lnTo>
                  <a:pt x="0" y="0"/>
                </a:lnTo>
                <a:lnTo>
                  <a:pt x="0" y="585215"/>
                </a:lnTo>
                <a:lnTo>
                  <a:pt x="9139428" y="585215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22376" y="2625851"/>
            <a:ext cx="6422390" cy="3322320"/>
            <a:chOff x="722376" y="2625851"/>
            <a:chExt cx="6422390" cy="3322320"/>
          </a:xfrm>
        </p:grpSpPr>
        <p:sp>
          <p:nvSpPr>
            <p:cNvPr id="6" name="object 6"/>
            <p:cNvSpPr/>
            <p:nvPr/>
          </p:nvSpPr>
          <p:spPr>
            <a:xfrm>
              <a:off x="722376" y="2630423"/>
              <a:ext cx="6422390" cy="3313429"/>
            </a:xfrm>
            <a:custGeom>
              <a:avLst/>
              <a:gdLst/>
              <a:ahLst/>
              <a:cxnLst/>
              <a:rect l="l" t="t" r="r" b="b"/>
              <a:pathLst>
                <a:path w="6422390" h="3313429">
                  <a:moveTo>
                    <a:pt x="59436" y="3313176"/>
                  </a:moveTo>
                  <a:lnTo>
                    <a:pt x="59436" y="0"/>
                  </a:lnTo>
                </a:path>
                <a:path w="6422390" h="3313429">
                  <a:moveTo>
                    <a:pt x="0" y="3313176"/>
                  </a:moveTo>
                  <a:lnTo>
                    <a:pt x="59436" y="3313176"/>
                  </a:lnTo>
                </a:path>
                <a:path w="6422390" h="3313429">
                  <a:moveTo>
                    <a:pt x="0" y="2839212"/>
                  </a:moveTo>
                  <a:lnTo>
                    <a:pt x="59436" y="2839212"/>
                  </a:lnTo>
                </a:path>
                <a:path w="6422390" h="3313429">
                  <a:moveTo>
                    <a:pt x="0" y="2366772"/>
                  </a:moveTo>
                  <a:lnTo>
                    <a:pt x="59436" y="2366772"/>
                  </a:lnTo>
                </a:path>
                <a:path w="6422390" h="3313429">
                  <a:moveTo>
                    <a:pt x="0" y="1892808"/>
                  </a:moveTo>
                  <a:lnTo>
                    <a:pt x="59436" y="1892808"/>
                  </a:lnTo>
                </a:path>
                <a:path w="6422390" h="3313429">
                  <a:moveTo>
                    <a:pt x="0" y="1420368"/>
                  </a:moveTo>
                  <a:lnTo>
                    <a:pt x="59436" y="1420368"/>
                  </a:lnTo>
                </a:path>
                <a:path w="6422390" h="3313429">
                  <a:moveTo>
                    <a:pt x="0" y="946403"/>
                  </a:moveTo>
                  <a:lnTo>
                    <a:pt x="59436" y="946403"/>
                  </a:lnTo>
                </a:path>
                <a:path w="6422390" h="3313429">
                  <a:moveTo>
                    <a:pt x="0" y="473963"/>
                  </a:moveTo>
                  <a:lnTo>
                    <a:pt x="59436" y="473963"/>
                  </a:lnTo>
                </a:path>
                <a:path w="6422390" h="3313429">
                  <a:moveTo>
                    <a:pt x="0" y="0"/>
                  </a:moveTo>
                  <a:lnTo>
                    <a:pt x="59436" y="0"/>
                  </a:lnTo>
                </a:path>
                <a:path w="6422390" h="3313429">
                  <a:moveTo>
                    <a:pt x="59436" y="3313176"/>
                  </a:moveTo>
                  <a:lnTo>
                    <a:pt x="6422135" y="331317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81050" y="4134611"/>
              <a:ext cx="6059170" cy="1598295"/>
            </a:xfrm>
            <a:custGeom>
              <a:avLst/>
              <a:gdLst/>
              <a:ahLst/>
              <a:cxnLst/>
              <a:rect l="l" t="t" r="r" b="b"/>
              <a:pathLst>
                <a:path w="6059170" h="1598295">
                  <a:moveTo>
                    <a:pt x="0" y="1117473"/>
                  </a:moveTo>
                  <a:lnTo>
                    <a:pt x="38964" y="1114294"/>
                  </a:lnTo>
                  <a:lnTo>
                    <a:pt x="78162" y="1111091"/>
                  </a:lnTo>
                  <a:lnTo>
                    <a:pt x="116893" y="1107936"/>
                  </a:lnTo>
                  <a:lnTo>
                    <a:pt x="154457" y="1104900"/>
                  </a:lnTo>
                  <a:lnTo>
                    <a:pt x="190036" y="1102016"/>
                  </a:lnTo>
                  <a:lnTo>
                    <a:pt x="224212" y="1099169"/>
                  </a:lnTo>
                  <a:lnTo>
                    <a:pt x="258388" y="1096488"/>
                  </a:lnTo>
                  <a:lnTo>
                    <a:pt x="293966" y="1094105"/>
                  </a:lnTo>
                  <a:lnTo>
                    <a:pt x="331648" y="1092622"/>
                  </a:lnTo>
                  <a:lnTo>
                    <a:pt x="370576" y="1091771"/>
                  </a:lnTo>
                  <a:lnTo>
                    <a:pt x="409813" y="1090372"/>
                  </a:lnTo>
                  <a:lnTo>
                    <a:pt x="448424" y="1087246"/>
                  </a:lnTo>
                  <a:lnTo>
                    <a:pt x="486039" y="1085859"/>
                  </a:lnTo>
                  <a:lnTo>
                    <a:pt x="523174" y="1085580"/>
                  </a:lnTo>
                  <a:lnTo>
                    <a:pt x="560307" y="1079085"/>
                  </a:lnTo>
                  <a:lnTo>
                    <a:pt x="597916" y="1059052"/>
                  </a:lnTo>
                  <a:lnTo>
                    <a:pt x="628570" y="1027915"/>
                  </a:lnTo>
                  <a:lnTo>
                    <a:pt x="659572" y="985488"/>
                  </a:lnTo>
                  <a:lnTo>
                    <a:pt x="690691" y="938068"/>
                  </a:lnTo>
                  <a:lnTo>
                    <a:pt x="721693" y="891953"/>
                  </a:lnTo>
                  <a:lnTo>
                    <a:pt x="752347" y="853439"/>
                  </a:lnTo>
                  <a:lnTo>
                    <a:pt x="789955" y="816484"/>
                  </a:lnTo>
                  <a:lnTo>
                    <a:pt x="827087" y="785542"/>
                  </a:lnTo>
                  <a:lnTo>
                    <a:pt x="864219" y="758481"/>
                  </a:lnTo>
                  <a:lnTo>
                    <a:pt x="901826" y="733170"/>
                  </a:lnTo>
                  <a:lnTo>
                    <a:pt x="978804" y="711977"/>
                  </a:lnTo>
                  <a:lnTo>
                    <a:pt x="1020716" y="693969"/>
                  </a:lnTo>
                  <a:lnTo>
                    <a:pt x="1056258" y="652399"/>
                  </a:lnTo>
                  <a:lnTo>
                    <a:pt x="1084444" y="580514"/>
                  </a:lnTo>
                  <a:lnTo>
                    <a:pt x="1098567" y="533794"/>
                  </a:lnTo>
                  <a:lnTo>
                    <a:pt x="1112694" y="482304"/>
                  </a:lnTo>
                  <a:lnTo>
                    <a:pt x="1126816" y="427852"/>
                  </a:lnTo>
                  <a:lnTo>
                    <a:pt x="1140921" y="372249"/>
                  </a:lnTo>
                  <a:lnTo>
                    <a:pt x="1154999" y="317306"/>
                  </a:lnTo>
                  <a:lnTo>
                    <a:pt x="1169038" y="264833"/>
                  </a:lnTo>
                  <a:lnTo>
                    <a:pt x="1183028" y="216640"/>
                  </a:lnTo>
                  <a:lnTo>
                    <a:pt x="1196958" y="174537"/>
                  </a:lnTo>
                  <a:lnTo>
                    <a:pt x="1246298" y="80260"/>
                  </a:lnTo>
                  <a:lnTo>
                    <a:pt x="1285494" y="38068"/>
                  </a:lnTo>
                  <a:lnTo>
                    <a:pt x="1324689" y="11926"/>
                  </a:lnTo>
                  <a:lnTo>
                    <a:pt x="1360170" y="0"/>
                  </a:lnTo>
                  <a:lnTo>
                    <a:pt x="1398571" y="6236"/>
                  </a:lnTo>
                  <a:lnTo>
                    <a:pt x="1437449" y="30464"/>
                  </a:lnTo>
                  <a:lnTo>
                    <a:pt x="1476327" y="61811"/>
                  </a:lnTo>
                  <a:lnTo>
                    <a:pt x="1514729" y="89407"/>
                  </a:lnTo>
                  <a:lnTo>
                    <a:pt x="1552336" y="110986"/>
                  </a:lnTo>
                  <a:lnTo>
                    <a:pt x="1589468" y="132111"/>
                  </a:lnTo>
                  <a:lnTo>
                    <a:pt x="1626600" y="153666"/>
                  </a:lnTo>
                  <a:lnTo>
                    <a:pt x="1664208" y="176530"/>
                  </a:lnTo>
                  <a:lnTo>
                    <a:pt x="1702464" y="201316"/>
                  </a:lnTo>
                  <a:lnTo>
                    <a:pt x="1741090" y="227377"/>
                  </a:lnTo>
                  <a:lnTo>
                    <a:pt x="1779883" y="253986"/>
                  </a:lnTo>
                  <a:lnTo>
                    <a:pt x="1818639" y="280415"/>
                  </a:lnTo>
                  <a:lnTo>
                    <a:pt x="1857575" y="308165"/>
                  </a:lnTo>
                  <a:lnTo>
                    <a:pt x="1896760" y="337057"/>
                  </a:lnTo>
                  <a:lnTo>
                    <a:pt x="1935493" y="363855"/>
                  </a:lnTo>
                  <a:lnTo>
                    <a:pt x="1973072" y="385318"/>
                  </a:lnTo>
                  <a:lnTo>
                    <a:pt x="2008667" y="402052"/>
                  </a:lnTo>
                  <a:lnTo>
                    <a:pt x="2042858" y="415369"/>
                  </a:lnTo>
                  <a:lnTo>
                    <a:pt x="2077049" y="422804"/>
                  </a:lnTo>
                  <a:lnTo>
                    <a:pt x="2112645" y="421894"/>
                  </a:lnTo>
                  <a:lnTo>
                    <a:pt x="2150276" y="411259"/>
                  </a:lnTo>
                  <a:lnTo>
                    <a:pt x="2189194" y="392541"/>
                  </a:lnTo>
                  <a:lnTo>
                    <a:pt x="2228445" y="367512"/>
                  </a:lnTo>
                  <a:lnTo>
                    <a:pt x="2267077" y="337946"/>
                  </a:lnTo>
                  <a:lnTo>
                    <a:pt x="2297216" y="307819"/>
                  </a:lnTo>
                  <a:lnTo>
                    <a:pt x="2326990" y="270907"/>
                  </a:lnTo>
                  <a:lnTo>
                    <a:pt x="2356642" y="232434"/>
                  </a:lnTo>
                  <a:lnTo>
                    <a:pt x="2386416" y="197625"/>
                  </a:lnTo>
                  <a:lnTo>
                    <a:pt x="2416556" y="171704"/>
                  </a:lnTo>
                  <a:lnTo>
                    <a:pt x="2454937" y="151276"/>
                  </a:lnTo>
                  <a:lnTo>
                    <a:pt x="2493772" y="139255"/>
                  </a:lnTo>
                  <a:lnTo>
                    <a:pt x="2532606" y="135806"/>
                  </a:lnTo>
                  <a:lnTo>
                    <a:pt x="2570988" y="141096"/>
                  </a:lnTo>
                  <a:lnTo>
                    <a:pt x="2608595" y="153009"/>
                  </a:lnTo>
                  <a:lnTo>
                    <a:pt x="2645727" y="172196"/>
                  </a:lnTo>
                  <a:lnTo>
                    <a:pt x="2682859" y="202979"/>
                  </a:lnTo>
                  <a:lnTo>
                    <a:pt x="2720466" y="249681"/>
                  </a:lnTo>
                  <a:lnTo>
                    <a:pt x="2742277" y="287036"/>
                  </a:lnTo>
                  <a:lnTo>
                    <a:pt x="2764246" y="333025"/>
                  </a:lnTo>
                  <a:lnTo>
                    <a:pt x="2786327" y="384715"/>
                  </a:lnTo>
                  <a:lnTo>
                    <a:pt x="2808478" y="439171"/>
                  </a:lnTo>
                  <a:lnTo>
                    <a:pt x="2830653" y="493459"/>
                  </a:lnTo>
                  <a:lnTo>
                    <a:pt x="2852808" y="544642"/>
                  </a:lnTo>
                  <a:lnTo>
                    <a:pt x="2874899" y="589788"/>
                  </a:lnTo>
                  <a:lnTo>
                    <a:pt x="2900731" y="635815"/>
                  </a:lnTo>
                  <a:lnTo>
                    <a:pt x="2926620" y="678311"/>
                  </a:lnTo>
                  <a:lnTo>
                    <a:pt x="2952495" y="717915"/>
                  </a:lnTo>
                  <a:lnTo>
                    <a:pt x="2978286" y="755264"/>
                  </a:lnTo>
                  <a:lnTo>
                    <a:pt x="3003921" y="790997"/>
                  </a:lnTo>
                  <a:lnTo>
                    <a:pt x="3029330" y="825754"/>
                  </a:lnTo>
                  <a:lnTo>
                    <a:pt x="3059482" y="865190"/>
                  </a:lnTo>
                  <a:lnTo>
                    <a:pt x="3089281" y="901608"/>
                  </a:lnTo>
                  <a:lnTo>
                    <a:pt x="3118951" y="936076"/>
                  </a:lnTo>
                  <a:lnTo>
                    <a:pt x="3148719" y="969660"/>
                  </a:lnTo>
                  <a:lnTo>
                    <a:pt x="3178810" y="1003426"/>
                  </a:lnTo>
                  <a:lnTo>
                    <a:pt x="3217211" y="1046603"/>
                  </a:lnTo>
                  <a:lnTo>
                    <a:pt x="3256089" y="1089469"/>
                  </a:lnTo>
                  <a:lnTo>
                    <a:pt x="3294967" y="1130335"/>
                  </a:lnTo>
                  <a:lnTo>
                    <a:pt x="3333369" y="1167511"/>
                  </a:lnTo>
                  <a:lnTo>
                    <a:pt x="3370923" y="1200227"/>
                  </a:lnTo>
                  <a:lnTo>
                    <a:pt x="3408060" y="1229407"/>
                  </a:lnTo>
                  <a:lnTo>
                    <a:pt x="3445222" y="1256182"/>
                  </a:lnTo>
                  <a:lnTo>
                    <a:pt x="3482848" y="1281684"/>
                  </a:lnTo>
                  <a:lnTo>
                    <a:pt x="3521051" y="1306909"/>
                  </a:lnTo>
                  <a:lnTo>
                    <a:pt x="3559683" y="1330991"/>
                  </a:lnTo>
                  <a:lnTo>
                    <a:pt x="3598505" y="1352550"/>
                  </a:lnTo>
                  <a:lnTo>
                    <a:pt x="3637279" y="1370203"/>
                  </a:lnTo>
                  <a:lnTo>
                    <a:pt x="3676108" y="1383254"/>
                  </a:lnTo>
                  <a:lnTo>
                    <a:pt x="3715115" y="1392602"/>
                  </a:lnTo>
                  <a:lnTo>
                    <a:pt x="3753812" y="1398974"/>
                  </a:lnTo>
                  <a:lnTo>
                    <a:pt x="3791712" y="1403096"/>
                  </a:lnTo>
                  <a:lnTo>
                    <a:pt x="3828278" y="1403725"/>
                  </a:lnTo>
                  <a:lnTo>
                    <a:pt x="3863927" y="1400889"/>
                  </a:lnTo>
                  <a:lnTo>
                    <a:pt x="3899600" y="1397506"/>
                  </a:lnTo>
                  <a:lnTo>
                    <a:pt x="3936238" y="1396492"/>
                  </a:lnTo>
                  <a:lnTo>
                    <a:pt x="3974244" y="1395829"/>
                  </a:lnTo>
                  <a:lnTo>
                    <a:pt x="4013120" y="1394904"/>
                  </a:lnTo>
                  <a:lnTo>
                    <a:pt x="4052163" y="1398742"/>
                  </a:lnTo>
                  <a:lnTo>
                    <a:pt x="4090670" y="1412367"/>
                  </a:lnTo>
                  <a:lnTo>
                    <a:pt x="4128277" y="1442433"/>
                  </a:lnTo>
                  <a:lnTo>
                    <a:pt x="4165409" y="1484466"/>
                  </a:lnTo>
                  <a:lnTo>
                    <a:pt x="4202541" y="1526797"/>
                  </a:lnTo>
                  <a:lnTo>
                    <a:pt x="4240149" y="1557756"/>
                  </a:lnTo>
                  <a:lnTo>
                    <a:pt x="4278530" y="1573119"/>
                  </a:lnTo>
                  <a:lnTo>
                    <a:pt x="4317365" y="1579472"/>
                  </a:lnTo>
                  <a:lnTo>
                    <a:pt x="4356199" y="1581393"/>
                  </a:lnTo>
                  <a:lnTo>
                    <a:pt x="4394581" y="1583461"/>
                  </a:lnTo>
                  <a:lnTo>
                    <a:pt x="4432188" y="1589626"/>
                  </a:lnTo>
                  <a:lnTo>
                    <a:pt x="4469320" y="1596537"/>
                  </a:lnTo>
                  <a:lnTo>
                    <a:pt x="4506452" y="1597822"/>
                  </a:lnTo>
                  <a:lnTo>
                    <a:pt x="4544060" y="1587106"/>
                  </a:lnTo>
                  <a:lnTo>
                    <a:pt x="4582334" y="1558915"/>
                  </a:lnTo>
                  <a:lnTo>
                    <a:pt x="4620990" y="1517902"/>
                  </a:lnTo>
                  <a:lnTo>
                    <a:pt x="4659788" y="1472886"/>
                  </a:lnTo>
                  <a:lnTo>
                    <a:pt x="4698492" y="1432687"/>
                  </a:lnTo>
                  <a:lnTo>
                    <a:pt x="4737268" y="1398295"/>
                  </a:lnTo>
                  <a:lnTo>
                    <a:pt x="4776104" y="1365392"/>
                  </a:lnTo>
                  <a:lnTo>
                    <a:pt x="4814774" y="1335085"/>
                  </a:lnTo>
                  <a:lnTo>
                    <a:pt x="4853051" y="1308481"/>
                  </a:lnTo>
                  <a:lnTo>
                    <a:pt x="4890605" y="1289776"/>
                  </a:lnTo>
                  <a:lnTo>
                    <a:pt x="4927742" y="1277143"/>
                  </a:lnTo>
                  <a:lnTo>
                    <a:pt x="4964904" y="1262368"/>
                  </a:lnTo>
                  <a:lnTo>
                    <a:pt x="5002530" y="1237234"/>
                  </a:lnTo>
                  <a:lnTo>
                    <a:pt x="5033135" y="1206367"/>
                  </a:lnTo>
                  <a:lnTo>
                    <a:pt x="5064132" y="1168643"/>
                  </a:lnTo>
                  <a:lnTo>
                    <a:pt x="5095268" y="1127048"/>
                  </a:lnTo>
                  <a:lnTo>
                    <a:pt x="5126295" y="1084569"/>
                  </a:lnTo>
                  <a:lnTo>
                    <a:pt x="5156962" y="1044194"/>
                  </a:lnTo>
                  <a:lnTo>
                    <a:pt x="5187101" y="1004738"/>
                  </a:lnTo>
                  <a:lnTo>
                    <a:pt x="5216875" y="964283"/>
                  </a:lnTo>
                  <a:lnTo>
                    <a:pt x="5246527" y="924480"/>
                  </a:lnTo>
                  <a:lnTo>
                    <a:pt x="5276301" y="886982"/>
                  </a:lnTo>
                  <a:lnTo>
                    <a:pt x="5306441" y="853439"/>
                  </a:lnTo>
                  <a:lnTo>
                    <a:pt x="5344697" y="815349"/>
                  </a:lnTo>
                  <a:lnTo>
                    <a:pt x="5383323" y="780748"/>
                  </a:lnTo>
                  <a:lnTo>
                    <a:pt x="5422116" y="752552"/>
                  </a:lnTo>
                  <a:lnTo>
                    <a:pt x="5460873" y="733679"/>
                  </a:lnTo>
                  <a:lnTo>
                    <a:pt x="5499808" y="729281"/>
                  </a:lnTo>
                  <a:lnTo>
                    <a:pt x="5538993" y="736409"/>
                  </a:lnTo>
                  <a:lnTo>
                    <a:pt x="5577726" y="745537"/>
                  </a:lnTo>
                  <a:lnTo>
                    <a:pt x="5615305" y="747140"/>
                  </a:lnTo>
                  <a:lnTo>
                    <a:pt x="5685091" y="725662"/>
                  </a:lnTo>
                  <a:lnTo>
                    <a:pt x="5754878" y="690752"/>
                  </a:lnTo>
                  <a:lnTo>
                    <a:pt x="5792509" y="668057"/>
                  </a:lnTo>
                  <a:lnTo>
                    <a:pt x="5831427" y="641111"/>
                  </a:lnTo>
                  <a:lnTo>
                    <a:pt x="5870678" y="615618"/>
                  </a:lnTo>
                  <a:lnTo>
                    <a:pt x="5909309" y="597281"/>
                  </a:lnTo>
                  <a:lnTo>
                    <a:pt x="5947025" y="589143"/>
                  </a:lnTo>
                  <a:lnTo>
                    <a:pt x="5984335" y="587613"/>
                  </a:lnTo>
                  <a:lnTo>
                    <a:pt x="6021502" y="588726"/>
                  </a:lnTo>
                  <a:lnTo>
                    <a:pt x="6058789" y="58851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81050" y="2891064"/>
              <a:ext cx="6059170" cy="2665730"/>
            </a:xfrm>
            <a:custGeom>
              <a:avLst/>
              <a:gdLst/>
              <a:ahLst/>
              <a:cxnLst/>
              <a:rect l="l" t="t" r="r" b="b"/>
              <a:pathLst>
                <a:path w="6059170" h="2665729">
                  <a:moveTo>
                    <a:pt x="0" y="1988783"/>
                  </a:moveTo>
                  <a:lnTo>
                    <a:pt x="38964" y="1974869"/>
                  </a:lnTo>
                  <a:lnTo>
                    <a:pt x="78162" y="1960050"/>
                  </a:lnTo>
                  <a:lnTo>
                    <a:pt x="116893" y="1946992"/>
                  </a:lnTo>
                  <a:lnTo>
                    <a:pt x="154457" y="1938364"/>
                  </a:lnTo>
                  <a:lnTo>
                    <a:pt x="190036" y="1935334"/>
                  </a:lnTo>
                  <a:lnTo>
                    <a:pt x="224212" y="1936316"/>
                  </a:lnTo>
                  <a:lnTo>
                    <a:pt x="258388" y="1939847"/>
                  </a:lnTo>
                  <a:lnTo>
                    <a:pt x="293966" y="1944460"/>
                  </a:lnTo>
                  <a:lnTo>
                    <a:pt x="331648" y="1952916"/>
                  </a:lnTo>
                  <a:lnTo>
                    <a:pt x="370576" y="1964955"/>
                  </a:lnTo>
                  <a:lnTo>
                    <a:pt x="409813" y="1974589"/>
                  </a:lnTo>
                  <a:lnTo>
                    <a:pt x="448424" y="1975829"/>
                  </a:lnTo>
                  <a:lnTo>
                    <a:pt x="523179" y="1965622"/>
                  </a:lnTo>
                  <a:lnTo>
                    <a:pt x="563452" y="1945843"/>
                  </a:lnTo>
                  <a:lnTo>
                    <a:pt x="597916" y="1904836"/>
                  </a:lnTo>
                  <a:lnTo>
                    <a:pt x="628570" y="1827450"/>
                  </a:lnTo>
                  <a:lnTo>
                    <a:pt x="644042" y="1776353"/>
                  </a:lnTo>
                  <a:lnTo>
                    <a:pt x="659572" y="1720266"/>
                  </a:lnTo>
                  <a:lnTo>
                    <a:pt x="675132" y="1661647"/>
                  </a:lnTo>
                  <a:lnTo>
                    <a:pt x="690691" y="1602956"/>
                  </a:lnTo>
                  <a:lnTo>
                    <a:pt x="706221" y="1546652"/>
                  </a:lnTo>
                  <a:lnTo>
                    <a:pt x="721693" y="1495193"/>
                  </a:lnTo>
                  <a:lnTo>
                    <a:pt x="737078" y="1451039"/>
                  </a:lnTo>
                  <a:lnTo>
                    <a:pt x="778025" y="1389774"/>
                  </a:lnTo>
                  <a:lnTo>
                    <a:pt x="844144" y="1375930"/>
                  </a:lnTo>
                  <a:lnTo>
                    <a:pt x="876149" y="1363650"/>
                  </a:lnTo>
                  <a:lnTo>
                    <a:pt x="901826" y="1330923"/>
                  </a:lnTo>
                  <a:lnTo>
                    <a:pt x="927289" y="1262741"/>
                  </a:lnTo>
                  <a:lnTo>
                    <a:pt x="940101" y="1221003"/>
                  </a:lnTo>
                  <a:lnTo>
                    <a:pt x="952956" y="1175061"/>
                  </a:lnTo>
                  <a:lnTo>
                    <a:pt x="965844" y="1125589"/>
                  </a:lnTo>
                  <a:lnTo>
                    <a:pt x="978757" y="1073256"/>
                  </a:lnTo>
                  <a:lnTo>
                    <a:pt x="991685" y="1018736"/>
                  </a:lnTo>
                  <a:lnTo>
                    <a:pt x="1004621" y="962699"/>
                  </a:lnTo>
                  <a:lnTo>
                    <a:pt x="1017555" y="905817"/>
                  </a:lnTo>
                  <a:lnTo>
                    <a:pt x="1030479" y="848761"/>
                  </a:lnTo>
                  <a:lnTo>
                    <a:pt x="1043383" y="792204"/>
                  </a:lnTo>
                  <a:lnTo>
                    <a:pt x="1056258" y="736817"/>
                  </a:lnTo>
                  <a:lnTo>
                    <a:pt x="1066580" y="690704"/>
                  </a:lnTo>
                  <a:lnTo>
                    <a:pt x="1076918" y="640356"/>
                  </a:lnTo>
                  <a:lnTo>
                    <a:pt x="1087268" y="586697"/>
                  </a:lnTo>
                  <a:lnTo>
                    <a:pt x="1097625" y="530650"/>
                  </a:lnTo>
                  <a:lnTo>
                    <a:pt x="1107985" y="473137"/>
                  </a:lnTo>
                  <a:lnTo>
                    <a:pt x="1118344" y="415083"/>
                  </a:lnTo>
                  <a:lnTo>
                    <a:pt x="1128698" y="357409"/>
                  </a:lnTo>
                  <a:lnTo>
                    <a:pt x="1139042" y="301041"/>
                  </a:lnTo>
                  <a:lnTo>
                    <a:pt x="1149372" y="246900"/>
                  </a:lnTo>
                  <a:lnTo>
                    <a:pt x="1159684" y="195910"/>
                  </a:lnTo>
                  <a:lnTo>
                    <a:pt x="1169973" y="148994"/>
                  </a:lnTo>
                  <a:lnTo>
                    <a:pt x="1180235" y="107076"/>
                  </a:lnTo>
                  <a:lnTo>
                    <a:pt x="1200662" y="41924"/>
                  </a:lnTo>
                  <a:lnTo>
                    <a:pt x="1229674" y="0"/>
                  </a:lnTo>
                  <a:lnTo>
                    <a:pt x="1248370" y="205"/>
                  </a:lnTo>
                  <a:lnTo>
                    <a:pt x="1285494" y="47430"/>
                  </a:lnTo>
                  <a:lnTo>
                    <a:pt x="1304029" y="86739"/>
                  </a:lnTo>
                  <a:lnTo>
                    <a:pt x="1322617" y="131373"/>
                  </a:lnTo>
                  <a:lnTo>
                    <a:pt x="1341313" y="177477"/>
                  </a:lnTo>
                  <a:lnTo>
                    <a:pt x="1360170" y="221197"/>
                  </a:lnTo>
                  <a:lnTo>
                    <a:pt x="1375443" y="257925"/>
                  </a:lnTo>
                  <a:lnTo>
                    <a:pt x="1390837" y="301036"/>
                  </a:lnTo>
                  <a:lnTo>
                    <a:pt x="1406324" y="348902"/>
                  </a:lnTo>
                  <a:lnTo>
                    <a:pt x="1421871" y="399899"/>
                  </a:lnTo>
                  <a:lnTo>
                    <a:pt x="1437449" y="452401"/>
                  </a:lnTo>
                  <a:lnTo>
                    <a:pt x="1453027" y="504780"/>
                  </a:lnTo>
                  <a:lnTo>
                    <a:pt x="1468574" y="555412"/>
                  </a:lnTo>
                  <a:lnTo>
                    <a:pt x="1484061" y="602669"/>
                  </a:lnTo>
                  <a:lnTo>
                    <a:pt x="1499455" y="644926"/>
                  </a:lnTo>
                  <a:lnTo>
                    <a:pt x="1514729" y="680556"/>
                  </a:lnTo>
                  <a:lnTo>
                    <a:pt x="1544600" y="732575"/>
                  </a:lnTo>
                  <a:lnTo>
                    <a:pt x="1574477" y="768593"/>
                  </a:lnTo>
                  <a:lnTo>
                    <a:pt x="1604367" y="796228"/>
                  </a:lnTo>
                  <a:lnTo>
                    <a:pt x="1634275" y="823101"/>
                  </a:lnTo>
                  <a:lnTo>
                    <a:pt x="1664208" y="856832"/>
                  </a:lnTo>
                  <a:lnTo>
                    <a:pt x="1694777" y="897601"/>
                  </a:lnTo>
                  <a:lnTo>
                    <a:pt x="1725608" y="939754"/>
                  </a:lnTo>
                  <a:lnTo>
                    <a:pt x="1756598" y="984217"/>
                  </a:lnTo>
                  <a:lnTo>
                    <a:pt x="1787643" y="1031918"/>
                  </a:lnTo>
                  <a:lnTo>
                    <a:pt x="1818639" y="1083781"/>
                  </a:lnTo>
                  <a:lnTo>
                    <a:pt x="1840817" y="1126818"/>
                  </a:lnTo>
                  <a:lnTo>
                    <a:pt x="1863174" y="1176099"/>
                  </a:lnTo>
                  <a:lnTo>
                    <a:pt x="1885580" y="1228306"/>
                  </a:lnTo>
                  <a:lnTo>
                    <a:pt x="1907904" y="1280120"/>
                  </a:lnTo>
                  <a:lnTo>
                    <a:pt x="1930014" y="1328221"/>
                  </a:lnTo>
                  <a:lnTo>
                    <a:pt x="1951781" y="1369291"/>
                  </a:lnTo>
                  <a:lnTo>
                    <a:pt x="2007881" y="1430118"/>
                  </a:lnTo>
                  <a:lnTo>
                    <a:pt x="2042858" y="1442080"/>
                  </a:lnTo>
                  <a:lnTo>
                    <a:pt x="2077835" y="1439516"/>
                  </a:lnTo>
                  <a:lnTo>
                    <a:pt x="2142616" y="1404631"/>
                  </a:lnTo>
                  <a:lnTo>
                    <a:pt x="2173533" y="1372773"/>
                  </a:lnTo>
                  <a:lnTo>
                    <a:pt x="2204907" y="1334021"/>
                  </a:lnTo>
                  <a:lnTo>
                    <a:pt x="2236251" y="1291922"/>
                  </a:lnTo>
                  <a:lnTo>
                    <a:pt x="2267077" y="1250024"/>
                  </a:lnTo>
                  <a:lnTo>
                    <a:pt x="2297216" y="1205181"/>
                  </a:lnTo>
                  <a:lnTo>
                    <a:pt x="2326990" y="1155114"/>
                  </a:lnTo>
                  <a:lnTo>
                    <a:pt x="2356642" y="1104443"/>
                  </a:lnTo>
                  <a:lnTo>
                    <a:pt x="2386416" y="1057789"/>
                  </a:lnTo>
                  <a:lnTo>
                    <a:pt x="2416556" y="1019773"/>
                  </a:lnTo>
                  <a:lnTo>
                    <a:pt x="2447210" y="985309"/>
                  </a:lnTo>
                  <a:lnTo>
                    <a:pt x="2478212" y="951319"/>
                  </a:lnTo>
                  <a:lnTo>
                    <a:pt x="2509331" y="925444"/>
                  </a:lnTo>
                  <a:lnTo>
                    <a:pt x="2540333" y="915320"/>
                  </a:lnTo>
                  <a:lnTo>
                    <a:pt x="2570988" y="928587"/>
                  </a:lnTo>
                  <a:lnTo>
                    <a:pt x="2608595" y="985797"/>
                  </a:lnTo>
                  <a:lnTo>
                    <a:pt x="2627191" y="1028319"/>
                  </a:lnTo>
                  <a:lnTo>
                    <a:pt x="2645727" y="1077273"/>
                  </a:lnTo>
                  <a:lnTo>
                    <a:pt x="2664263" y="1130525"/>
                  </a:lnTo>
                  <a:lnTo>
                    <a:pt x="2682859" y="1185941"/>
                  </a:lnTo>
                  <a:lnTo>
                    <a:pt x="2701573" y="1241387"/>
                  </a:lnTo>
                  <a:lnTo>
                    <a:pt x="2720466" y="1294728"/>
                  </a:lnTo>
                  <a:lnTo>
                    <a:pt x="2735715" y="1338304"/>
                  </a:lnTo>
                  <a:lnTo>
                    <a:pt x="2751048" y="1385684"/>
                  </a:lnTo>
                  <a:lnTo>
                    <a:pt x="2766449" y="1435636"/>
                  </a:lnTo>
                  <a:lnTo>
                    <a:pt x="2781904" y="1486929"/>
                  </a:lnTo>
                  <a:lnTo>
                    <a:pt x="2797397" y="1538330"/>
                  </a:lnTo>
                  <a:lnTo>
                    <a:pt x="2812912" y="1588607"/>
                  </a:lnTo>
                  <a:lnTo>
                    <a:pt x="2828436" y="1636528"/>
                  </a:lnTo>
                  <a:lnTo>
                    <a:pt x="2843951" y="1680861"/>
                  </a:lnTo>
                  <a:lnTo>
                    <a:pt x="2859444" y="1720373"/>
                  </a:lnTo>
                  <a:lnTo>
                    <a:pt x="2904822" y="1799403"/>
                  </a:lnTo>
                  <a:lnTo>
                    <a:pt x="2936373" y="1829166"/>
                  </a:lnTo>
                  <a:lnTo>
                    <a:pt x="2968405" y="1850266"/>
                  </a:lnTo>
                  <a:lnTo>
                    <a:pt x="2999773" y="1869848"/>
                  </a:lnTo>
                  <a:lnTo>
                    <a:pt x="3029330" y="1895057"/>
                  </a:lnTo>
                  <a:lnTo>
                    <a:pt x="3059482" y="1929216"/>
                  </a:lnTo>
                  <a:lnTo>
                    <a:pt x="3089281" y="1965728"/>
                  </a:lnTo>
                  <a:lnTo>
                    <a:pt x="3118951" y="2003715"/>
                  </a:lnTo>
                  <a:lnTo>
                    <a:pt x="3148719" y="2042300"/>
                  </a:lnTo>
                  <a:lnTo>
                    <a:pt x="3178810" y="2080604"/>
                  </a:lnTo>
                  <a:lnTo>
                    <a:pt x="3209477" y="2121041"/>
                  </a:lnTo>
                  <a:lnTo>
                    <a:pt x="3240511" y="2164191"/>
                  </a:lnTo>
                  <a:lnTo>
                    <a:pt x="3271667" y="2206426"/>
                  </a:lnTo>
                  <a:lnTo>
                    <a:pt x="3302701" y="2244119"/>
                  </a:lnTo>
                  <a:lnTo>
                    <a:pt x="3333369" y="2273644"/>
                  </a:lnTo>
                  <a:lnTo>
                    <a:pt x="3370923" y="2294050"/>
                  </a:lnTo>
                  <a:lnTo>
                    <a:pt x="3445222" y="2307952"/>
                  </a:lnTo>
                  <a:lnTo>
                    <a:pt x="3482848" y="2323428"/>
                  </a:lnTo>
                  <a:lnTo>
                    <a:pt x="3521051" y="2354142"/>
                  </a:lnTo>
                  <a:lnTo>
                    <a:pt x="3559683" y="2393310"/>
                  </a:lnTo>
                  <a:lnTo>
                    <a:pt x="3598505" y="2432621"/>
                  </a:lnTo>
                  <a:lnTo>
                    <a:pt x="3637279" y="2463763"/>
                  </a:lnTo>
                  <a:lnTo>
                    <a:pt x="3676108" y="2485966"/>
                  </a:lnTo>
                  <a:lnTo>
                    <a:pt x="3715115" y="2503181"/>
                  </a:lnTo>
                  <a:lnTo>
                    <a:pt x="3753812" y="2514180"/>
                  </a:lnTo>
                  <a:lnTo>
                    <a:pt x="3791712" y="2517738"/>
                  </a:lnTo>
                  <a:lnTo>
                    <a:pt x="3828278" y="2507715"/>
                  </a:lnTo>
                  <a:lnTo>
                    <a:pt x="3863927" y="2486703"/>
                  </a:lnTo>
                  <a:lnTo>
                    <a:pt x="3899600" y="2466571"/>
                  </a:lnTo>
                  <a:lnTo>
                    <a:pt x="3974244" y="2469141"/>
                  </a:lnTo>
                  <a:lnTo>
                    <a:pt x="4013120" y="2489544"/>
                  </a:lnTo>
                  <a:lnTo>
                    <a:pt x="4052163" y="2515377"/>
                  </a:lnTo>
                  <a:lnTo>
                    <a:pt x="4090670" y="2541614"/>
                  </a:lnTo>
                  <a:lnTo>
                    <a:pt x="4128277" y="2571019"/>
                  </a:lnTo>
                  <a:lnTo>
                    <a:pt x="4165409" y="2604924"/>
                  </a:lnTo>
                  <a:lnTo>
                    <a:pt x="4202541" y="2636162"/>
                  </a:lnTo>
                  <a:lnTo>
                    <a:pt x="4240149" y="2657565"/>
                  </a:lnTo>
                  <a:lnTo>
                    <a:pt x="4278530" y="2665715"/>
                  </a:lnTo>
                  <a:lnTo>
                    <a:pt x="4317365" y="2664852"/>
                  </a:lnTo>
                  <a:lnTo>
                    <a:pt x="4356199" y="2659583"/>
                  </a:lnTo>
                  <a:lnTo>
                    <a:pt x="4394581" y="2654517"/>
                  </a:lnTo>
                  <a:lnTo>
                    <a:pt x="4432188" y="2655676"/>
                  </a:lnTo>
                  <a:lnTo>
                    <a:pt x="4469320" y="2659026"/>
                  </a:lnTo>
                  <a:lnTo>
                    <a:pt x="4506452" y="2654089"/>
                  </a:lnTo>
                  <a:lnTo>
                    <a:pt x="4544060" y="2630387"/>
                  </a:lnTo>
                  <a:lnTo>
                    <a:pt x="4569522" y="2598496"/>
                  </a:lnTo>
                  <a:lnTo>
                    <a:pt x="4595189" y="2554879"/>
                  </a:lnTo>
                  <a:lnTo>
                    <a:pt x="4620990" y="2504467"/>
                  </a:lnTo>
                  <a:lnTo>
                    <a:pt x="4646854" y="2452192"/>
                  </a:lnTo>
                  <a:lnTo>
                    <a:pt x="4672712" y="2402987"/>
                  </a:lnTo>
                  <a:lnTo>
                    <a:pt x="4698492" y="2361782"/>
                  </a:lnTo>
                  <a:lnTo>
                    <a:pt x="4737268" y="2313227"/>
                  </a:lnTo>
                  <a:lnTo>
                    <a:pt x="4776104" y="2272517"/>
                  </a:lnTo>
                  <a:lnTo>
                    <a:pt x="4814774" y="2236785"/>
                  </a:lnTo>
                  <a:lnTo>
                    <a:pt x="4853051" y="2203159"/>
                  </a:lnTo>
                  <a:lnTo>
                    <a:pt x="4890605" y="2174041"/>
                  </a:lnTo>
                  <a:lnTo>
                    <a:pt x="4927742" y="2149851"/>
                  </a:lnTo>
                  <a:lnTo>
                    <a:pt x="4964904" y="2125042"/>
                  </a:lnTo>
                  <a:lnTo>
                    <a:pt x="5002530" y="2094066"/>
                  </a:lnTo>
                  <a:lnTo>
                    <a:pt x="5033135" y="2062546"/>
                  </a:lnTo>
                  <a:lnTo>
                    <a:pt x="5064132" y="2026917"/>
                  </a:lnTo>
                  <a:lnTo>
                    <a:pt x="5095268" y="1989166"/>
                  </a:lnTo>
                  <a:lnTo>
                    <a:pt x="5126295" y="1951282"/>
                  </a:lnTo>
                  <a:lnTo>
                    <a:pt x="5156962" y="1915250"/>
                  </a:lnTo>
                  <a:lnTo>
                    <a:pt x="5194569" y="1871173"/>
                  </a:lnTo>
                  <a:lnTo>
                    <a:pt x="5231701" y="1827049"/>
                  </a:lnTo>
                  <a:lnTo>
                    <a:pt x="5268833" y="1785591"/>
                  </a:lnTo>
                  <a:lnTo>
                    <a:pt x="5306441" y="1749515"/>
                  </a:lnTo>
                  <a:lnTo>
                    <a:pt x="5344697" y="1717418"/>
                  </a:lnTo>
                  <a:lnTo>
                    <a:pt x="5383323" y="1688571"/>
                  </a:lnTo>
                  <a:lnTo>
                    <a:pt x="5422116" y="1666701"/>
                  </a:lnTo>
                  <a:lnTo>
                    <a:pt x="5460873" y="1655535"/>
                  </a:lnTo>
                  <a:lnTo>
                    <a:pt x="5499808" y="1661967"/>
                  </a:lnTo>
                  <a:lnTo>
                    <a:pt x="5538993" y="1682031"/>
                  </a:lnTo>
                  <a:lnTo>
                    <a:pt x="5577726" y="1703166"/>
                  </a:lnTo>
                  <a:lnTo>
                    <a:pt x="5615305" y="1712812"/>
                  </a:lnTo>
                  <a:lnTo>
                    <a:pt x="5650900" y="1706560"/>
                  </a:lnTo>
                  <a:lnTo>
                    <a:pt x="5685091" y="1691460"/>
                  </a:lnTo>
                  <a:lnTo>
                    <a:pt x="5719282" y="1672146"/>
                  </a:lnTo>
                  <a:lnTo>
                    <a:pt x="5754878" y="1653249"/>
                  </a:lnTo>
                  <a:lnTo>
                    <a:pt x="5792509" y="1633983"/>
                  </a:lnTo>
                  <a:lnTo>
                    <a:pt x="5831427" y="1612562"/>
                  </a:lnTo>
                  <a:lnTo>
                    <a:pt x="5870678" y="1592117"/>
                  </a:lnTo>
                  <a:lnTo>
                    <a:pt x="5909309" y="1575779"/>
                  </a:lnTo>
                  <a:lnTo>
                    <a:pt x="5947025" y="1565343"/>
                  </a:lnTo>
                  <a:lnTo>
                    <a:pt x="5984335" y="1558777"/>
                  </a:lnTo>
                  <a:lnTo>
                    <a:pt x="6021502" y="1553759"/>
                  </a:lnTo>
                  <a:lnTo>
                    <a:pt x="6058789" y="1547966"/>
                  </a:lnTo>
                </a:path>
              </a:pathLst>
            </a:custGeom>
            <a:ln w="38099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85673" y="1156792"/>
            <a:ext cx="8039100" cy="3004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Mayıs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2021’de ticari kredi faiz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oranı %20,9, mevduat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faiz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oranı</a:t>
            </a:r>
            <a:r>
              <a:rPr sz="2000" spc="-2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%17,9’a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yükseldi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2934970" marR="225425" indent="-2366010">
              <a:spcBef>
                <a:spcPts val="170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Ticari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kredi ve mevduat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faizi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(TL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üzerinden açılan, akım veri),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%,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aylık, 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 – Mayıs</a:t>
            </a:r>
            <a:r>
              <a:rPr sz="1600" b="1" spc="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4290">
              <a:spcBef>
                <a:spcPts val="24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650">
              <a:solidFill>
                <a:prstClr val="black"/>
              </a:solidFill>
              <a:latin typeface="Tahoma"/>
              <a:cs typeface="Tahoma"/>
            </a:endParaRPr>
          </a:p>
          <a:p>
            <a:pPr marL="3429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35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650">
              <a:solidFill>
                <a:prstClr val="black"/>
              </a:solidFill>
              <a:latin typeface="Tahoma"/>
              <a:cs typeface="Tahoma"/>
            </a:endParaRPr>
          </a:p>
          <a:p>
            <a:pPr marL="3429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650">
              <a:solidFill>
                <a:prstClr val="black"/>
              </a:solidFill>
              <a:latin typeface="Tahoma"/>
              <a:cs typeface="Tahoma"/>
            </a:endParaRPr>
          </a:p>
          <a:p>
            <a:pPr marL="3429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637" y="5815685"/>
            <a:ext cx="3723004" cy="975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734">
              <a:lnSpc>
                <a:spcPts val="1525"/>
              </a:lnSpc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403860">
              <a:lnSpc>
                <a:spcPts val="1525"/>
              </a:lnSpc>
              <a:tabLst>
                <a:tab pos="1282065" algn="l"/>
                <a:tab pos="2223135" algn="l"/>
                <a:tab pos="3101340" algn="l"/>
              </a:tabLst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	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	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	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5"/>
              </a:spcBef>
            </a:pPr>
            <a:endParaRPr sz="12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*Tüzel kişi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KMH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kurumsal kredi kartları</a:t>
            </a:r>
            <a:r>
              <a:rPr sz="1200" spc="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hariç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7619" y="4868926"/>
            <a:ext cx="220979" cy="713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endParaRPr sz="17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7619" y="4395596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09515" y="5989421"/>
            <a:ext cx="6337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26484" y="5989421"/>
            <a:ext cx="5880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50711" y="5989421"/>
            <a:ext cx="5880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ca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82816" y="5989421"/>
            <a:ext cx="7251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Mayıs-21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71792" y="4248632"/>
            <a:ext cx="2032000" cy="593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3200"/>
              </a:lnSpc>
              <a:spcBef>
                <a:spcPts val="95"/>
              </a:spcBef>
            </a:pPr>
            <a:r>
              <a:rPr sz="1400" b="1" dirty="0">
                <a:solidFill>
                  <a:srgbClr val="A30000"/>
                </a:solidFill>
                <a:latin typeface="Tahoma"/>
                <a:cs typeface="Tahoma"/>
              </a:rPr>
              <a:t>Ticari kredi </a:t>
            </a:r>
            <a:r>
              <a:rPr sz="1400" b="1" spc="5" dirty="0">
                <a:solidFill>
                  <a:srgbClr val="A30000"/>
                </a:solidFill>
                <a:latin typeface="Tahoma"/>
                <a:cs typeface="Tahoma"/>
              </a:rPr>
              <a:t>faiz</a:t>
            </a:r>
            <a:r>
              <a:rPr sz="1400" b="1" spc="-70" dirty="0">
                <a:solidFill>
                  <a:srgbClr val="A3000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A30000"/>
                </a:solidFill>
                <a:latin typeface="Tahoma"/>
                <a:cs typeface="Tahoma"/>
              </a:rPr>
              <a:t>oranı*  </a:t>
            </a: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Mevduat </a:t>
            </a:r>
            <a:r>
              <a:rPr sz="1400" b="1" spc="5" dirty="0">
                <a:solidFill>
                  <a:srgbClr val="001F5F"/>
                </a:solidFill>
                <a:latin typeface="Tahoma"/>
                <a:cs typeface="Tahoma"/>
              </a:rPr>
              <a:t>faiz</a:t>
            </a:r>
            <a:r>
              <a:rPr sz="1400" b="1" spc="-1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ahoma"/>
                <a:cs typeface="Tahoma"/>
              </a:rPr>
              <a:t>oranı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06189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5673" y="703579"/>
            <a:ext cx="786003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Tüketici </a:t>
            </a:r>
            <a:r>
              <a:rPr sz="2400" dirty="0"/>
              <a:t>kredi faizleri %23 seviyesini</a:t>
            </a:r>
            <a:r>
              <a:rPr sz="2400" spc="-30" dirty="0"/>
              <a:t> </a:t>
            </a:r>
            <a:r>
              <a:rPr sz="2400" dirty="0"/>
              <a:t>koruyor</a:t>
            </a:r>
            <a:endParaRPr sz="2400"/>
          </a:p>
          <a:p>
            <a:pPr marL="12700" marR="5080">
              <a:lnSpc>
                <a:spcPct val="100000"/>
              </a:lnSpc>
            </a:pPr>
            <a:r>
              <a:rPr sz="2400" b="0" spc="-5" dirty="0">
                <a:latin typeface="Tahoma"/>
                <a:cs typeface="Tahoma"/>
              </a:rPr>
              <a:t>Faiz </a:t>
            </a:r>
            <a:r>
              <a:rPr sz="2400" b="0" dirty="0">
                <a:latin typeface="Tahoma"/>
                <a:cs typeface="Tahoma"/>
              </a:rPr>
              <a:t>oranları </a:t>
            </a:r>
            <a:r>
              <a:rPr sz="2400" b="0" spc="-5" dirty="0">
                <a:latin typeface="Tahoma"/>
                <a:cs typeface="Tahoma"/>
              </a:rPr>
              <a:t>taşıt kredilerinde </a:t>
            </a:r>
            <a:r>
              <a:rPr sz="2400" b="0" dirty="0">
                <a:latin typeface="Tahoma"/>
                <a:cs typeface="Tahoma"/>
              </a:rPr>
              <a:t>0,7 puan artarken ihtiyaç </a:t>
            </a:r>
            <a:r>
              <a:rPr sz="2400" b="0" spc="-5" dirty="0">
                <a:latin typeface="Tahoma"/>
                <a:cs typeface="Tahoma"/>
              </a:rPr>
              <a:t>ve  </a:t>
            </a:r>
            <a:r>
              <a:rPr sz="2400" b="0" dirty="0">
                <a:latin typeface="Tahoma"/>
                <a:cs typeface="Tahoma"/>
              </a:rPr>
              <a:t>konut </a:t>
            </a:r>
            <a:r>
              <a:rPr sz="2400" b="0" spc="-5" dirty="0">
                <a:latin typeface="Tahoma"/>
                <a:cs typeface="Tahoma"/>
              </a:rPr>
              <a:t>kredilerinde 0,3 </a:t>
            </a:r>
            <a:r>
              <a:rPr sz="2400" b="0" dirty="0">
                <a:latin typeface="Tahoma"/>
                <a:cs typeface="Tahoma"/>
              </a:rPr>
              <a:t>puan</a:t>
            </a:r>
            <a:r>
              <a:rPr sz="2400" b="0" spc="-40" dirty="0">
                <a:latin typeface="Tahoma"/>
                <a:cs typeface="Tahoma"/>
              </a:rPr>
              <a:t> </a:t>
            </a:r>
            <a:r>
              <a:rPr sz="2400" b="0" spc="-5" dirty="0">
                <a:latin typeface="Tahoma"/>
                <a:cs typeface="Tahoma"/>
              </a:rPr>
              <a:t>azaldı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79092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84" y="1912747"/>
            <a:ext cx="89712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Tüketici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kredi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faizleri,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TL üzerinden açılan, akım veri, %, aylık,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</a:t>
            </a:r>
            <a:r>
              <a:rPr sz="1600" b="1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– Mayıs 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007" y="6586219"/>
            <a:ext cx="2712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görselleştirmeleri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65987" y="2627376"/>
            <a:ext cx="8019415" cy="2966085"/>
            <a:chOff x="665987" y="2627376"/>
            <a:chExt cx="8019415" cy="2966085"/>
          </a:xfrm>
        </p:grpSpPr>
        <p:sp>
          <p:nvSpPr>
            <p:cNvPr id="8" name="object 8"/>
            <p:cNvSpPr/>
            <p:nvPr/>
          </p:nvSpPr>
          <p:spPr>
            <a:xfrm>
              <a:off x="665987" y="2631948"/>
              <a:ext cx="7999730" cy="2956560"/>
            </a:xfrm>
            <a:custGeom>
              <a:avLst/>
              <a:gdLst/>
              <a:ahLst/>
              <a:cxnLst/>
              <a:rect l="l" t="t" r="r" b="b"/>
              <a:pathLst>
                <a:path w="7999730" h="2956560">
                  <a:moveTo>
                    <a:pt x="59436" y="2956560"/>
                  </a:moveTo>
                  <a:lnTo>
                    <a:pt x="59436" y="0"/>
                  </a:lnTo>
                </a:path>
                <a:path w="7999730" h="2956560">
                  <a:moveTo>
                    <a:pt x="0" y="2956560"/>
                  </a:moveTo>
                  <a:lnTo>
                    <a:pt x="59436" y="2956560"/>
                  </a:lnTo>
                </a:path>
                <a:path w="7999730" h="2956560">
                  <a:moveTo>
                    <a:pt x="0" y="2217420"/>
                  </a:moveTo>
                  <a:lnTo>
                    <a:pt x="59436" y="2217420"/>
                  </a:lnTo>
                </a:path>
                <a:path w="7999730" h="2956560">
                  <a:moveTo>
                    <a:pt x="0" y="1478279"/>
                  </a:moveTo>
                  <a:lnTo>
                    <a:pt x="59436" y="1478279"/>
                  </a:lnTo>
                </a:path>
                <a:path w="7999730" h="2956560">
                  <a:moveTo>
                    <a:pt x="0" y="739139"/>
                  </a:moveTo>
                  <a:lnTo>
                    <a:pt x="59436" y="739139"/>
                  </a:lnTo>
                </a:path>
                <a:path w="7999730" h="2956560">
                  <a:moveTo>
                    <a:pt x="0" y="0"/>
                  </a:moveTo>
                  <a:lnTo>
                    <a:pt x="59436" y="0"/>
                  </a:lnTo>
                </a:path>
                <a:path w="7999730" h="2956560">
                  <a:moveTo>
                    <a:pt x="59436" y="2956560"/>
                  </a:moveTo>
                  <a:lnTo>
                    <a:pt x="7999476" y="295656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25487" y="2803398"/>
              <a:ext cx="7941309" cy="1995170"/>
            </a:xfrm>
            <a:custGeom>
              <a:avLst/>
              <a:gdLst/>
              <a:ahLst/>
              <a:cxnLst/>
              <a:rect l="l" t="t" r="r" b="b"/>
              <a:pathLst>
                <a:path w="7941309" h="1995170">
                  <a:moveTo>
                    <a:pt x="0" y="1409700"/>
                  </a:moveTo>
                  <a:lnTo>
                    <a:pt x="51067" y="1402949"/>
                  </a:lnTo>
                  <a:lnTo>
                    <a:pt x="102442" y="1395507"/>
                  </a:lnTo>
                  <a:lnTo>
                    <a:pt x="153206" y="1389447"/>
                  </a:lnTo>
                  <a:lnTo>
                    <a:pt x="202437" y="1386839"/>
                  </a:lnTo>
                  <a:lnTo>
                    <a:pt x="249066" y="1389757"/>
                  </a:lnTo>
                  <a:lnTo>
                    <a:pt x="293858" y="1396650"/>
                  </a:lnTo>
                  <a:lnTo>
                    <a:pt x="338651" y="1403877"/>
                  </a:lnTo>
                  <a:lnTo>
                    <a:pt x="385279" y="1407795"/>
                  </a:lnTo>
                  <a:lnTo>
                    <a:pt x="434662" y="1406257"/>
                  </a:lnTo>
                  <a:lnTo>
                    <a:pt x="485676" y="1401683"/>
                  </a:lnTo>
                  <a:lnTo>
                    <a:pt x="537095" y="1396990"/>
                  </a:lnTo>
                  <a:lnTo>
                    <a:pt x="587692" y="1395095"/>
                  </a:lnTo>
                  <a:lnTo>
                    <a:pt x="636992" y="1398718"/>
                  </a:lnTo>
                  <a:lnTo>
                    <a:pt x="685672" y="1405604"/>
                  </a:lnTo>
                  <a:lnTo>
                    <a:pt x="734353" y="1411489"/>
                  </a:lnTo>
                  <a:lnTo>
                    <a:pt x="783653" y="1412113"/>
                  </a:lnTo>
                  <a:lnTo>
                    <a:pt x="833911" y="1410527"/>
                  </a:lnTo>
                  <a:lnTo>
                    <a:pt x="884824" y="1407620"/>
                  </a:lnTo>
                  <a:lnTo>
                    <a:pt x="935761" y="1395878"/>
                  </a:lnTo>
                  <a:lnTo>
                    <a:pt x="986091" y="1367789"/>
                  </a:lnTo>
                  <a:lnTo>
                    <a:pt x="1042310" y="1311572"/>
                  </a:lnTo>
                  <a:lnTo>
                    <a:pt x="1070126" y="1275793"/>
                  </a:lnTo>
                  <a:lnTo>
                    <a:pt x="1097890" y="1236098"/>
                  </a:lnTo>
                  <a:lnTo>
                    <a:pt x="1125706" y="1193383"/>
                  </a:lnTo>
                  <a:lnTo>
                    <a:pt x="1153682" y="1148547"/>
                  </a:lnTo>
                  <a:lnTo>
                    <a:pt x="1181925" y="1102487"/>
                  </a:lnTo>
                  <a:lnTo>
                    <a:pt x="1204141" y="1065614"/>
                  </a:lnTo>
                  <a:lnTo>
                    <a:pt x="1226489" y="1027169"/>
                  </a:lnTo>
                  <a:lnTo>
                    <a:pt x="1248943" y="987208"/>
                  </a:lnTo>
                  <a:lnTo>
                    <a:pt x="1271476" y="945786"/>
                  </a:lnTo>
                  <a:lnTo>
                    <a:pt x="1294060" y="902957"/>
                  </a:lnTo>
                  <a:lnTo>
                    <a:pt x="1316667" y="858778"/>
                  </a:lnTo>
                  <a:lnTo>
                    <a:pt x="1339272" y="813304"/>
                  </a:lnTo>
                  <a:lnTo>
                    <a:pt x="1361846" y="766590"/>
                  </a:lnTo>
                  <a:lnTo>
                    <a:pt x="1384363" y="718692"/>
                  </a:lnTo>
                  <a:lnTo>
                    <a:pt x="1404656" y="672910"/>
                  </a:lnTo>
                  <a:lnTo>
                    <a:pt x="1424985" y="623539"/>
                  </a:lnTo>
                  <a:lnTo>
                    <a:pt x="1445332" y="571668"/>
                  </a:lnTo>
                  <a:lnTo>
                    <a:pt x="1465680" y="518388"/>
                  </a:lnTo>
                  <a:lnTo>
                    <a:pt x="1486011" y="464788"/>
                  </a:lnTo>
                  <a:lnTo>
                    <a:pt x="1506307" y="411957"/>
                  </a:lnTo>
                  <a:lnTo>
                    <a:pt x="1526552" y="360986"/>
                  </a:lnTo>
                  <a:lnTo>
                    <a:pt x="1546728" y="312963"/>
                  </a:lnTo>
                  <a:lnTo>
                    <a:pt x="1566817" y="268979"/>
                  </a:lnTo>
                  <a:lnTo>
                    <a:pt x="1586801" y="230124"/>
                  </a:lnTo>
                  <a:lnTo>
                    <a:pt x="1619767" y="172067"/>
                  </a:lnTo>
                  <a:lnTo>
                    <a:pt x="1652366" y="119069"/>
                  </a:lnTo>
                  <a:lnTo>
                    <a:pt x="1684782" y="73247"/>
                  </a:lnTo>
                  <a:lnTo>
                    <a:pt x="1717197" y="36717"/>
                  </a:lnTo>
                  <a:lnTo>
                    <a:pt x="1749796" y="11595"/>
                  </a:lnTo>
                  <a:lnTo>
                    <a:pt x="1782762" y="0"/>
                  </a:lnTo>
                  <a:lnTo>
                    <a:pt x="1816208" y="6506"/>
                  </a:lnTo>
                  <a:lnTo>
                    <a:pt x="1850006" y="30418"/>
                  </a:lnTo>
                  <a:lnTo>
                    <a:pt x="1883981" y="65754"/>
                  </a:lnTo>
                  <a:lnTo>
                    <a:pt x="1917956" y="106529"/>
                  </a:lnTo>
                  <a:lnTo>
                    <a:pt x="1951754" y="146761"/>
                  </a:lnTo>
                  <a:lnTo>
                    <a:pt x="1985200" y="180466"/>
                  </a:lnTo>
                  <a:lnTo>
                    <a:pt x="2024708" y="213414"/>
                  </a:lnTo>
                  <a:lnTo>
                    <a:pt x="2063735" y="244771"/>
                  </a:lnTo>
                  <a:lnTo>
                    <a:pt x="2102591" y="275720"/>
                  </a:lnTo>
                  <a:lnTo>
                    <a:pt x="2141587" y="307442"/>
                  </a:lnTo>
                  <a:lnTo>
                    <a:pt x="2181034" y="341122"/>
                  </a:lnTo>
                  <a:lnTo>
                    <a:pt x="2214409" y="369642"/>
                  </a:lnTo>
                  <a:lnTo>
                    <a:pt x="2248052" y="397580"/>
                  </a:lnTo>
                  <a:lnTo>
                    <a:pt x="2281872" y="426323"/>
                  </a:lnTo>
                  <a:lnTo>
                    <a:pt x="2315776" y="457256"/>
                  </a:lnTo>
                  <a:lnTo>
                    <a:pt x="2349674" y="491766"/>
                  </a:lnTo>
                  <a:lnTo>
                    <a:pt x="2383472" y="531240"/>
                  </a:lnTo>
                  <a:lnTo>
                    <a:pt x="2412594" y="570639"/>
                  </a:lnTo>
                  <a:lnTo>
                    <a:pt x="2441933" y="614970"/>
                  </a:lnTo>
                  <a:lnTo>
                    <a:pt x="2471320" y="662509"/>
                  </a:lnTo>
                  <a:lnTo>
                    <a:pt x="2500582" y="711532"/>
                  </a:lnTo>
                  <a:lnTo>
                    <a:pt x="2529548" y="760314"/>
                  </a:lnTo>
                  <a:lnTo>
                    <a:pt x="2558048" y="807133"/>
                  </a:lnTo>
                  <a:lnTo>
                    <a:pt x="2585910" y="850264"/>
                  </a:lnTo>
                  <a:lnTo>
                    <a:pt x="2617307" y="900351"/>
                  </a:lnTo>
                  <a:lnTo>
                    <a:pt x="2647604" y="952721"/>
                  </a:lnTo>
                  <a:lnTo>
                    <a:pt x="2677350" y="1003220"/>
                  </a:lnTo>
                  <a:lnTo>
                    <a:pt x="2707096" y="1047698"/>
                  </a:lnTo>
                  <a:lnTo>
                    <a:pt x="2737393" y="1082001"/>
                  </a:lnTo>
                  <a:lnTo>
                    <a:pt x="2768790" y="1101978"/>
                  </a:lnTo>
                  <a:lnTo>
                    <a:pt x="2808144" y="1104779"/>
                  </a:lnTo>
                  <a:lnTo>
                    <a:pt x="2848680" y="1089419"/>
                  </a:lnTo>
                  <a:lnTo>
                    <a:pt x="2889783" y="1061178"/>
                  </a:lnTo>
                  <a:lnTo>
                    <a:pt x="2930838" y="1025336"/>
                  </a:lnTo>
                  <a:lnTo>
                    <a:pt x="2971228" y="987170"/>
                  </a:lnTo>
                  <a:lnTo>
                    <a:pt x="2999511" y="955827"/>
                  </a:lnTo>
                  <a:lnTo>
                    <a:pt x="3027506" y="917406"/>
                  </a:lnTo>
                  <a:lnTo>
                    <a:pt x="3055327" y="874983"/>
                  </a:lnTo>
                  <a:lnTo>
                    <a:pt x="3083090" y="831637"/>
                  </a:lnTo>
                  <a:lnTo>
                    <a:pt x="3110911" y="790443"/>
                  </a:lnTo>
                  <a:lnTo>
                    <a:pt x="3138906" y="754478"/>
                  </a:lnTo>
                  <a:lnTo>
                    <a:pt x="3167189" y="726821"/>
                  </a:lnTo>
                  <a:lnTo>
                    <a:pt x="3217445" y="694650"/>
                  </a:lnTo>
                  <a:lnTo>
                    <a:pt x="3268345" y="675862"/>
                  </a:lnTo>
                  <a:lnTo>
                    <a:pt x="3319244" y="669028"/>
                  </a:lnTo>
                  <a:lnTo>
                    <a:pt x="3369500" y="672718"/>
                  </a:lnTo>
                  <a:lnTo>
                    <a:pt x="3409009" y="681087"/>
                  </a:lnTo>
                  <a:lnTo>
                    <a:pt x="3448043" y="694497"/>
                  </a:lnTo>
                  <a:lnTo>
                    <a:pt x="3486918" y="715979"/>
                  </a:lnTo>
                  <a:lnTo>
                    <a:pt x="3525952" y="748561"/>
                  </a:lnTo>
                  <a:lnTo>
                    <a:pt x="3565461" y="795274"/>
                  </a:lnTo>
                  <a:lnTo>
                    <a:pt x="3587677" y="830388"/>
                  </a:lnTo>
                  <a:lnTo>
                    <a:pt x="3610025" y="873452"/>
                  </a:lnTo>
                  <a:lnTo>
                    <a:pt x="3632479" y="922358"/>
                  </a:lnTo>
                  <a:lnTo>
                    <a:pt x="3655012" y="974999"/>
                  </a:lnTo>
                  <a:lnTo>
                    <a:pt x="3677596" y="1029267"/>
                  </a:lnTo>
                  <a:lnTo>
                    <a:pt x="3700203" y="1083056"/>
                  </a:lnTo>
                  <a:lnTo>
                    <a:pt x="3722808" y="1134257"/>
                  </a:lnTo>
                  <a:lnTo>
                    <a:pt x="3745382" y="1180764"/>
                  </a:lnTo>
                  <a:lnTo>
                    <a:pt x="3767899" y="1220470"/>
                  </a:lnTo>
                  <a:lnTo>
                    <a:pt x="3801697" y="1270097"/>
                  </a:lnTo>
                  <a:lnTo>
                    <a:pt x="3835595" y="1312855"/>
                  </a:lnTo>
                  <a:lnTo>
                    <a:pt x="3869499" y="1349771"/>
                  </a:lnTo>
                  <a:lnTo>
                    <a:pt x="3903319" y="1381872"/>
                  </a:lnTo>
                  <a:lnTo>
                    <a:pt x="3936962" y="1410185"/>
                  </a:lnTo>
                  <a:lnTo>
                    <a:pt x="3970337" y="1435734"/>
                  </a:lnTo>
                  <a:lnTo>
                    <a:pt x="4019637" y="1465373"/>
                  </a:lnTo>
                  <a:lnTo>
                    <a:pt x="4068317" y="1484534"/>
                  </a:lnTo>
                  <a:lnTo>
                    <a:pt x="4116998" y="1499171"/>
                  </a:lnTo>
                  <a:lnTo>
                    <a:pt x="4166298" y="1515237"/>
                  </a:lnTo>
                  <a:lnTo>
                    <a:pt x="4216556" y="1533552"/>
                  </a:lnTo>
                  <a:lnTo>
                    <a:pt x="4267469" y="1551273"/>
                  </a:lnTo>
                  <a:lnTo>
                    <a:pt x="4318406" y="1568565"/>
                  </a:lnTo>
                  <a:lnTo>
                    <a:pt x="4368736" y="1585595"/>
                  </a:lnTo>
                  <a:lnTo>
                    <a:pt x="4417962" y="1602434"/>
                  </a:lnTo>
                  <a:lnTo>
                    <a:pt x="4466605" y="1619059"/>
                  </a:lnTo>
                  <a:lnTo>
                    <a:pt x="4515272" y="1635208"/>
                  </a:lnTo>
                  <a:lnTo>
                    <a:pt x="4564570" y="1650619"/>
                  </a:lnTo>
                  <a:lnTo>
                    <a:pt x="4614739" y="1664956"/>
                  </a:lnTo>
                  <a:lnTo>
                    <a:pt x="4665408" y="1678447"/>
                  </a:lnTo>
                  <a:lnTo>
                    <a:pt x="4716268" y="1691677"/>
                  </a:lnTo>
                  <a:lnTo>
                    <a:pt x="4767008" y="1705228"/>
                  </a:lnTo>
                  <a:lnTo>
                    <a:pt x="4817909" y="1721032"/>
                  </a:lnTo>
                  <a:lnTo>
                    <a:pt x="4869037" y="1738121"/>
                  </a:lnTo>
                  <a:lnTo>
                    <a:pt x="4919759" y="1753020"/>
                  </a:lnTo>
                  <a:lnTo>
                    <a:pt x="4969446" y="1762252"/>
                  </a:lnTo>
                  <a:lnTo>
                    <a:pt x="5017392" y="1759763"/>
                  </a:lnTo>
                  <a:lnTo>
                    <a:pt x="5064125" y="1749107"/>
                  </a:lnTo>
                  <a:lnTo>
                    <a:pt x="5110857" y="1741213"/>
                  </a:lnTo>
                  <a:lnTo>
                    <a:pt x="5158803" y="1747012"/>
                  </a:lnTo>
                  <a:lnTo>
                    <a:pt x="5198547" y="1766614"/>
                  </a:lnTo>
                  <a:lnTo>
                    <a:pt x="5239132" y="1795934"/>
                  </a:lnTo>
                  <a:lnTo>
                    <a:pt x="5280089" y="1830057"/>
                  </a:lnTo>
                  <a:lnTo>
                    <a:pt x="5320948" y="1864071"/>
                  </a:lnTo>
                  <a:lnTo>
                    <a:pt x="5361241" y="1893062"/>
                  </a:lnTo>
                  <a:lnTo>
                    <a:pt x="5410541" y="1925286"/>
                  </a:lnTo>
                  <a:lnTo>
                    <a:pt x="5459222" y="1956546"/>
                  </a:lnTo>
                  <a:lnTo>
                    <a:pt x="5507902" y="1981590"/>
                  </a:lnTo>
                  <a:lnTo>
                    <a:pt x="5557202" y="1995170"/>
                  </a:lnTo>
                  <a:lnTo>
                    <a:pt x="5607460" y="1990969"/>
                  </a:lnTo>
                  <a:lnTo>
                    <a:pt x="5658373" y="1973373"/>
                  </a:lnTo>
                  <a:lnTo>
                    <a:pt x="5709310" y="1953468"/>
                  </a:lnTo>
                  <a:lnTo>
                    <a:pt x="5759640" y="1942338"/>
                  </a:lnTo>
                  <a:lnTo>
                    <a:pt x="5799087" y="1947373"/>
                  </a:lnTo>
                  <a:lnTo>
                    <a:pt x="5838083" y="1961436"/>
                  </a:lnTo>
                  <a:lnTo>
                    <a:pt x="5876939" y="1975878"/>
                  </a:lnTo>
                  <a:lnTo>
                    <a:pt x="5915966" y="1982047"/>
                  </a:lnTo>
                  <a:lnTo>
                    <a:pt x="5955474" y="1971294"/>
                  </a:lnTo>
                  <a:lnTo>
                    <a:pt x="6012858" y="1919013"/>
                  </a:lnTo>
                  <a:lnTo>
                    <a:pt x="6041802" y="1881570"/>
                  </a:lnTo>
                  <a:lnTo>
                    <a:pt x="6070837" y="1840278"/>
                  </a:lnTo>
                  <a:lnTo>
                    <a:pt x="6099906" y="1797905"/>
                  </a:lnTo>
                  <a:lnTo>
                    <a:pt x="6128950" y="1757216"/>
                  </a:lnTo>
                  <a:lnTo>
                    <a:pt x="6157912" y="1720977"/>
                  </a:lnTo>
                  <a:lnTo>
                    <a:pt x="6191755" y="1681918"/>
                  </a:lnTo>
                  <a:lnTo>
                    <a:pt x="6225664" y="1642655"/>
                  </a:lnTo>
                  <a:lnTo>
                    <a:pt x="6259560" y="1604422"/>
                  </a:lnTo>
                  <a:lnTo>
                    <a:pt x="6293360" y="1568454"/>
                  </a:lnTo>
                  <a:lnTo>
                    <a:pt x="6326984" y="1535986"/>
                  </a:lnTo>
                  <a:lnTo>
                    <a:pt x="6360350" y="1508252"/>
                  </a:lnTo>
                  <a:lnTo>
                    <a:pt x="6409650" y="1477990"/>
                  </a:lnTo>
                  <a:lnTo>
                    <a:pt x="6458331" y="1457801"/>
                  </a:lnTo>
                  <a:lnTo>
                    <a:pt x="6507011" y="1440993"/>
                  </a:lnTo>
                  <a:lnTo>
                    <a:pt x="6556311" y="1420876"/>
                  </a:lnTo>
                  <a:lnTo>
                    <a:pt x="6606623" y="1397136"/>
                  </a:lnTo>
                  <a:lnTo>
                    <a:pt x="6657530" y="1372790"/>
                  </a:lnTo>
                  <a:lnTo>
                    <a:pt x="6708437" y="1346420"/>
                  </a:lnTo>
                  <a:lnTo>
                    <a:pt x="6758749" y="1316608"/>
                  </a:lnTo>
                  <a:lnTo>
                    <a:pt x="6798208" y="1287135"/>
                  </a:lnTo>
                  <a:lnTo>
                    <a:pt x="6837229" y="1252852"/>
                  </a:lnTo>
                  <a:lnTo>
                    <a:pt x="6876103" y="1218155"/>
                  </a:lnTo>
                  <a:lnTo>
                    <a:pt x="6915124" y="1187438"/>
                  </a:lnTo>
                  <a:lnTo>
                    <a:pt x="6954583" y="1165097"/>
                  </a:lnTo>
                  <a:lnTo>
                    <a:pt x="7004752" y="1150774"/>
                  </a:lnTo>
                  <a:lnTo>
                    <a:pt x="7055421" y="1146429"/>
                  </a:lnTo>
                  <a:lnTo>
                    <a:pt x="7106281" y="1147702"/>
                  </a:lnTo>
                  <a:lnTo>
                    <a:pt x="7157021" y="1150239"/>
                  </a:lnTo>
                  <a:lnTo>
                    <a:pt x="7208137" y="1155102"/>
                  </a:lnTo>
                  <a:lnTo>
                    <a:pt x="7259526" y="1163812"/>
                  </a:lnTo>
                  <a:lnTo>
                    <a:pt x="7310272" y="1172973"/>
                  </a:lnTo>
                  <a:lnTo>
                    <a:pt x="7359459" y="1179195"/>
                  </a:lnTo>
                  <a:lnTo>
                    <a:pt x="7406108" y="1183463"/>
                  </a:lnTo>
                  <a:lnTo>
                    <a:pt x="7450899" y="1186957"/>
                  </a:lnTo>
                  <a:lnTo>
                    <a:pt x="7495690" y="1186570"/>
                  </a:lnTo>
                  <a:lnTo>
                    <a:pt x="7542339" y="1179195"/>
                  </a:lnTo>
                  <a:lnTo>
                    <a:pt x="7581693" y="1164729"/>
                  </a:lnTo>
                  <a:lnTo>
                    <a:pt x="7622229" y="1143417"/>
                  </a:lnTo>
                  <a:lnTo>
                    <a:pt x="7663332" y="1119813"/>
                  </a:lnTo>
                  <a:lnTo>
                    <a:pt x="7704387" y="1098471"/>
                  </a:lnTo>
                  <a:lnTo>
                    <a:pt x="7744777" y="1083945"/>
                  </a:lnTo>
                  <a:lnTo>
                    <a:pt x="7794220" y="1077017"/>
                  </a:lnTo>
                  <a:lnTo>
                    <a:pt x="7843138" y="1077483"/>
                  </a:lnTo>
                  <a:lnTo>
                    <a:pt x="7891867" y="1080926"/>
                  </a:lnTo>
                  <a:lnTo>
                    <a:pt x="7940738" y="108292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25487" y="2726690"/>
              <a:ext cx="7941309" cy="2077720"/>
            </a:xfrm>
            <a:custGeom>
              <a:avLst/>
              <a:gdLst/>
              <a:ahLst/>
              <a:cxnLst/>
              <a:rect l="l" t="t" r="r" b="b"/>
              <a:pathLst>
                <a:path w="7941309" h="2077720">
                  <a:moveTo>
                    <a:pt x="0" y="1382268"/>
                  </a:moveTo>
                  <a:lnTo>
                    <a:pt x="51067" y="1378382"/>
                  </a:lnTo>
                  <a:lnTo>
                    <a:pt x="102442" y="1373949"/>
                  </a:lnTo>
                  <a:lnTo>
                    <a:pt x="153206" y="1370659"/>
                  </a:lnTo>
                  <a:lnTo>
                    <a:pt x="202437" y="1370203"/>
                  </a:lnTo>
                  <a:lnTo>
                    <a:pt x="249066" y="1374624"/>
                  </a:lnTo>
                  <a:lnTo>
                    <a:pt x="293858" y="1382426"/>
                  </a:lnTo>
                  <a:lnTo>
                    <a:pt x="338651" y="1390276"/>
                  </a:lnTo>
                  <a:lnTo>
                    <a:pt x="385279" y="1394841"/>
                  </a:lnTo>
                  <a:lnTo>
                    <a:pt x="434662" y="1394973"/>
                  </a:lnTo>
                  <a:lnTo>
                    <a:pt x="485676" y="1392475"/>
                  </a:lnTo>
                  <a:lnTo>
                    <a:pt x="537095" y="1388715"/>
                  </a:lnTo>
                  <a:lnTo>
                    <a:pt x="587692" y="1385062"/>
                  </a:lnTo>
                  <a:lnTo>
                    <a:pt x="636992" y="1386228"/>
                  </a:lnTo>
                  <a:lnTo>
                    <a:pt x="685672" y="1390110"/>
                  </a:lnTo>
                  <a:lnTo>
                    <a:pt x="734353" y="1387562"/>
                  </a:lnTo>
                  <a:lnTo>
                    <a:pt x="783653" y="1369441"/>
                  </a:lnTo>
                  <a:lnTo>
                    <a:pt x="817055" y="1344179"/>
                  </a:lnTo>
                  <a:lnTo>
                    <a:pt x="850841" y="1309464"/>
                  </a:lnTo>
                  <a:lnTo>
                    <a:pt x="884824" y="1269174"/>
                  </a:lnTo>
                  <a:lnTo>
                    <a:pt x="918819" y="1227191"/>
                  </a:lnTo>
                  <a:lnTo>
                    <a:pt x="952636" y="1187395"/>
                  </a:lnTo>
                  <a:lnTo>
                    <a:pt x="986091" y="1153668"/>
                  </a:lnTo>
                  <a:lnTo>
                    <a:pt x="1025550" y="1123616"/>
                  </a:lnTo>
                  <a:lnTo>
                    <a:pt x="1064571" y="1100374"/>
                  </a:lnTo>
                  <a:lnTo>
                    <a:pt x="1103445" y="1078467"/>
                  </a:lnTo>
                  <a:lnTo>
                    <a:pt x="1142466" y="1052421"/>
                  </a:lnTo>
                  <a:lnTo>
                    <a:pt x="1181925" y="1016762"/>
                  </a:lnTo>
                  <a:lnTo>
                    <a:pt x="1210514" y="986198"/>
                  </a:lnTo>
                  <a:lnTo>
                    <a:pt x="1239309" y="954078"/>
                  </a:lnTo>
                  <a:lnTo>
                    <a:pt x="1268253" y="919293"/>
                  </a:lnTo>
                  <a:lnTo>
                    <a:pt x="1297288" y="880739"/>
                  </a:lnTo>
                  <a:lnTo>
                    <a:pt x="1326357" y="837308"/>
                  </a:lnTo>
                  <a:lnTo>
                    <a:pt x="1355401" y="787895"/>
                  </a:lnTo>
                  <a:lnTo>
                    <a:pt x="1384363" y="731393"/>
                  </a:lnTo>
                  <a:lnTo>
                    <a:pt x="1401271" y="693077"/>
                  </a:lnTo>
                  <a:lnTo>
                    <a:pt x="1418206" y="649387"/>
                  </a:lnTo>
                  <a:lnTo>
                    <a:pt x="1435157" y="601475"/>
                  </a:lnTo>
                  <a:lnTo>
                    <a:pt x="1452115" y="550497"/>
                  </a:lnTo>
                  <a:lnTo>
                    <a:pt x="1469070" y="497607"/>
                  </a:lnTo>
                  <a:lnTo>
                    <a:pt x="1486011" y="443960"/>
                  </a:lnTo>
                  <a:lnTo>
                    <a:pt x="1502928" y="390709"/>
                  </a:lnTo>
                  <a:lnTo>
                    <a:pt x="1519811" y="339010"/>
                  </a:lnTo>
                  <a:lnTo>
                    <a:pt x="1536650" y="290016"/>
                  </a:lnTo>
                  <a:lnTo>
                    <a:pt x="1553435" y="244883"/>
                  </a:lnTo>
                  <a:lnTo>
                    <a:pt x="1570155" y="204764"/>
                  </a:lnTo>
                  <a:lnTo>
                    <a:pt x="1618603" y="118315"/>
                  </a:lnTo>
                  <a:lnTo>
                    <a:pt x="1651435" y="75052"/>
                  </a:lnTo>
                  <a:lnTo>
                    <a:pt x="1684782" y="41306"/>
                  </a:lnTo>
                  <a:lnTo>
                    <a:pt x="1718128" y="17361"/>
                  </a:lnTo>
                  <a:lnTo>
                    <a:pt x="1782762" y="0"/>
                  </a:lnTo>
                  <a:lnTo>
                    <a:pt x="1816208" y="11277"/>
                  </a:lnTo>
                  <a:lnTo>
                    <a:pt x="1850006" y="37850"/>
                  </a:lnTo>
                  <a:lnTo>
                    <a:pt x="1883981" y="74548"/>
                  </a:lnTo>
                  <a:lnTo>
                    <a:pt x="1917956" y="116200"/>
                  </a:lnTo>
                  <a:lnTo>
                    <a:pt x="1951754" y="157632"/>
                  </a:lnTo>
                  <a:lnTo>
                    <a:pt x="1985200" y="193675"/>
                  </a:lnTo>
                  <a:lnTo>
                    <a:pt x="2024708" y="231030"/>
                  </a:lnTo>
                  <a:lnTo>
                    <a:pt x="2063735" y="267635"/>
                  </a:lnTo>
                  <a:lnTo>
                    <a:pt x="2102591" y="304143"/>
                  </a:lnTo>
                  <a:lnTo>
                    <a:pt x="2141587" y="341206"/>
                  </a:lnTo>
                  <a:lnTo>
                    <a:pt x="2181034" y="379475"/>
                  </a:lnTo>
                  <a:lnTo>
                    <a:pt x="2214409" y="411098"/>
                  </a:lnTo>
                  <a:lnTo>
                    <a:pt x="2248052" y="441870"/>
                  </a:lnTo>
                  <a:lnTo>
                    <a:pt x="2281872" y="473186"/>
                  </a:lnTo>
                  <a:lnTo>
                    <a:pt x="2315776" y="506438"/>
                  </a:lnTo>
                  <a:lnTo>
                    <a:pt x="2349674" y="543020"/>
                  </a:lnTo>
                  <a:lnTo>
                    <a:pt x="2383472" y="584326"/>
                  </a:lnTo>
                  <a:lnTo>
                    <a:pt x="2408938" y="619934"/>
                  </a:lnTo>
                  <a:lnTo>
                    <a:pt x="2434588" y="659659"/>
                  </a:lnTo>
                  <a:lnTo>
                    <a:pt x="2460305" y="702156"/>
                  </a:lnTo>
                  <a:lnTo>
                    <a:pt x="2485977" y="746077"/>
                  </a:lnTo>
                  <a:lnTo>
                    <a:pt x="2511488" y="790075"/>
                  </a:lnTo>
                  <a:lnTo>
                    <a:pt x="2536723" y="832804"/>
                  </a:lnTo>
                  <a:lnTo>
                    <a:pt x="2561569" y="872916"/>
                  </a:lnTo>
                  <a:lnTo>
                    <a:pt x="2585910" y="909066"/>
                  </a:lnTo>
                  <a:lnTo>
                    <a:pt x="2617307" y="955780"/>
                  </a:lnTo>
                  <a:lnTo>
                    <a:pt x="2647604" y="1003379"/>
                  </a:lnTo>
                  <a:lnTo>
                    <a:pt x="2677350" y="1047924"/>
                  </a:lnTo>
                  <a:lnTo>
                    <a:pt x="2707096" y="1085473"/>
                  </a:lnTo>
                  <a:lnTo>
                    <a:pt x="2737393" y="1112086"/>
                  </a:lnTo>
                  <a:lnTo>
                    <a:pt x="2768790" y="1123823"/>
                  </a:lnTo>
                  <a:lnTo>
                    <a:pt x="2801486" y="1117349"/>
                  </a:lnTo>
                  <a:lnTo>
                    <a:pt x="2835075" y="1095149"/>
                  </a:lnTo>
                  <a:lnTo>
                    <a:pt x="2869199" y="1062005"/>
                  </a:lnTo>
                  <a:lnTo>
                    <a:pt x="2903504" y="1022702"/>
                  </a:lnTo>
                  <a:lnTo>
                    <a:pt x="2937632" y="982023"/>
                  </a:lnTo>
                  <a:lnTo>
                    <a:pt x="2971228" y="944753"/>
                  </a:lnTo>
                  <a:lnTo>
                    <a:pt x="3004194" y="906942"/>
                  </a:lnTo>
                  <a:lnTo>
                    <a:pt x="3036793" y="863971"/>
                  </a:lnTo>
                  <a:lnTo>
                    <a:pt x="3069209" y="819610"/>
                  </a:lnTo>
                  <a:lnTo>
                    <a:pt x="3101624" y="777630"/>
                  </a:lnTo>
                  <a:lnTo>
                    <a:pt x="3134223" y="741802"/>
                  </a:lnTo>
                  <a:lnTo>
                    <a:pt x="3167189" y="715899"/>
                  </a:lnTo>
                  <a:lnTo>
                    <a:pt x="3217445" y="695374"/>
                  </a:lnTo>
                  <a:lnTo>
                    <a:pt x="3268345" y="690102"/>
                  </a:lnTo>
                  <a:lnTo>
                    <a:pt x="3319244" y="695950"/>
                  </a:lnTo>
                  <a:lnTo>
                    <a:pt x="3369500" y="708787"/>
                  </a:lnTo>
                  <a:lnTo>
                    <a:pt x="3409009" y="722595"/>
                  </a:lnTo>
                  <a:lnTo>
                    <a:pt x="3448043" y="740860"/>
                  </a:lnTo>
                  <a:lnTo>
                    <a:pt x="3486918" y="764958"/>
                  </a:lnTo>
                  <a:lnTo>
                    <a:pt x="3525952" y="796268"/>
                  </a:lnTo>
                  <a:lnTo>
                    <a:pt x="3565461" y="836168"/>
                  </a:lnTo>
                  <a:lnTo>
                    <a:pt x="3590464" y="867550"/>
                  </a:lnTo>
                  <a:lnTo>
                    <a:pt x="3615630" y="904821"/>
                  </a:lnTo>
                  <a:lnTo>
                    <a:pt x="3640921" y="946250"/>
                  </a:lnTo>
                  <a:lnTo>
                    <a:pt x="3666299" y="990107"/>
                  </a:lnTo>
                  <a:lnTo>
                    <a:pt x="3691724" y="1034661"/>
                  </a:lnTo>
                  <a:lnTo>
                    <a:pt x="3717159" y="1078180"/>
                  </a:lnTo>
                  <a:lnTo>
                    <a:pt x="3742563" y="1118934"/>
                  </a:lnTo>
                  <a:lnTo>
                    <a:pt x="3767899" y="1155192"/>
                  </a:lnTo>
                  <a:lnTo>
                    <a:pt x="3801697" y="1198002"/>
                  </a:lnTo>
                  <a:lnTo>
                    <a:pt x="3835595" y="1237619"/>
                  </a:lnTo>
                  <a:lnTo>
                    <a:pt x="3869499" y="1274365"/>
                  </a:lnTo>
                  <a:lnTo>
                    <a:pt x="3903319" y="1308560"/>
                  </a:lnTo>
                  <a:lnTo>
                    <a:pt x="3936962" y="1340526"/>
                  </a:lnTo>
                  <a:lnTo>
                    <a:pt x="3970337" y="1370584"/>
                  </a:lnTo>
                  <a:lnTo>
                    <a:pt x="4009846" y="1403316"/>
                  </a:lnTo>
                  <a:lnTo>
                    <a:pt x="4048880" y="1432129"/>
                  </a:lnTo>
                  <a:lnTo>
                    <a:pt x="4087755" y="1458101"/>
                  </a:lnTo>
                  <a:lnTo>
                    <a:pt x="4126789" y="1482311"/>
                  </a:lnTo>
                  <a:lnTo>
                    <a:pt x="4166298" y="1505839"/>
                  </a:lnTo>
                  <a:lnTo>
                    <a:pt x="4216556" y="1533961"/>
                  </a:lnTo>
                  <a:lnTo>
                    <a:pt x="4267469" y="1559750"/>
                  </a:lnTo>
                  <a:lnTo>
                    <a:pt x="4318406" y="1583634"/>
                  </a:lnTo>
                  <a:lnTo>
                    <a:pt x="4368736" y="1606042"/>
                  </a:lnTo>
                  <a:lnTo>
                    <a:pt x="4417962" y="1626792"/>
                  </a:lnTo>
                  <a:lnTo>
                    <a:pt x="4466605" y="1645745"/>
                  </a:lnTo>
                  <a:lnTo>
                    <a:pt x="4515272" y="1663388"/>
                  </a:lnTo>
                  <a:lnTo>
                    <a:pt x="4564570" y="1680210"/>
                  </a:lnTo>
                  <a:lnTo>
                    <a:pt x="4614739" y="1695876"/>
                  </a:lnTo>
                  <a:lnTo>
                    <a:pt x="4665408" y="1710293"/>
                  </a:lnTo>
                  <a:lnTo>
                    <a:pt x="4716268" y="1724304"/>
                  </a:lnTo>
                  <a:lnTo>
                    <a:pt x="4767008" y="1738757"/>
                  </a:lnTo>
                  <a:lnTo>
                    <a:pt x="4817909" y="1756042"/>
                  </a:lnTo>
                  <a:lnTo>
                    <a:pt x="4869037" y="1774936"/>
                  </a:lnTo>
                  <a:lnTo>
                    <a:pt x="4919759" y="1791138"/>
                  </a:lnTo>
                  <a:lnTo>
                    <a:pt x="4969446" y="1800352"/>
                  </a:lnTo>
                  <a:lnTo>
                    <a:pt x="5017392" y="1795083"/>
                  </a:lnTo>
                  <a:lnTo>
                    <a:pt x="5064125" y="1779730"/>
                  </a:lnTo>
                  <a:lnTo>
                    <a:pt x="5110857" y="1767830"/>
                  </a:lnTo>
                  <a:lnTo>
                    <a:pt x="5158803" y="1772920"/>
                  </a:lnTo>
                  <a:lnTo>
                    <a:pt x="5198547" y="1795319"/>
                  </a:lnTo>
                  <a:lnTo>
                    <a:pt x="5239132" y="1829557"/>
                  </a:lnTo>
                  <a:lnTo>
                    <a:pt x="5280089" y="1869855"/>
                  </a:lnTo>
                  <a:lnTo>
                    <a:pt x="5320948" y="1910433"/>
                  </a:lnTo>
                  <a:lnTo>
                    <a:pt x="5361241" y="1945513"/>
                  </a:lnTo>
                  <a:lnTo>
                    <a:pt x="5400750" y="1979059"/>
                  </a:lnTo>
                  <a:lnTo>
                    <a:pt x="5439784" y="2014848"/>
                  </a:lnTo>
                  <a:lnTo>
                    <a:pt x="5478659" y="2047047"/>
                  </a:lnTo>
                  <a:lnTo>
                    <a:pt x="5517693" y="2069822"/>
                  </a:lnTo>
                  <a:lnTo>
                    <a:pt x="5557202" y="2077339"/>
                  </a:lnTo>
                  <a:lnTo>
                    <a:pt x="5590604" y="2066440"/>
                  </a:lnTo>
                  <a:lnTo>
                    <a:pt x="5624390" y="2041289"/>
                  </a:lnTo>
                  <a:lnTo>
                    <a:pt x="5658373" y="2008251"/>
                  </a:lnTo>
                  <a:lnTo>
                    <a:pt x="5692368" y="1973688"/>
                  </a:lnTo>
                  <a:lnTo>
                    <a:pt x="5726185" y="1943965"/>
                  </a:lnTo>
                  <a:lnTo>
                    <a:pt x="5759640" y="1925447"/>
                  </a:lnTo>
                  <a:lnTo>
                    <a:pt x="5799087" y="1923963"/>
                  </a:lnTo>
                  <a:lnTo>
                    <a:pt x="5838083" y="1937506"/>
                  </a:lnTo>
                  <a:lnTo>
                    <a:pt x="5876939" y="1953976"/>
                  </a:lnTo>
                  <a:lnTo>
                    <a:pt x="5915966" y="1961271"/>
                  </a:lnTo>
                  <a:lnTo>
                    <a:pt x="5955474" y="1947291"/>
                  </a:lnTo>
                  <a:lnTo>
                    <a:pt x="5984063" y="1919194"/>
                  </a:lnTo>
                  <a:lnTo>
                    <a:pt x="6012858" y="1878606"/>
                  </a:lnTo>
                  <a:lnTo>
                    <a:pt x="6041802" y="1829845"/>
                  </a:lnTo>
                  <a:lnTo>
                    <a:pt x="6070837" y="1777229"/>
                  </a:lnTo>
                  <a:lnTo>
                    <a:pt x="6099906" y="1725078"/>
                  </a:lnTo>
                  <a:lnTo>
                    <a:pt x="6128950" y="1677709"/>
                  </a:lnTo>
                  <a:lnTo>
                    <a:pt x="6157912" y="1639443"/>
                  </a:lnTo>
                  <a:lnTo>
                    <a:pt x="6198534" y="1598955"/>
                  </a:lnTo>
                  <a:lnTo>
                    <a:pt x="6239229" y="1566514"/>
                  </a:lnTo>
                  <a:lnTo>
                    <a:pt x="6279856" y="1539864"/>
                  </a:lnTo>
                  <a:lnTo>
                    <a:pt x="6320277" y="1516750"/>
                  </a:lnTo>
                  <a:lnTo>
                    <a:pt x="6360350" y="1494917"/>
                  </a:lnTo>
                  <a:lnTo>
                    <a:pt x="6409650" y="1472299"/>
                  </a:lnTo>
                  <a:lnTo>
                    <a:pt x="6458331" y="1455801"/>
                  </a:lnTo>
                  <a:lnTo>
                    <a:pt x="6507011" y="1440160"/>
                  </a:lnTo>
                  <a:lnTo>
                    <a:pt x="6556311" y="1420114"/>
                  </a:lnTo>
                  <a:lnTo>
                    <a:pt x="6596494" y="1399587"/>
                  </a:lnTo>
                  <a:lnTo>
                    <a:pt x="6637134" y="1376818"/>
                  </a:lnTo>
                  <a:lnTo>
                    <a:pt x="6677926" y="1352640"/>
                  </a:lnTo>
                  <a:lnTo>
                    <a:pt x="6718566" y="1327889"/>
                  </a:lnTo>
                  <a:lnTo>
                    <a:pt x="6758749" y="1303401"/>
                  </a:lnTo>
                  <a:lnTo>
                    <a:pt x="6798208" y="1277147"/>
                  </a:lnTo>
                  <a:lnTo>
                    <a:pt x="6837229" y="1248577"/>
                  </a:lnTo>
                  <a:lnTo>
                    <a:pt x="6876103" y="1220739"/>
                  </a:lnTo>
                  <a:lnTo>
                    <a:pt x="6915124" y="1196680"/>
                  </a:lnTo>
                  <a:lnTo>
                    <a:pt x="6954583" y="1179449"/>
                  </a:lnTo>
                  <a:lnTo>
                    <a:pt x="7004752" y="1169130"/>
                  </a:lnTo>
                  <a:lnTo>
                    <a:pt x="7055421" y="1167669"/>
                  </a:lnTo>
                  <a:lnTo>
                    <a:pt x="7106281" y="1171019"/>
                  </a:lnTo>
                  <a:lnTo>
                    <a:pt x="7157021" y="1175131"/>
                  </a:lnTo>
                  <a:lnTo>
                    <a:pt x="7208137" y="1181179"/>
                  </a:lnTo>
                  <a:lnTo>
                    <a:pt x="7259526" y="1190561"/>
                  </a:lnTo>
                  <a:lnTo>
                    <a:pt x="7310272" y="1199562"/>
                  </a:lnTo>
                  <a:lnTo>
                    <a:pt x="7359459" y="1204468"/>
                  </a:lnTo>
                  <a:lnTo>
                    <a:pt x="7406108" y="1205515"/>
                  </a:lnTo>
                  <a:lnTo>
                    <a:pt x="7450899" y="1204277"/>
                  </a:lnTo>
                  <a:lnTo>
                    <a:pt x="7495690" y="1199038"/>
                  </a:lnTo>
                  <a:lnTo>
                    <a:pt x="7542339" y="1188085"/>
                  </a:lnTo>
                  <a:lnTo>
                    <a:pt x="7581693" y="1171652"/>
                  </a:lnTo>
                  <a:lnTo>
                    <a:pt x="7622229" y="1148641"/>
                  </a:lnTo>
                  <a:lnTo>
                    <a:pt x="7663332" y="1123967"/>
                  </a:lnTo>
                  <a:lnTo>
                    <a:pt x="7704387" y="1102541"/>
                  </a:lnTo>
                  <a:lnTo>
                    <a:pt x="7744777" y="1089279"/>
                  </a:lnTo>
                  <a:lnTo>
                    <a:pt x="7794220" y="1086536"/>
                  </a:lnTo>
                  <a:lnTo>
                    <a:pt x="7843138" y="1093343"/>
                  </a:lnTo>
                  <a:lnTo>
                    <a:pt x="7891867" y="1103959"/>
                  </a:lnTo>
                  <a:lnTo>
                    <a:pt x="7940738" y="1112647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25487" y="3143666"/>
              <a:ext cx="7941309" cy="1605280"/>
            </a:xfrm>
            <a:custGeom>
              <a:avLst/>
              <a:gdLst/>
              <a:ahLst/>
              <a:cxnLst/>
              <a:rect l="l" t="t" r="r" b="b"/>
              <a:pathLst>
                <a:path w="7941309" h="1605279">
                  <a:moveTo>
                    <a:pt x="0" y="1152997"/>
                  </a:moveTo>
                  <a:lnTo>
                    <a:pt x="51067" y="1141204"/>
                  </a:lnTo>
                  <a:lnTo>
                    <a:pt x="102442" y="1128089"/>
                  </a:lnTo>
                  <a:lnTo>
                    <a:pt x="153206" y="1117618"/>
                  </a:lnTo>
                  <a:lnTo>
                    <a:pt x="202437" y="1113754"/>
                  </a:lnTo>
                  <a:lnTo>
                    <a:pt x="249066" y="1121570"/>
                  </a:lnTo>
                  <a:lnTo>
                    <a:pt x="293858" y="1137614"/>
                  </a:lnTo>
                  <a:lnTo>
                    <a:pt x="338651" y="1153062"/>
                  </a:lnTo>
                  <a:lnTo>
                    <a:pt x="385279" y="1159093"/>
                  </a:lnTo>
                  <a:lnTo>
                    <a:pt x="434662" y="1151570"/>
                  </a:lnTo>
                  <a:lnTo>
                    <a:pt x="485676" y="1135773"/>
                  </a:lnTo>
                  <a:lnTo>
                    <a:pt x="537095" y="1116998"/>
                  </a:lnTo>
                  <a:lnTo>
                    <a:pt x="587692" y="1100546"/>
                  </a:lnTo>
                  <a:lnTo>
                    <a:pt x="636992" y="1091229"/>
                  </a:lnTo>
                  <a:lnTo>
                    <a:pt x="685672" y="1085163"/>
                  </a:lnTo>
                  <a:lnTo>
                    <a:pt x="734353" y="1074311"/>
                  </a:lnTo>
                  <a:lnTo>
                    <a:pt x="783653" y="1050635"/>
                  </a:lnTo>
                  <a:lnTo>
                    <a:pt x="817055" y="1024145"/>
                  </a:lnTo>
                  <a:lnTo>
                    <a:pt x="850841" y="990352"/>
                  </a:lnTo>
                  <a:lnTo>
                    <a:pt x="884824" y="952051"/>
                  </a:lnTo>
                  <a:lnTo>
                    <a:pt x="918819" y="912036"/>
                  </a:lnTo>
                  <a:lnTo>
                    <a:pt x="952636" y="873100"/>
                  </a:lnTo>
                  <a:lnTo>
                    <a:pt x="986091" y="838037"/>
                  </a:lnTo>
                  <a:lnTo>
                    <a:pt x="1025550" y="800768"/>
                  </a:lnTo>
                  <a:lnTo>
                    <a:pt x="1064571" y="765560"/>
                  </a:lnTo>
                  <a:lnTo>
                    <a:pt x="1103445" y="731637"/>
                  </a:lnTo>
                  <a:lnTo>
                    <a:pt x="1142466" y="698227"/>
                  </a:lnTo>
                  <a:lnTo>
                    <a:pt x="1181925" y="664555"/>
                  </a:lnTo>
                  <a:lnTo>
                    <a:pt x="1215300" y="639525"/>
                  </a:lnTo>
                  <a:lnTo>
                    <a:pt x="1248943" y="618661"/>
                  </a:lnTo>
                  <a:lnTo>
                    <a:pt x="1282763" y="597959"/>
                  </a:lnTo>
                  <a:lnTo>
                    <a:pt x="1316667" y="573416"/>
                  </a:lnTo>
                  <a:lnTo>
                    <a:pt x="1350565" y="541027"/>
                  </a:lnTo>
                  <a:lnTo>
                    <a:pt x="1384363" y="496788"/>
                  </a:lnTo>
                  <a:lnTo>
                    <a:pt x="1404656" y="461335"/>
                  </a:lnTo>
                  <a:lnTo>
                    <a:pt x="1424985" y="418112"/>
                  </a:lnTo>
                  <a:lnTo>
                    <a:pt x="1445332" y="369239"/>
                  </a:lnTo>
                  <a:lnTo>
                    <a:pt x="1465680" y="316838"/>
                  </a:lnTo>
                  <a:lnTo>
                    <a:pt x="1486011" y="263029"/>
                  </a:lnTo>
                  <a:lnTo>
                    <a:pt x="1506307" y="209932"/>
                  </a:lnTo>
                  <a:lnTo>
                    <a:pt x="1526552" y="159668"/>
                  </a:lnTo>
                  <a:lnTo>
                    <a:pt x="1546728" y="114357"/>
                  </a:lnTo>
                  <a:lnTo>
                    <a:pt x="1566817" y="76122"/>
                  </a:lnTo>
                  <a:lnTo>
                    <a:pt x="1625469" y="13558"/>
                  </a:lnTo>
                  <a:lnTo>
                    <a:pt x="1664923" y="0"/>
                  </a:lnTo>
                  <a:lnTo>
                    <a:pt x="1704640" y="675"/>
                  </a:lnTo>
                  <a:lnTo>
                    <a:pt x="1744094" y="9855"/>
                  </a:lnTo>
                  <a:lnTo>
                    <a:pt x="1782762" y="21808"/>
                  </a:lnTo>
                  <a:lnTo>
                    <a:pt x="1822945" y="40544"/>
                  </a:lnTo>
                  <a:lnTo>
                    <a:pt x="1863585" y="69527"/>
                  </a:lnTo>
                  <a:lnTo>
                    <a:pt x="1904377" y="103583"/>
                  </a:lnTo>
                  <a:lnTo>
                    <a:pt x="1945017" y="137534"/>
                  </a:lnTo>
                  <a:lnTo>
                    <a:pt x="1985200" y="166207"/>
                  </a:lnTo>
                  <a:lnTo>
                    <a:pt x="2034498" y="196449"/>
                  </a:lnTo>
                  <a:lnTo>
                    <a:pt x="2083165" y="224690"/>
                  </a:lnTo>
                  <a:lnTo>
                    <a:pt x="2131808" y="248360"/>
                  </a:lnTo>
                  <a:lnTo>
                    <a:pt x="2181034" y="264886"/>
                  </a:lnTo>
                  <a:lnTo>
                    <a:pt x="2221119" y="267688"/>
                  </a:lnTo>
                  <a:lnTo>
                    <a:pt x="2261564" y="261608"/>
                  </a:lnTo>
                  <a:lnTo>
                    <a:pt x="2302210" y="253950"/>
                  </a:lnTo>
                  <a:lnTo>
                    <a:pt x="2342899" y="252015"/>
                  </a:lnTo>
                  <a:lnTo>
                    <a:pt x="2383472" y="263108"/>
                  </a:lnTo>
                  <a:lnTo>
                    <a:pt x="2417473" y="284557"/>
                  </a:lnTo>
                  <a:lnTo>
                    <a:pt x="2451732" y="314054"/>
                  </a:lnTo>
                  <a:lnTo>
                    <a:pt x="2485977" y="349230"/>
                  </a:lnTo>
                  <a:lnTo>
                    <a:pt x="2519936" y="387718"/>
                  </a:lnTo>
                  <a:lnTo>
                    <a:pt x="2553337" y="427153"/>
                  </a:lnTo>
                  <a:lnTo>
                    <a:pt x="2585910" y="465165"/>
                  </a:lnTo>
                  <a:lnTo>
                    <a:pt x="2617307" y="506564"/>
                  </a:lnTo>
                  <a:lnTo>
                    <a:pt x="2647604" y="554211"/>
                  </a:lnTo>
                  <a:lnTo>
                    <a:pt x="2677350" y="602817"/>
                  </a:lnTo>
                  <a:lnTo>
                    <a:pt x="2707096" y="647095"/>
                  </a:lnTo>
                  <a:lnTo>
                    <a:pt x="2737393" y="681756"/>
                  </a:lnTo>
                  <a:lnTo>
                    <a:pt x="2768790" y="701512"/>
                  </a:lnTo>
                  <a:lnTo>
                    <a:pt x="2808144" y="702913"/>
                  </a:lnTo>
                  <a:lnTo>
                    <a:pt x="2848680" y="686142"/>
                  </a:lnTo>
                  <a:lnTo>
                    <a:pt x="2889783" y="657685"/>
                  </a:lnTo>
                  <a:lnTo>
                    <a:pt x="2930838" y="624028"/>
                  </a:lnTo>
                  <a:lnTo>
                    <a:pt x="2971228" y="591657"/>
                  </a:lnTo>
                  <a:lnTo>
                    <a:pt x="3010737" y="557754"/>
                  </a:lnTo>
                  <a:lnTo>
                    <a:pt x="3049771" y="517914"/>
                  </a:lnTo>
                  <a:lnTo>
                    <a:pt x="3088646" y="476470"/>
                  </a:lnTo>
                  <a:lnTo>
                    <a:pt x="3127680" y="437757"/>
                  </a:lnTo>
                  <a:lnTo>
                    <a:pt x="3167189" y="406110"/>
                  </a:lnTo>
                  <a:lnTo>
                    <a:pt x="3217445" y="374356"/>
                  </a:lnTo>
                  <a:lnTo>
                    <a:pt x="3268345" y="348007"/>
                  </a:lnTo>
                  <a:lnTo>
                    <a:pt x="3319244" y="330422"/>
                  </a:lnTo>
                  <a:lnTo>
                    <a:pt x="3369500" y="324957"/>
                  </a:lnTo>
                  <a:lnTo>
                    <a:pt x="3409009" y="328836"/>
                  </a:lnTo>
                  <a:lnTo>
                    <a:pt x="3448043" y="338738"/>
                  </a:lnTo>
                  <a:lnTo>
                    <a:pt x="3486918" y="356175"/>
                  </a:lnTo>
                  <a:lnTo>
                    <a:pt x="3525952" y="382658"/>
                  </a:lnTo>
                  <a:lnTo>
                    <a:pt x="3565461" y="419699"/>
                  </a:lnTo>
                  <a:lnTo>
                    <a:pt x="3590464" y="450875"/>
                  </a:lnTo>
                  <a:lnTo>
                    <a:pt x="3615630" y="489416"/>
                  </a:lnTo>
                  <a:lnTo>
                    <a:pt x="3640921" y="533139"/>
                  </a:lnTo>
                  <a:lnTo>
                    <a:pt x="3666299" y="579862"/>
                  </a:lnTo>
                  <a:lnTo>
                    <a:pt x="3691724" y="627400"/>
                  </a:lnTo>
                  <a:lnTo>
                    <a:pt x="3717159" y="673570"/>
                  </a:lnTo>
                  <a:lnTo>
                    <a:pt x="3742563" y="716189"/>
                  </a:lnTo>
                  <a:lnTo>
                    <a:pt x="3767899" y="753074"/>
                  </a:lnTo>
                  <a:lnTo>
                    <a:pt x="3801697" y="792866"/>
                  </a:lnTo>
                  <a:lnTo>
                    <a:pt x="3835595" y="825577"/>
                  </a:lnTo>
                  <a:lnTo>
                    <a:pt x="3869499" y="854563"/>
                  </a:lnTo>
                  <a:lnTo>
                    <a:pt x="3903319" y="883178"/>
                  </a:lnTo>
                  <a:lnTo>
                    <a:pt x="3936962" y="914778"/>
                  </a:lnTo>
                  <a:lnTo>
                    <a:pt x="3970337" y="952718"/>
                  </a:lnTo>
                  <a:lnTo>
                    <a:pt x="3998620" y="992935"/>
                  </a:lnTo>
                  <a:lnTo>
                    <a:pt x="4026615" y="1039246"/>
                  </a:lnTo>
                  <a:lnTo>
                    <a:pt x="4054436" y="1088725"/>
                  </a:lnTo>
                  <a:lnTo>
                    <a:pt x="4082199" y="1138446"/>
                  </a:lnTo>
                  <a:lnTo>
                    <a:pt x="4110020" y="1185483"/>
                  </a:lnTo>
                  <a:lnTo>
                    <a:pt x="4138015" y="1226911"/>
                  </a:lnTo>
                  <a:lnTo>
                    <a:pt x="4166298" y="1259804"/>
                  </a:lnTo>
                  <a:lnTo>
                    <a:pt x="4206432" y="1290117"/>
                  </a:lnTo>
                  <a:lnTo>
                    <a:pt x="4247066" y="1307574"/>
                  </a:lnTo>
                  <a:lnTo>
                    <a:pt x="4287877" y="1317850"/>
                  </a:lnTo>
                  <a:lnTo>
                    <a:pt x="4328541" y="1326620"/>
                  </a:lnTo>
                  <a:lnTo>
                    <a:pt x="4368736" y="1339560"/>
                  </a:lnTo>
                  <a:lnTo>
                    <a:pt x="4417962" y="1363811"/>
                  </a:lnTo>
                  <a:lnTo>
                    <a:pt x="4466605" y="1390503"/>
                  </a:lnTo>
                  <a:lnTo>
                    <a:pt x="4515272" y="1413980"/>
                  </a:lnTo>
                  <a:lnTo>
                    <a:pt x="4564570" y="1428587"/>
                  </a:lnTo>
                  <a:lnTo>
                    <a:pt x="4614739" y="1428585"/>
                  </a:lnTo>
                  <a:lnTo>
                    <a:pt x="4665408" y="1418379"/>
                  </a:lnTo>
                  <a:lnTo>
                    <a:pt x="4716268" y="1407531"/>
                  </a:lnTo>
                  <a:lnTo>
                    <a:pt x="4767008" y="1405600"/>
                  </a:lnTo>
                  <a:lnTo>
                    <a:pt x="4817909" y="1418451"/>
                  </a:lnTo>
                  <a:lnTo>
                    <a:pt x="4869037" y="1439826"/>
                  </a:lnTo>
                  <a:lnTo>
                    <a:pt x="4919759" y="1461393"/>
                  </a:lnTo>
                  <a:lnTo>
                    <a:pt x="4969446" y="1474815"/>
                  </a:lnTo>
                  <a:lnTo>
                    <a:pt x="5017392" y="1477174"/>
                  </a:lnTo>
                  <a:lnTo>
                    <a:pt x="5064125" y="1473212"/>
                  </a:lnTo>
                  <a:lnTo>
                    <a:pt x="5110857" y="1465796"/>
                  </a:lnTo>
                  <a:lnTo>
                    <a:pt x="5158803" y="1457797"/>
                  </a:lnTo>
                  <a:lnTo>
                    <a:pt x="5208633" y="1446809"/>
                  </a:lnTo>
                  <a:lnTo>
                    <a:pt x="5259593" y="1432381"/>
                  </a:lnTo>
                  <a:lnTo>
                    <a:pt x="5310768" y="1420310"/>
                  </a:lnTo>
                  <a:lnTo>
                    <a:pt x="5361241" y="1416395"/>
                  </a:lnTo>
                  <a:lnTo>
                    <a:pt x="5410541" y="1422755"/>
                  </a:lnTo>
                  <a:lnTo>
                    <a:pt x="5459222" y="1436128"/>
                  </a:lnTo>
                  <a:lnTo>
                    <a:pt x="5507902" y="1454239"/>
                  </a:lnTo>
                  <a:lnTo>
                    <a:pt x="5557202" y="1474815"/>
                  </a:lnTo>
                  <a:lnTo>
                    <a:pt x="5597336" y="1495176"/>
                  </a:lnTo>
                  <a:lnTo>
                    <a:pt x="5637970" y="1520169"/>
                  </a:lnTo>
                  <a:lnTo>
                    <a:pt x="5678781" y="1545955"/>
                  </a:lnTo>
                  <a:lnTo>
                    <a:pt x="5719445" y="1568693"/>
                  </a:lnTo>
                  <a:lnTo>
                    <a:pt x="5759640" y="1584543"/>
                  </a:lnTo>
                  <a:lnTo>
                    <a:pt x="5808866" y="1597372"/>
                  </a:lnTo>
                  <a:lnTo>
                    <a:pt x="5857509" y="1604974"/>
                  </a:lnTo>
                  <a:lnTo>
                    <a:pt x="5906176" y="1602742"/>
                  </a:lnTo>
                  <a:lnTo>
                    <a:pt x="5955474" y="1586067"/>
                  </a:lnTo>
                  <a:lnTo>
                    <a:pt x="5988849" y="1563573"/>
                  </a:lnTo>
                  <a:lnTo>
                    <a:pt x="6022492" y="1532144"/>
                  </a:lnTo>
                  <a:lnTo>
                    <a:pt x="6056312" y="1494992"/>
                  </a:lnTo>
                  <a:lnTo>
                    <a:pt x="6090216" y="1455332"/>
                  </a:lnTo>
                  <a:lnTo>
                    <a:pt x="6124114" y="1416378"/>
                  </a:lnTo>
                  <a:lnTo>
                    <a:pt x="6157912" y="1381343"/>
                  </a:lnTo>
                  <a:lnTo>
                    <a:pt x="6198534" y="1341646"/>
                  </a:lnTo>
                  <a:lnTo>
                    <a:pt x="6239229" y="1301235"/>
                  </a:lnTo>
                  <a:lnTo>
                    <a:pt x="6279856" y="1262690"/>
                  </a:lnTo>
                  <a:lnTo>
                    <a:pt x="6320277" y="1228589"/>
                  </a:lnTo>
                  <a:lnTo>
                    <a:pt x="6360350" y="1201511"/>
                  </a:lnTo>
                  <a:lnTo>
                    <a:pt x="6409650" y="1181741"/>
                  </a:lnTo>
                  <a:lnTo>
                    <a:pt x="6458331" y="1173174"/>
                  </a:lnTo>
                  <a:lnTo>
                    <a:pt x="6507011" y="1167060"/>
                  </a:lnTo>
                  <a:lnTo>
                    <a:pt x="6556311" y="1154648"/>
                  </a:lnTo>
                  <a:lnTo>
                    <a:pt x="6596494" y="1134421"/>
                  </a:lnTo>
                  <a:lnTo>
                    <a:pt x="6637134" y="1107593"/>
                  </a:lnTo>
                  <a:lnTo>
                    <a:pt x="6677926" y="1080819"/>
                  </a:lnTo>
                  <a:lnTo>
                    <a:pt x="6718566" y="1060757"/>
                  </a:lnTo>
                  <a:lnTo>
                    <a:pt x="6758749" y="1054064"/>
                  </a:lnTo>
                  <a:lnTo>
                    <a:pt x="6798208" y="1068594"/>
                  </a:lnTo>
                  <a:lnTo>
                    <a:pt x="6837229" y="1099833"/>
                  </a:lnTo>
                  <a:lnTo>
                    <a:pt x="6876103" y="1136113"/>
                  </a:lnTo>
                  <a:lnTo>
                    <a:pt x="6915124" y="1165767"/>
                  </a:lnTo>
                  <a:lnTo>
                    <a:pt x="6954583" y="1177127"/>
                  </a:lnTo>
                  <a:lnTo>
                    <a:pt x="6994668" y="1163975"/>
                  </a:lnTo>
                  <a:lnTo>
                    <a:pt x="7035113" y="1134089"/>
                  </a:lnTo>
                  <a:lnTo>
                    <a:pt x="7075759" y="1096797"/>
                  </a:lnTo>
                  <a:lnTo>
                    <a:pt x="7116448" y="1061425"/>
                  </a:lnTo>
                  <a:lnTo>
                    <a:pt x="7157021" y="1037300"/>
                  </a:lnTo>
                  <a:lnTo>
                    <a:pt x="7208137" y="1024868"/>
                  </a:lnTo>
                  <a:lnTo>
                    <a:pt x="7259526" y="1022235"/>
                  </a:lnTo>
                  <a:lnTo>
                    <a:pt x="7310272" y="1023673"/>
                  </a:lnTo>
                  <a:lnTo>
                    <a:pt x="7359459" y="1023457"/>
                  </a:lnTo>
                  <a:lnTo>
                    <a:pt x="7406108" y="1024610"/>
                  </a:lnTo>
                  <a:lnTo>
                    <a:pt x="7450899" y="1028680"/>
                  </a:lnTo>
                  <a:lnTo>
                    <a:pt x="7495690" y="1027725"/>
                  </a:lnTo>
                  <a:lnTo>
                    <a:pt x="7542339" y="1013805"/>
                  </a:lnTo>
                  <a:lnTo>
                    <a:pt x="7581693" y="987400"/>
                  </a:lnTo>
                  <a:lnTo>
                    <a:pt x="7622229" y="949724"/>
                  </a:lnTo>
                  <a:lnTo>
                    <a:pt x="7663332" y="907762"/>
                  </a:lnTo>
                  <a:lnTo>
                    <a:pt x="7704387" y="868501"/>
                  </a:lnTo>
                  <a:lnTo>
                    <a:pt x="7744777" y="838926"/>
                  </a:lnTo>
                  <a:lnTo>
                    <a:pt x="7794220" y="817894"/>
                  </a:lnTo>
                  <a:lnTo>
                    <a:pt x="7843138" y="806684"/>
                  </a:lnTo>
                  <a:lnTo>
                    <a:pt x="7891867" y="799403"/>
                  </a:lnTo>
                  <a:lnTo>
                    <a:pt x="7940738" y="790158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25487" y="3433638"/>
              <a:ext cx="7941309" cy="1492250"/>
            </a:xfrm>
            <a:custGeom>
              <a:avLst/>
              <a:gdLst/>
              <a:ahLst/>
              <a:cxnLst/>
              <a:rect l="l" t="t" r="r" b="b"/>
              <a:pathLst>
                <a:path w="7941309" h="1492250">
                  <a:moveTo>
                    <a:pt x="0" y="1109405"/>
                  </a:moveTo>
                  <a:lnTo>
                    <a:pt x="51067" y="1098636"/>
                  </a:lnTo>
                  <a:lnTo>
                    <a:pt x="102442" y="1087355"/>
                  </a:lnTo>
                  <a:lnTo>
                    <a:pt x="153206" y="1077098"/>
                  </a:lnTo>
                  <a:lnTo>
                    <a:pt x="202437" y="1069400"/>
                  </a:lnTo>
                  <a:lnTo>
                    <a:pt x="249066" y="1065063"/>
                  </a:lnTo>
                  <a:lnTo>
                    <a:pt x="293858" y="1063177"/>
                  </a:lnTo>
                  <a:lnTo>
                    <a:pt x="338651" y="1062435"/>
                  </a:lnTo>
                  <a:lnTo>
                    <a:pt x="385279" y="1061526"/>
                  </a:lnTo>
                  <a:lnTo>
                    <a:pt x="434662" y="1058728"/>
                  </a:lnTo>
                  <a:lnTo>
                    <a:pt x="485676" y="1055145"/>
                  </a:lnTo>
                  <a:lnTo>
                    <a:pt x="537095" y="1053990"/>
                  </a:lnTo>
                  <a:lnTo>
                    <a:pt x="587692" y="1058478"/>
                  </a:lnTo>
                  <a:lnTo>
                    <a:pt x="636992" y="1071186"/>
                  </a:lnTo>
                  <a:lnTo>
                    <a:pt x="685672" y="1089847"/>
                  </a:lnTo>
                  <a:lnTo>
                    <a:pt x="734353" y="1110414"/>
                  </a:lnTo>
                  <a:lnTo>
                    <a:pt x="783653" y="1128836"/>
                  </a:lnTo>
                  <a:lnTo>
                    <a:pt x="823787" y="1146549"/>
                  </a:lnTo>
                  <a:lnTo>
                    <a:pt x="864421" y="1168920"/>
                  </a:lnTo>
                  <a:lnTo>
                    <a:pt x="905232" y="1188199"/>
                  </a:lnTo>
                  <a:lnTo>
                    <a:pt x="945896" y="1196640"/>
                  </a:lnTo>
                  <a:lnTo>
                    <a:pt x="986091" y="1186494"/>
                  </a:lnTo>
                  <a:lnTo>
                    <a:pt x="1042310" y="1127959"/>
                  </a:lnTo>
                  <a:lnTo>
                    <a:pt x="1070126" y="1084448"/>
                  </a:lnTo>
                  <a:lnTo>
                    <a:pt x="1097890" y="1036757"/>
                  </a:lnTo>
                  <a:lnTo>
                    <a:pt x="1125706" y="988876"/>
                  </a:lnTo>
                  <a:lnTo>
                    <a:pt x="1153682" y="944792"/>
                  </a:lnTo>
                  <a:lnTo>
                    <a:pt x="1181925" y="908491"/>
                  </a:lnTo>
                  <a:lnTo>
                    <a:pt x="1215300" y="878711"/>
                  </a:lnTo>
                  <a:lnTo>
                    <a:pt x="1248943" y="858119"/>
                  </a:lnTo>
                  <a:lnTo>
                    <a:pt x="1282763" y="840880"/>
                  </a:lnTo>
                  <a:lnTo>
                    <a:pt x="1316667" y="821153"/>
                  </a:lnTo>
                  <a:lnTo>
                    <a:pt x="1350565" y="793101"/>
                  </a:lnTo>
                  <a:lnTo>
                    <a:pt x="1384363" y="750884"/>
                  </a:lnTo>
                  <a:lnTo>
                    <a:pt x="1404656" y="716487"/>
                  </a:lnTo>
                  <a:lnTo>
                    <a:pt x="1424985" y="675744"/>
                  </a:lnTo>
                  <a:lnTo>
                    <a:pt x="1445332" y="630091"/>
                  </a:lnTo>
                  <a:lnTo>
                    <a:pt x="1465680" y="580963"/>
                  </a:lnTo>
                  <a:lnTo>
                    <a:pt x="1486011" y="529793"/>
                  </a:lnTo>
                  <a:lnTo>
                    <a:pt x="1506307" y="478018"/>
                  </a:lnTo>
                  <a:lnTo>
                    <a:pt x="1526552" y="427072"/>
                  </a:lnTo>
                  <a:lnTo>
                    <a:pt x="1546728" y="378390"/>
                  </a:lnTo>
                  <a:lnTo>
                    <a:pt x="1566817" y="333407"/>
                  </a:lnTo>
                  <a:lnTo>
                    <a:pt x="1586801" y="293557"/>
                  </a:lnTo>
                  <a:lnTo>
                    <a:pt x="1615084" y="241781"/>
                  </a:lnTo>
                  <a:lnTo>
                    <a:pt x="1643079" y="192214"/>
                  </a:lnTo>
                  <a:lnTo>
                    <a:pt x="1670900" y="145934"/>
                  </a:lnTo>
                  <a:lnTo>
                    <a:pt x="1698663" y="104014"/>
                  </a:lnTo>
                  <a:lnTo>
                    <a:pt x="1726484" y="67531"/>
                  </a:lnTo>
                  <a:lnTo>
                    <a:pt x="1754479" y="37559"/>
                  </a:lnTo>
                  <a:lnTo>
                    <a:pt x="1822945" y="0"/>
                  </a:lnTo>
                  <a:lnTo>
                    <a:pt x="1863585" y="1132"/>
                  </a:lnTo>
                  <a:lnTo>
                    <a:pt x="1904377" y="12202"/>
                  </a:lnTo>
                  <a:lnTo>
                    <a:pt x="1945017" y="26837"/>
                  </a:lnTo>
                  <a:lnTo>
                    <a:pt x="1985200" y="38668"/>
                  </a:lnTo>
                  <a:lnTo>
                    <a:pt x="2034498" y="49656"/>
                  </a:lnTo>
                  <a:lnTo>
                    <a:pt x="2083165" y="62560"/>
                  </a:lnTo>
                  <a:lnTo>
                    <a:pt x="2131808" y="78441"/>
                  </a:lnTo>
                  <a:lnTo>
                    <a:pt x="2181034" y="98358"/>
                  </a:lnTo>
                  <a:lnTo>
                    <a:pt x="2221119" y="116362"/>
                  </a:lnTo>
                  <a:lnTo>
                    <a:pt x="2261564" y="135707"/>
                  </a:lnTo>
                  <a:lnTo>
                    <a:pt x="2302210" y="157886"/>
                  </a:lnTo>
                  <a:lnTo>
                    <a:pt x="2342899" y="184393"/>
                  </a:lnTo>
                  <a:lnTo>
                    <a:pt x="2383472" y="216722"/>
                  </a:lnTo>
                  <a:lnTo>
                    <a:pt x="2417473" y="248275"/>
                  </a:lnTo>
                  <a:lnTo>
                    <a:pt x="2451732" y="283214"/>
                  </a:lnTo>
                  <a:lnTo>
                    <a:pt x="2485977" y="321497"/>
                  </a:lnTo>
                  <a:lnTo>
                    <a:pt x="2519936" y="363083"/>
                  </a:lnTo>
                  <a:lnTo>
                    <a:pt x="2553337" y="407928"/>
                  </a:lnTo>
                  <a:lnTo>
                    <a:pt x="2585910" y="455990"/>
                  </a:lnTo>
                  <a:lnTo>
                    <a:pt x="2609583" y="497155"/>
                  </a:lnTo>
                  <a:lnTo>
                    <a:pt x="2632559" y="544446"/>
                  </a:lnTo>
                  <a:lnTo>
                    <a:pt x="2655070" y="595285"/>
                  </a:lnTo>
                  <a:lnTo>
                    <a:pt x="2677350" y="647094"/>
                  </a:lnTo>
                  <a:lnTo>
                    <a:pt x="2699630" y="697295"/>
                  </a:lnTo>
                  <a:lnTo>
                    <a:pt x="2722141" y="743312"/>
                  </a:lnTo>
                  <a:lnTo>
                    <a:pt x="2745117" y="782566"/>
                  </a:lnTo>
                  <a:lnTo>
                    <a:pt x="2768790" y="812479"/>
                  </a:lnTo>
                  <a:lnTo>
                    <a:pt x="2808144" y="843731"/>
                  </a:lnTo>
                  <a:lnTo>
                    <a:pt x="2848680" y="860681"/>
                  </a:lnTo>
                  <a:lnTo>
                    <a:pt x="2889783" y="865396"/>
                  </a:lnTo>
                  <a:lnTo>
                    <a:pt x="2930838" y="859943"/>
                  </a:lnTo>
                  <a:lnTo>
                    <a:pt x="2971228" y="846388"/>
                  </a:lnTo>
                  <a:lnTo>
                    <a:pt x="3004194" y="825004"/>
                  </a:lnTo>
                  <a:lnTo>
                    <a:pt x="3036793" y="792319"/>
                  </a:lnTo>
                  <a:lnTo>
                    <a:pt x="3069209" y="753059"/>
                  </a:lnTo>
                  <a:lnTo>
                    <a:pt x="3101624" y="711947"/>
                  </a:lnTo>
                  <a:lnTo>
                    <a:pt x="3134223" y="673707"/>
                  </a:lnTo>
                  <a:lnTo>
                    <a:pt x="3167189" y="643061"/>
                  </a:lnTo>
                  <a:lnTo>
                    <a:pt x="3207322" y="613901"/>
                  </a:lnTo>
                  <a:lnTo>
                    <a:pt x="3247949" y="588057"/>
                  </a:lnTo>
                  <a:lnTo>
                    <a:pt x="3288740" y="566773"/>
                  </a:lnTo>
                  <a:lnTo>
                    <a:pt x="3329367" y="551292"/>
                  </a:lnTo>
                  <a:lnTo>
                    <a:pt x="3369500" y="542858"/>
                  </a:lnTo>
                  <a:lnTo>
                    <a:pt x="3446964" y="535458"/>
                  </a:lnTo>
                  <a:lnTo>
                    <a:pt x="3488089" y="540764"/>
                  </a:lnTo>
                  <a:lnTo>
                    <a:pt x="3528232" y="559732"/>
                  </a:lnTo>
                  <a:lnTo>
                    <a:pt x="3565461" y="598103"/>
                  </a:lnTo>
                  <a:lnTo>
                    <a:pt x="3601885" y="668927"/>
                  </a:lnTo>
                  <a:lnTo>
                    <a:pt x="3620220" y="715932"/>
                  </a:lnTo>
                  <a:lnTo>
                    <a:pt x="3638618" y="768023"/>
                  </a:lnTo>
                  <a:lnTo>
                    <a:pt x="3657063" y="823216"/>
                  </a:lnTo>
                  <a:lnTo>
                    <a:pt x="3675541" y="879530"/>
                  </a:lnTo>
                  <a:lnTo>
                    <a:pt x="3694037" y="934982"/>
                  </a:lnTo>
                  <a:lnTo>
                    <a:pt x="3712535" y="987589"/>
                  </a:lnTo>
                  <a:lnTo>
                    <a:pt x="3731022" y="1035369"/>
                  </a:lnTo>
                  <a:lnTo>
                    <a:pt x="3749481" y="1076339"/>
                  </a:lnTo>
                  <a:lnTo>
                    <a:pt x="3806814" y="1151356"/>
                  </a:lnTo>
                  <a:lnTo>
                    <a:pt x="3848301" y="1174932"/>
                  </a:lnTo>
                  <a:lnTo>
                    <a:pt x="3890575" y="1185738"/>
                  </a:lnTo>
                  <a:lnTo>
                    <a:pt x="3931849" y="1190264"/>
                  </a:lnTo>
                  <a:lnTo>
                    <a:pt x="3970337" y="1195003"/>
                  </a:lnTo>
                  <a:lnTo>
                    <a:pt x="4019637" y="1198758"/>
                  </a:lnTo>
                  <a:lnTo>
                    <a:pt x="4068317" y="1194654"/>
                  </a:lnTo>
                  <a:lnTo>
                    <a:pt x="4116998" y="1188217"/>
                  </a:lnTo>
                  <a:lnTo>
                    <a:pt x="4166298" y="1184970"/>
                  </a:lnTo>
                  <a:lnTo>
                    <a:pt x="4216556" y="1186113"/>
                  </a:lnTo>
                  <a:lnTo>
                    <a:pt x="4267469" y="1188780"/>
                  </a:lnTo>
                  <a:lnTo>
                    <a:pt x="4318406" y="1192400"/>
                  </a:lnTo>
                  <a:lnTo>
                    <a:pt x="4368736" y="1196400"/>
                  </a:lnTo>
                  <a:lnTo>
                    <a:pt x="4417962" y="1199990"/>
                  </a:lnTo>
                  <a:lnTo>
                    <a:pt x="4466605" y="1203687"/>
                  </a:lnTo>
                  <a:lnTo>
                    <a:pt x="4515272" y="1208884"/>
                  </a:lnTo>
                  <a:lnTo>
                    <a:pt x="4564570" y="1216974"/>
                  </a:lnTo>
                  <a:lnTo>
                    <a:pt x="4614739" y="1229688"/>
                  </a:lnTo>
                  <a:lnTo>
                    <a:pt x="4665408" y="1245819"/>
                  </a:lnTo>
                  <a:lnTo>
                    <a:pt x="4716268" y="1262355"/>
                  </a:lnTo>
                  <a:lnTo>
                    <a:pt x="4767008" y="1276283"/>
                  </a:lnTo>
                  <a:lnTo>
                    <a:pt x="4817909" y="1287277"/>
                  </a:lnTo>
                  <a:lnTo>
                    <a:pt x="4869037" y="1296794"/>
                  </a:lnTo>
                  <a:lnTo>
                    <a:pt x="4919759" y="1304501"/>
                  </a:lnTo>
                  <a:lnTo>
                    <a:pt x="4969446" y="1310065"/>
                  </a:lnTo>
                  <a:lnTo>
                    <a:pt x="5017392" y="1313360"/>
                  </a:lnTo>
                  <a:lnTo>
                    <a:pt x="5064125" y="1314510"/>
                  </a:lnTo>
                  <a:lnTo>
                    <a:pt x="5110857" y="1313852"/>
                  </a:lnTo>
                  <a:lnTo>
                    <a:pt x="5158803" y="1311716"/>
                  </a:lnTo>
                  <a:lnTo>
                    <a:pt x="5208633" y="1306186"/>
                  </a:lnTo>
                  <a:lnTo>
                    <a:pt x="5259593" y="1297762"/>
                  </a:lnTo>
                  <a:lnTo>
                    <a:pt x="5310768" y="1290410"/>
                  </a:lnTo>
                  <a:lnTo>
                    <a:pt x="5361241" y="1288094"/>
                  </a:lnTo>
                  <a:lnTo>
                    <a:pt x="5410541" y="1290408"/>
                  </a:lnTo>
                  <a:lnTo>
                    <a:pt x="5459222" y="1295746"/>
                  </a:lnTo>
                  <a:lnTo>
                    <a:pt x="5507902" y="1306275"/>
                  </a:lnTo>
                  <a:lnTo>
                    <a:pt x="5557202" y="1324162"/>
                  </a:lnTo>
                  <a:lnTo>
                    <a:pt x="5597336" y="1347969"/>
                  </a:lnTo>
                  <a:lnTo>
                    <a:pt x="5637970" y="1379805"/>
                  </a:lnTo>
                  <a:lnTo>
                    <a:pt x="5678781" y="1414011"/>
                  </a:lnTo>
                  <a:lnTo>
                    <a:pt x="5719445" y="1444932"/>
                  </a:lnTo>
                  <a:lnTo>
                    <a:pt x="5759640" y="1466910"/>
                  </a:lnTo>
                  <a:lnTo>
                    <a:pt x="5808866" y="1483220"/>
                  </a:lnTo>
                  <a:lnTo>
                    <a:pt x="5857509" y="1491945"/>
                  </a:lnTo>
                  <a:lnTo>
                    <a:pt x="5906176" y="1491646"/>
                  </a:lnTo>
                  <a:lnTo>
                    <a:pt x="5955474" y="1480880"/>
                  </a:lnTo>
                  <a:lnTo>
                    <a:pt x="5995559" y="1463256"/>
                  </a:lnTo>
                  <a:lnTo>
                    <a:pt x="6036004" y="1437999"/>
                  </a:lnTo>
                  <a:lnTo>
                    <a:pt x="6076650" y="1406988"/>
                  </a:lnTo>
                  <a:lnTo>
                    <a:pt x="6117339" y="1372099"/>
                  </a:lnTo>
                  <a:lnTo>
                    <a:pt x="6157912" y="1335211"/>
                  </a:lnTo>
                  <a:lnTo>
                    <a:pt x="6191755" y="1300251"/>
                  </a:lnTo>
                  <a:lnTo>
                    <a:pt x="6225664" y="1259698"/>
                  </a:lnTo>
                  <a:lnTo>
                    <a:pt x="6259560" y="1216895"/>
                  </a:lnTo>
                  <a:lnTo>
                    <a:pt x="6293360" y="1175182"/>
                  </a:lnTo>
                  <a:lnTo>
                    <a:pt x="6326984" y="1137900"/>
                  </a:lnTo>
                  <a:lnTo>
                    <a:pt x="6360350" y="1108389"/>
                  </a:lnTo>
                  <a:lnTo>
                    <a:pt x="6409650" y="1079761"/>
                  </a:lnTo>
                  <a:lnTo>
                    <a:pt x="6458331" y="1063289"/>
                  </a:lnTo>
                  <a:lnTo>
                    <a:pt x="6507011" y="1052507"/>
                  </a:lnTo>
                  <a:lnTo>
                    <a:pt x="6556311" y="1040952"/>
                  </a:lnTo>
                  <a:lnTo>
                    <a:pt x="6606623" y="1031463"/>
                  </a:lnTo>
                  <a:lnTo>
                    <a:pt x="6657530" y="1025903"/>
                  </a:lnTo>
                  <a:lnTo>
                    <a:pt x="6708437" y="1016628"/>
                  </a:lnTo>
                  <a:lnTo>
                    <a:pt x="6758749" y="995994"/>
                  </a:lnTo>
                  <a:lnTo>
                    <a:pt x="6791670" y="971171"/>
                  </a:lnTo>
                  <a:lnTo>
                    <a:pt x="6824253" y="938078"/>
                  </a:lnTo>
                  <a:lnTo>
                    <a:pt x="6856666" y="901062"/>
                  </a:lnTo>
                  <a:lnTo>
                    <a:pt x="6889079" y="864469"/>
                  </a:lnTo>
                  <a:lnTo>
                    <a:pt x="6921662" y="832647"/>
                  </a:lnTo>
                  <a:lnTo>
                    <a:pt x="6954583" y="809939"/>
                  </a:lnTo>
                  <a:lnTo>
                    <a:pt x="7004752" y="793229"/>
                  </a:lnTo>
                  <a:lnTo>
                    <a:pt x="7055421" y="789223"/>
                  </a:lnTo>
                  <a:lnTo>
                    <a:pt x="7106281" y="791955"/>
                  </a:lnTo>
                  <a:lnTo>
                    <a:pt x="7157021" y="795461"/>
                  </a:lnTo>
                  <a:lnTo>
                    <a:pt x="7208137" y="800125"/>
                  </a:lnTo>
                  <a:lnTo>
                    <a:pt x="7259526" y="808384"/>
                  </a:lnTo>
                  <a:lnTo>
                    <a:pt x="7310272" y="817643"/>
                  </a:lnTo>
                  <a:lnTo>
                    <a:pt x="7359459" y="825306"/>
                  </a:lnTo>
                  <a:lnTo>
                    <a:pt x="7406108" y="831827"/>
                  </a:lnTo>
                  <a:lnTo>
                    <a:pt x="7450899" y="838229"/>
                  </a:lnTo>
                  <a:lnTo>
                    <a:pt x="7495690" y="842773"/>
                  </a:lnTo>
                  <a:lnTo>
                    <a:pt x="7542339" y="843721"/>
                  </a:lnTo>
                  <a:lnTo>
                    <a:pt x="7591740" y="838546"/>
                  </a:lnTo>
                  <a:lnTo>
                    <a:pt x="7642748" y="828799"/>
                  </a:lnTo>
                  <a:lnTo>
                    <a:pt x="7694162" y="819147"/>
                  </a:lnTo>
                  <a:lnTo>
                    <a:pt x="7744777" y="814257"/>
                  </a:lnTo>
                  <a:lnTo>
                    <a:pt x="7794220" y="816192"/>
                  </a:lnTo>
                  <a:lnTo>
                    <a:pt x="7843138" y="822116"/>
                  </a:lnTo>
                  <a:lnTo>
                    <a:pt x="7891867" y="829634"/>
                  </a:lnTo>
                  <a:lnTo>
                    <a:pt x="7940738" y="836355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94070" y="2803398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894070" y="3065526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894070" y="3329178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894070" y="3592830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52145" y="3981703"/>
            <a:ext cx="220979" cy="1717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endParaRPr sz="17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0"/>
              </a:spcBef>
            </a:pPr>
            <a:endParaRPr sz="17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endParaRPr sz="17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35"/>
              </a:spcBef>
            </a:pPr>
            <a:endParaRPr sz="1700">
              <a:solidFill>
                <a:prstClr val="black"/>
              </a:solidFill>
              <a:latin typeface="Tahoma"/>
              <a:cs typeface="Tahoma"/>
            </a:endParaRPr>
          </a:p>
          <a:p>
            <a:pPr marL="10922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2145" y="3242563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2145" y="2503424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90839" y="5634633"/>
            <a:ext cx="1023619" cy="58864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36195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20320" marR="5080" indent="-8255">
              <a:lnSpc>
                <a:spcPct val="180700"/>
              </a:lnSpc>
              <a:spcBef>
                <a:spcPts val="9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63627" y="5634633"/>
            <a:ext cx="1025525" cy="58864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36195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20320" marR="5080" indent="-8255">
              <a:lnSpc>
                <a:spcPct val="180900"/>
              </a:lnSpc>
              <a:spcBef>
                <a:spcPts val="9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4737" y="5634634"/>
            <a:ext cx="1025525" cy="6057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29845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37465">
              <a:spcBef>
                <a:spcPts val="135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46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92440" y="5634938"/>
            <a:ext cx="240665" cy="5168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66878" y="5634938"/>
            <a:ext cx="240665" cy="5168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87310" y="5635242"/>
            <a:ext cx="240665" cy="63373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72193" y="5635242"/>
            <a:ext cx="639445" cy="63373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41275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45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75723" y="5634938"/>
            <a:ext cx="240665" cy="5168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72774" y="5634633"/>
            <a:ext cx="1031240" cy="6057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29845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24765">
              <a:lnSpc>
                <a:spcPts val="3140"/>
              </a:lnSpc>
              <a:spcBef>
                <a:spcPts val="29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73994" y="5635547"/>
            <a:ext cx="240665" cy="5638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61749" y="5635242"/>
            <a:ext cx="240665" cy="63373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46631" y="5635547"/>
            <a:ext cx="240665" cy="5257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63817" y="2639923"/>
            <a:ext cx="1391920" cy="1080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Tüketici kredisi  </a:t>
            </a:r>
            <a:r>
              <a:rPr sz="1400" b="1" spc="-5" dirty="0">
                <a:solidFill>
                  <a:srgbClr val="A80000"/>
                </a:solidFill>
                <a:latin typeface="Tahoma"/>
                <a:cs typeface="Tahoma"/>
              </a:rPr>
              <a:t>İhtiyaç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835025">
              <a:lnSpc>
                <a:spcPts val="2080"/>
              </a:lnSpc>
              <a:spcBef>
                <a:spcPts val="130"/>
              </a:spcBef>
            </a:pPr>
            <a:r>
              <a:rPr sz="1400" b="1" dirty="0">
                <a:solidFill>
                  <a:srgbClr val="808080"/>
                </a:solidFill>
                <a:latin typeface="Tahoma"/>
                <a:cs typeface="Tahoma"/>
              </a:rPr>
              <a:t>Taşıt  </a:t>
            </a:r>
            <a:r>
              <a:rPr sz="1400" b="1" spc="-10" dirty="0">
                <a:solidFill>
                  <a:srgbClr val="FFC000"/>
                </a:solidFill>
                <a:latin typeface="Tahoma"/>
                <a:cs typeface="Tahoma"/>
              </a:rPr>
              <a:t>K</a:t>
            </a:r>
            <a:r>
              <a:rPr sz="1400" b="1" spc="-5" dirty="0">
                <a:solidFill>
                  <a:srgbClr val="FFC000"/>
                </a:solidFill>
                <a:latin typeface="Tahoma"/>
                <a:cs typeface="Tahoma"/>
              </a:rPr>
              <a:t>onut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77797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5673" y="808481"/>
            <a:ext cx="69881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Mevduatlar </a:t>
            </a:r>
            <a:r>
              <a:rPr sz="2800" spc="-5" dirty="0"/>
              <a:t>artış eğilimini</a:t>
            </a:r>
            <a:r>
              <a:rPr sz="2800" spc="114" dirty="0"/>
              <a:t> </a:t>
            </a:r>
            <a:r>
              <a:rPr sz="2800" spc="-10" dirty="0"/>
              <a:t>koruyor</a:t>
            </a:r>
            <a:endParaRPr sz="2800"/>
          </a:p>
          <a:p>
            <a:pPr marL="12700">
              <a:lnSpc>
                <a:spcPct val="100000"/>
              </a:lnSpc>
            </a:pPr>
            <a:r>
              <a:rPr sz="2800" b="0" spc="-5" dirty="0">
                <a:latin typeface="Tahoma"/>
                <a:cs typeface="Tahoma"/>
              </a:rPr>
              <a:t>Döviz </a:t>
            </a:r>
            <a:r>
              <a:rPr sz="2800" b="0" spc="-10" dirty="0">
                <a:latin typeface="Tahoma"/>
                <a:cs typeface="Tahoma"/>
              </a:rPr>
              <a:t>mevduatlarının </a:t>
            </a:r>
            <a:r>
              <a:rPr sz="2800" b="0" spc="-5" dirty="0">
                <a:latin typeface="Tahoma"/>
                <a:cs typeface="Tahoma"/>
              </a:rPr>
              <a:t>oranı %55,3’e</a:t>
            </a:r>
            <a:r>
              <a:rPr sz="2800" b="0" spc="130" dirty="0">
                <a:latin typeface="Tahoma"/>
                <a:cs typeface="Tahoma"/>
              </a:rPr>
              <a:t> </a:t>
            </a:r>
            <a:r>
              <a:rPr sz="2800" b="0" spc="-10" dirty="0">
                <a:latin typeface="Tahoma"/>
                <a:cs typeface="Tahoma"/>
              </a:rPr>
              <a:t>yükseldi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92807"/>
            <a:ext cx="9139555" cy="585470"/>
          </a:xfrm>
          <a:custGeom>
            <a:avLst/>
            <a:gdLst/>
            <a:ahLst/>
            <a:cxnLst/>
            <a:rect l="l" t="t" r="r" b="b"/>
            <a:pathLst>
              <a:path w="9139555" h="585469">
                <a:moveTo>
                  <a:pt x="9139428" y="0"/>
                </a:moveTo>
                <a:lnTo>
                  <a:pt x="0" y="0"/>
                </a:lnTo>
                <a:lnTo>
                  <a:pt x="0" y="585215"/>
                </a:lnTo>
                <a:lnTo>
                  <a:pt x="9139428" y="585215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963" y="1926717"/>
            <a:ext cx="76917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92705" marR="5080" indent="-2580640"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Toplam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mevduat tutarı (milyar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TL)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döviz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mevduatlarını oranı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(%),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aylık, 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– Mayıs</a:t>
            </a:r>
            <a:r>
              <a:rPr sz="1600" b="1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13816" y="2734055"/>
            <a:ext cx="7737475" cy="2859405"/>
            <a:chOff x="813816" y="2734055"/>
            <a:chExt cx="7737475" cy="2859405"/>
          </a:xfrm>
        </p:grpSpPr>
        <p:sp>
          <p:nvSpPr>
            <p:cNvPr id="7" name="object 7"/>
            <p:cNvSpPr/>
            <p:nvPr/>
          </p:nvSpPr>
          <p:spPr>
            <a:xfrm>
              <a:off x="914400" y="5393435"/>
              <a:ext cx="104139" cy="195580"/>
            </a:xfrm>
            <a:custGeom>
              <a:avLst/>
              <a:gdLst/>
              <a:ahLst/>
              <a:cxnLst/>
              <a:rect l="l" t="t" r="r" b="b"/>
              <a:pathLst>
                <a:path w="104140" h="195579">
                  <a:moveTo>
                    <a:pt x="103631" y="0"/>
                  </a:moveTo>
                  <a:lnTo>
                    <a:pt x="0" y="0"/>
                  </a:lnTo>
                  <a:lnTo>
                    <a:pt x="0" y="195072"/>
                  </a:lnTo>
                  <a:lnTo>
                    <a:pt x="103631" y="195072"/>
                  </a:lnTo>
                  <a:lnTo>
                    <a:pt x="10363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13816" y="2738627"/>
              <a:ext cx="59690" cy="2849880"/>
            </a:xfrm>
            <a:custGeom>
              <a:avLst/>
              <a:gdLst/>
              <a:ahLst/>
              <a:cxnLst/>
              <a:rect l="l" t="t" r="r" b="b"/>
              <a:pathLst>
                <a:path w="59690" h="2849879">
                  <a:moveTo>
                    <a:pt x="59436" y="2849880"/>
                  </a:moveTo>
                  <a:lnTo>
                    <a:pt x="59436" y="0"/>
                  </a:lnTo>
                </a:path>
                <a:path w="59690" h="2849879">
                  <a:moveTo>
                    <a:pt x="0" y="2849880"/>
                  </a:moveTo>
                  <a:lnTo>
                    <a:pt x="59436" y="2849880"/>
                  </a:lnTo>
                </a:path>
                <a:path w="59690" h="2849879">
                  <a:moveTo>
                    <a:pt x="0" y="2279904"/>
                  </a:moveTo>
                  <a:lnTo>
                    <a:pt x="59436" y="2279904"/>
                  </a:lnTo>
                </a:path>
                <a:path w="59690" h="2849879">
                  <a:moveTo>
                    <a:pt x="0" y="1709928"/>
                  </a:moveTo>
                  <a:lnTo>
                    <a:pt x="59436" y="1709928"/>
                  </a:lnTo>
                </a:path>
                <a:path w="59690" h="2849879">
                  <a:moveTo>
                    <a:pt x="0" y="1139952"/>
                  </a:moveTo>
                  <a:lnTo>
                    <a:pt x="59436" y="1139952"/>
                  </a:lnTo>
                </a:path>
                <a:path w="59690" h="2849879">
                  <a:moveTo>
                    <a:pt x="0" y="569976"/>
                  </a:moveTo>
                  <a:lnTo>
                    <a:pt x="59436" y="569976"/>
                  </a:lnTo>
                </a:path>
                <a:path w="59690" h="2849879">
                  <a:moveTo>
                    <a:pt x="0" y="0"/>
                  </a:moveTo>
                  <a:lnTo>
                    <a:pt x="59436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100328" y="2985515"/>
              <a:ext cx="7350759" cy="2603500"/>
            </a:xfrm>
            <a:custGeom>
              <a:avLst/>
              <a:gdLst/>
              <a:ahLst/>
              <a:cxnLst/>
              <a:rect l="l" t="t" r="r" b="b"/>
              <a:pathLst>
                <a:path w="7350759" h="2603500">
                  <a:moveTo>
                    <a:pt x="103632" y="2410968"/>
                  </a:moveTo>
                  <a:lnTo>
                    <a:pt x="0" y="2410968"/>
                  </a:lnTo>
                  <a:lnTo>
                    <a:pt x="0" y="2602992"/>
                  </a:lnTo>
                  <a:lnTo>
                    <a:pt x="103632" y="2602992"/>
                  </a:lnTo>
                  <a:lnTo>
                    <a:pt x="103632" y="2410968"/>
                  </a:lnTo>
                  <a:close/>
                </a:path>
                <a:path w="7350759" h="2603500">
                  <a:moveTo>
                    <a:pt x="289560" y="2354580"/>
                  </a:moveTo>
                  <a:lnTo>
                    <a:pt x="185928" y="2354580"/>
                  </a:lnTo>
                  <a:lnTo>
                    <a:pt x="185928" y="2602992"/>
                  </a:lnTo>
                  <a:lnTo>
                    <a:pt x="289560" y="2602992"/>
                  </a:lnTo>
                  <a:lnTo>
                    <a:pt x="289560" y="2354580"/>
                  </a:lnTo>
                  <a:close/>
                </a:path>
                <a:path w="7350759" h="2603500">
                  <a:moveTo>
                    <a:pt x="475488" y="2296668"/>
                  </a:moveTo>
                  <a:lnTo>
                    <a:pt x="371856" y="2296668"/>
                  </a:lnTo>
                  <a:lnTo>
                    <a:pt x="371856" y="2602992"/>
                  </a:lnTo>
                  <a:lnTo>
                    <a:pt x="475488" y="2602992"/>
                  </a:lnTo>
                  <a:lnTo>
                    <a:pt x="475488" y="2296668"/>
                  </a:lnTo>
                  <a:close/>
                </a:path>
                <a:path w="7350759" h="2603500">
                  <a:moveTo>
                    <a:pt x="659892" y="2183892"/>
                  </a:moveTo>
                  <a:lnTo>
                    <a:pt x="557784" y="2183892"/>
                  </a:lnTo>
                  <a:lnTo>
                    <a:pt x="557784" y="2602992"/>
                  </a:lnTo>
                  <a:lnTo>
                    <a:pt x="659892" y="2602992"/>
                  </a:lnTo>
                  <a:lnTo>
                    <a:pt x="659892" y="2183892"/>
                  </a:lnTo>
                  <a:close/>
                </a:path>
                <a:path w="7350759" h="2603500">
                  <a:moveTo>
                    <a:pt x="845820" y="2225040"/>
                  </a:moveTo>
                  <a:lnTo>
                    <a:pt x="743712" y="2225040"/>
                  </a:lnTo>
                  <a:lnTo>
                    <a:pt x="743712" y="2602992"/>
                  </a:lnTo>
                  <a:lnTo>
                    <a:pt x="845820" y="2602992"/>
                  </a:lnTo>
                  <a:lnTo>
                    <a:pt x="845820" y="2225040"/>
                  </a:lnTo>
                  <a:close/>
                </a:path>
                <a:path w="7350759" h="2603500">
                  <a:moveTo>
                    <a:pt x="1031748" y="2151888"/>
                  </a:moveTo>
                  <a:lnTo>
                    <a:pt x="929640" y="2151888"/>
                  </a:lnTo>
                  <a:lnTo>
                    <a:pt x="929640" y="2602992"/>
                  </a:lnTo>
                  <a:lnTo>
                    <a:pt x="1031748" y="2602992"/>
                  </a:lnTo>
                  <a:lnTo>
                    <a:pt x="1031748" y="2151888"/>
                  </a:lnTo>
                  <a:close/>
                </a:path>
                <a:path w="7350759" h="2603500">
                  <a:moveTo>
                    <a:pt x="1217676" y="1891284"/>
                  </a:moveTo>
                  <a:lnTo>
                    <a:pt x="1114044" y="1891284"/>
                  </a:lnTo>
                  <a:lnTo>
                    <a:pt x="1114044" y="2602992"/>
                  </a:lnTo>
                  <a:lnTo>
                    <a:pt x="1217676" y="2602992"/>
                  </a:lnTo>
                  <a:lnTo>
                    <a:pt x="1217676" y="1891284"/>
                  </a:lnTo>
                  <a:close/>
                </a:path>
                <a:path w="7350759" h="2603500">
                  <a:moveTo>
                    <a:pt x="1403604" y="1941576"/>
                  </a:moveTo>
                  <a:lnTo>
                    <a:pt x="1299972" y="1941576"/>
                  </a:lnTo>
                  <a:lnTo>
                    <a:pt x="1299972" y="2602992"/>
                  </a:lnTo>
                  <a:lnTo>
                    <a:pt x="1403604" y="2602992"/>
                  </a:lnTo>
                  <a:lnTo>
                    <a:pt x="1403604" y="1941576"/>
                  </a:lnTo>
                  <a:close/>
                </a:path>
                <a:path w="7350759" h="2603500">
                  <a:moveTo>
                    <a:pt x="1589532" y="1987296"/>
                  </a:moveTo>
                  <a:lnTo>
                    <a:pt x="1485900" y="1987296"/>
                  </a:lnTo>
                  <a:lnTo>
                    <a:pt x="1485900" y="2602992"/>
                  </a:lnTo>
                  <a:lnTo>
                    <a:pt x="1589532" y="2602992"/>
                  </a:lnTo>
                  <a:lnTo>
                    <a:pt x="1589532" y="1987296"/>
                  </a:lnTo>
                  <a:close/>
                </a:path>
                <a:path w="7350759" h="2603500">
                  <a:moveTo>
                    <a:pt x="1775460" y="2107692"/>
                  </a:moveTo>
                  <a:lnTo>
                    <a:pt x="1671828" y="2107692"/>
                  </a:lnTo>
                  <a:lnTo>
                    <a:pt x="1671828" y="2602992"/>
                  </a:lnTo>
                  <a:lnTo>
                    <a:pt x="1775460" y="2602992"/>
                  </a:lnTo>
                  <a:lnTo>
                    <a:pt x="1775460" y="2107692"/>
                  </a:lnTo>
                  <a:close/>
                </a:path>
                <a:path w="7350759" h="2603500">
                  <a:moveTo>
                    <a:pt x="1961388" y="2043684"/>
                  </a:moveTo>
                  <a:lnTo>
                    <a:pt x="1857756" y="2043684"/>
                  </a:lnTo>
                  <a:lnTo>
                    <a:pt x="1857756" y="2602992"/>
                  </a:lnTo>
                  <a:lnTo>
                    <a:pt x="1961388" y="2602992"/>
                  </a:lnTo>
                  <a:lnTo>
                    <a:pt x="1961388" y="2043684"/>
                  </a:lnTo>
                  <a:close/>
                </a:path>
                <a:path w="7350759" h="2603500">
                  <a:moveTo>
                    <a:pt x="2147316" y="2019300"/>
                  </a:moveTo>
                  <a:lnTo>
                    <a:pt x="2043684" y="2019300"/>
                  </a:lnTo>
                  <a:lnTo>
                    <a:pt x="2043684" y="2602992"/>
                  </a:lnTo>
                  <a:lnTo>
                    <a:pt x="2147316" y="2602992"/>
                  </a:lnTo>
                  <a:lnTo>
                    <a:pt x="2147316" y="2019300"/>
                  </a:lnTo>
                  <a:close/>
                </a:path>
                <a:path w="7350759" h="2603500">
                  <a:moveTo>
                    <a:pt x="2333244" y="2008632"/>
                  </a:moveTo>
                  <a:lnTo>
                    <a:pt x="2229612" y="2008632"/>
                  </a:lnTo>
                  <a:lnTo>
                    <a:pt x="2229612" y="2602992"/>
                  </a:lnTo>
                  <a:lnTo>
                    <a:pt x="2333244" y="2602992"/>
                  </a:lnTo>
                  <a:lnTo>
                    <a:pt x="2333244" y="2008632"/>
                  </a:lnTo>
                  <a:close/>
                </a:path>
                <a:path w="7350759" h="2603500">
                  <a:moveTo>
                    <a:pt x="2519172" y="1886712"/>
                  </a:moveTo>
                  <a:lnTo>
                    <a:pt x="2415540" y="1886712"/>
                  </a:lnTo>
                  <a:lnTo>
                    <a:pt x="2415540" y="2602992"/>
                  </a:lnTo>
                  <a:lnTo>
                    <a:pt x="2519172" y="2602992"/>
                  </a:lnTo>
                  <a:lnTo>
                    <a:pt x="2519172" y="1886712"/>
                  </a:lnTo>
                  <a:close/>
                </a:path>
                <a:path w="7350759" h="2603500">
                  <a:moveTo>
                    <a:pt x="2705100" y="1778508"/>
                  </a:moveTo>
                  <a:lnTo>
                    <a:pt x="2601468" y="1778508"/>
                  </a:lnTo>
                  <a:lnTo>
                    <a:pt x="2601468" y="2602992"/>
                  </a:lnTo>
                  <a:lnTo>
                    <a:pt x="2705100" y="2602992"/>
                  </a:lnTo>
                  <a:lnTo>
                    <a:pt x="2705100" y="1778508"/>
                  </a:lnTo>
                  <a:close/>
                </a:path>
                <a:path w="7350759" h="2603500">
                  <a:moveTo>
                    <a:pt x="2891028" y="1781556"/>
                  </a:moveTo>
                  <a:lnTo>
                    <a:pt x="2787396" y="1781556"/>
                  </a:lnTo>
                  <a:lnTo>
                    <a:pt x="2787396" y="2602992"/>
                  </a:lnTo>
                  <a:lnTo>
                    <a:pt x="2891028" y="2602992"/>
                  </a:lnTo>
                  <a:lnTo>
                    <a:pt x="2891028" y="1781556"/>
                  </a:lnTo>
                  <a:close/>
                </a:path>
                <a:path w="7350759" h="2603500">
                  <a:moveTo>
                    <a:pt x="3075432" y="1784604"/>
                  </a:moveTo>
                  <a:lnTo>
                    <a:pt x="2973324" y="1784604"/>
                  </a:lnTo>
                  <a:lnTo>
                    <a:pt x="2973324" y="2602992"/>
                  </a:lnTo>
                  <a:lnTo>
                    <a:pt x="3075432" y="2602992"/>
                  </a:lnTo>
                  <a:lnTo>
                    <a:pt x="3075432" y="1784604"/>
                  </a:lnTo>
                  <a:close/>
                </a:path>
                <a:path w="7350759" h="2603500">
                  <a:moveTo>
                    <a:pt x="3261360" y="1748028"/>
                  </a:moveTo>
                  <a:lnTo>
                    <a:pt x="3159252" y="1748028"/>
                  </a:lnTo>
                  <a:lnTo>
                    <a:pt x="3159252" y="2602992"/>
                  </a:lnTo>
                  <a:lnTo>
                    <a:pt x="3261360" y="2602992"/>
                  </a:lnTo>
                  <a:lnTo>
                    <a:pt x="3261360" y="1748028"/>
                  </a:lnTo>
                  <a:close/>
                </a:path>
                <a:path w="7350759" h="2603500">
                  <a:moveTo>
                    <a:pt x="3447288" y="1673352"/>
                  </a:moveTo>
                  <a:lnTo>
                    <a:pt x="3345180" y="1673352"/>
                  </a:lnTo>
                  <a:lnTo>
                    <a:pt x="3345180" y="2602992"/>
                  </a:lnTo>
                  <a:lnTo>
                    <a:pt x="3447288" y="2602992"/>
                  </a:lnTo>
                  <a:lnTo>
                    <a:pt x="3447288" y="1673352"/>
                  </a:lnTo>
                  <a:close/>
                </a:path>
                <a:path w="7350759" h="2603500">
                  <a:moveTo>
                    <a:pt x="3633216" y="1635252"/>
                  </a:moveTo>
                  <a:lnTo>
                    <a:pt x="3531108" y="1635252"/>
                  </a:lnTo>
                  <a:lnTo>
                    <a:pt x="3531108" y="2602992"/>
                  </a:lnTo>
                  <a:lnTo>
                    <a:pt x="3633216" y="2602992"/>
                  </a:lnTo>
                  <a:lnTo>
                    <a:pt x="3633216" y="1635252"/>
                  </a:lnTo>
                  <a:close/>
                </a:path>
                <a:path w="7350759" h="2603500">
                  <a:moveTo>
                    <a:pt x="3819144" y="1581912"/>
                  </a:moveTo>
                  <a:lnTo>
                    <a:pt x="3715512" y="1581912"/>
                  </a:lnTo>
                  <a:lnTo>
                    <a:pt x="3715512" y="2602992"/>
                  </a:lnTo>
                  <a:lnTo>
                    <a:pt x="3819144" y="2602992"/>
                  </a:lnTo>
                  <a:lnTo>
                    <a:pt x="3819144" y="1581912"/>
                  </a:lnTo>
                  <a:close/>
                </a:path>
                <a:path w="7350759" h="2603500">
                  <a:moveTo>
                    <a:pt x="4005072" y="1562100"/>
                  </a:moveTo>
                  <a:lnTo>
                    <a:pt x="3901440" y="1562100"/>
                  </a:lnTo>
                  <a:lnTo>
                    <a:pt x="3901440" y="2602992"/>
                  </a:lnTo>
                  <a:lnTo>
                    <a:pt x="4005072" y="2602992"/>
                  </a:lnTo>
                  <a:lnTo>
                    <a:pt x="4005072" y="1562100"/>
                  </a:lnTo>
                  <a:close/>
                </a:path>
                <a:path w="7350759" h="2603500">
                  <a:moveTo>
                    <a:pt x="4191000" y="1438656"/>
                  </a:moveTo>
                  <a:lnTo>
                    <a:pt x="4087368" y="1438656"/>
                  </a:lnTo>
                  <a:lnTo>
                    <a:pt x="4087368" y="2602992"/>
                  </a:lnTo>
                  <a:lnTo>
                    <a:pt x="4191000" y="2602992"/>
                  </a:lnTo>
                  <a:lnTo>
                    <a:pt x="4191000" y="1438656"/>
                  </a:lnTo>
                  <a:close/>
                </a:path>
                <a:path w="7350759" h="2603500">
                  <a:moveTo>
                    <a:pt x="4376928" y="1409700"/>
                  </a:moveTo>
                  <a:lnTo>
                    <a:pt x="4273296" y="1409700"/>
                  </a:lnTo>
                  <a:lnTo>
                    <a:pt x="4273296" y="2602992"/>
                  </a:lnTo>
                  <a:lnTo>
                    <a:pt x="4376928" y="2602992"/>
                  </a:lnTo>
                  <a:lnTo>
                    <a:pt x="4376928" y="1409700"/>
                  </a:lnTo>
                  <a:close/>
                </a:path>
                <a:path w="7350759" h="2603500">
                  <a:moveTo>
                    <a:pt x="4562856" y="1313688"/>
                  </a:moveTo>
                  <a:lnTo>
                    <a:pt x="4459224" y="1313688"/>
                  </a:lnTo>
                  <a:lnTo>
                    <a:pt x="4459224" y="2602992"/>
                  </a:lnTo>
                  <a:lnTo>
                    <a:pt x="4562856" y="2602992"/>
                  </a:lnTo>
                  <a:lnTo>
                    <a:pt x="4562856" y="1313688"/>
                  </a:lnTo>
                  <a:close/>
                </a:path>
                <a:path w="7350759" h="2603500">
                  <a:moveTo>
                    <a:pt x="4748784" y="1196340"/>
                  </a:moveTo>
                  <a:lnTo>
                    <a:pt x="4645152" y="1196340"/>
                  </a:lnTo>
                  <a:lnTo>
                    <a:pt x="4645152" y="2602992"/>
                  </a:lnTo>
                  <a:lnTo>
                    <a:pt x="4748784" y="2602992"/>
                  </a:lnTo>
                  <a:lnTo>
                    <a:pt x="4748784" y="1196340"/>
                  </a:lnTo>
                  <a:close/>
                </a:path>
                <a:path w="7350759" h="2603500">
                  <a:moveTo>
                    <a:pt x="4934712" y="938784"/>
                  </a:moveTo>
                  <a:lnTo>
                    <a:pt x="4831080" y="938784"/>
                  </a:lnTo>
                  <a:lnTo>
                    <a:pt x="4831080" y="2602992"/>
                  </a:lnTo>
                  <a:lnTo>
                    <a:pt x="4934712" y="2603004"/>
                  </a:lnTo>
                  <a:lnTo>
                    <a:pt x="4934712" y="938784"/>
                  </a:lnTo>
                  <a:close/>
                </a:path>
                <a:path w="7350759" h="2603500">
                  <a:moveTo>
                    <a:pt x="5120640" y="963168"/>
                  </a:moveTo>
                  <a:lnTo>
                    <a:pt x="5017008" y="963180"/>
                  </a:lnTo>
                  <a:lnTo>
                    <a:pt x="5017008" y="2602992"/>
                  </a:lnTo>
                  <a:lnTo>
                    <a:pt x="5120640" y="2602992"/>
                  </a:lnTo>
                  <a:lnTo>
                    <a:pt x="5120640" y="963168"/>
                  </a:lnTo>
                  <a:close/>
                </a:path>
                <a:path w="7350759" h="2603500">
                  <a:moveTo>
                    <a:pt x="5306568" y="841248"/>
                  </a:moveTo>
                  <a:lnTo>
                    <a:pt x="5202936" y="841248"/>
                  </a:lnTo>
                  <a:lnTo>
                    <a:pt x="5202936" y="2602992"/>
                  </a:lnTo>
                  <a:lnTo>
                    <a:pt x="5306568" y="2603004"/>
                  </a:lnTo>
                  <a:lnTo>
                    <a:pt x="5306568" y="841248"/>
                  </a:lnTo>
                  <a:close/>
                </a:path>
                <a:path w="7350759" h="2603500">
                  <a:moveTo>
                    <a:pt x="5492496" y="688848"/>
                  </a:moveTo>
                  <a:lnTo>
                    <a:pt x="5388864" y="688848"/>
                  </a:lnTo>
                  <a:lnTo>
                    <a:pt x="5388864" y="2602992"/>
                  </a:lnTo>
                  <a:lnTo>
                    <a:pt x="5492496" y="2603004"/>
                  </a:lnTo>
                  <a:lnTo>
                    <a:pt x="5492496" y="688848"/>
                  </a:lnTo>
                  <a:close/>
                </a:path>
                <a:path w="7350759" h="2603500">
                  <a:moveTo>
                    <a:pt x="5676900" y="565416"/>
                  </a:moveTo>
                  <a:lnTo>
                    <a:pt x="5574792" y="565416"/>
                  </a:lnTo>
                  <a:lnTo>
                    <a:pt x="5574792" y="2602992"/>
                  </a:lnTo>
                  <a:lnTo>
                    <a:pt x="5676900" y="2603004"/>
                  </a:lnTo>
                  <a:lnTo>
                    <a:pt x="5676900" y="565416"/>
                  </a:lnTo>
                  <a:close/>
                </a:path>
                <a:path w="7350759" h="2603500">
                  <a:moveTo>
                    <a:pt x="5862828" y="429768"/>
                  </a:moveTo>
                  <a:lnTo>
                    <a:pt x="5760720" y="429768"/>
                  </a:lnTo>
                  <a:lnTo>
                    <a:pt x="5760720" y="2602992"/>
                  </a:lnTo>
                  <a:lnTo>
                    <a:pt x="5862828" y="2603004"/>
                  </a:lnTo>
                  <a:lnTo>
                    <a:pt x="5862828" y="429768"/>
                  </a:lnTo>
                  <a:close/>
                </a:path>
                <a:path w="7350759" h="2603500">
                  <a:moveTo>
                    <a:pt x="6048756" y="297180"/>
                  </a:moveTo>
                  <a:lnTo>
                    <a:pt x="5946648" y="297180"/>
                  </a:lnTo>
                  <a:lnTo>
                    <a:pt x="5946648" y="2602992"/>
                  </a:lnTo>
                  <a:lnTo>
                    <a:pt x="6048756" y="2603004"/>
                  </a:lnTo>
                  <a:lnTo>
                    <a:pt x="6048756" y="297180"/>
                  </a:lnTo>
                  <a:close/>
                </a:path>
                <a:path w="7350759" h="2603500">
                  <a:moveTo>
                    <a:pt x="6234684" y="318516"/>
                  </a:moveTo>
                  <a:lnTo>
                    <a:pt x="6131052" y="318516"/>
                  </a:lnTo>
                  <a:lnTo>
                    <a:pt x="6131052" y="2602992"/>
                  </a:lnTo>
                  <a:lnTo>
                    <a:pt x="6234684" y="2603004"/>
                  </a:lnTo>
                  <a:lnTo>
                    <a:pt x="6234684" y="318516"/>
                  </a:lnTo>
                  <a:close/>
                </a:path>
                <a:path w="7350759" h="2603500">
                  <a:moveTo>
                    <a:pt x="6420612" y="420624"/>
                  </a:moveTo>
                  <a:lnTo>
                    <a:pt x="6316980" y="420624"/>
                  </a:lnTo>
                  <a:lnTo>
                    <a:pt x="6316980" y="2602992"/>
                  </a:lnTo>
                  <a:lnTo>
                    <a:pt x="6420612" y="2603004"/>
                  </a:lnTo>
                  <a:lnTo>
                    <a:pt x="6420612" y="420624"/>
                  </a:lnTo>
                  <a:close/>
                </a:path>
                <a:path w="7350759" h="2603500">
                  <a:moveTo>
                    <a:pt x="6606540" y="434340"/>
                  </a:moveTo>
                  <a:lnTo>
                    <a:pt x="6502908" y="434340"/>
                  </a:lnTo>
                  <a:lnTo>
                    <a:pt x="6502908" y="2602992"/>
                  </a:lnTo>
                  <a:lnTo>
                    <a:pt x="6606540" y="2603004"/>
                  </a:lnTo>
                  <a:lnTo>
                    <a:pt x="6606540" y="434340"/>
                  </a:lnTo>
                  <a:close/>
                </a:path>
                <a:path w="7350759" h="2603500">
                  <a:moveTo>
                    <a:pt x="6792468" y="464820"/>
                  </a:moveTo>
                  <a:lnTo>
                    <a:pt x="6688836" y="464820"/>
                  </a:lnTo>
                  <a:lnTo>
                    <a:pt x="6688836" y="2602992"/>
                  </a:lnTo>
                  <a:lnTo>
                    <a:pt x="6792468" y="2603004"/>
                  </a:lnTo>
                  <a:lnTo>
                    <a:pt x="6792468" y="464820"/>
                  </a:lnTo>
                  <a:close/>
                </a:path>
                <a:path w="7350759" h="2603500">
                  <a:moveTo>
                    <a:pt x="6978396" y="256032"/>
                  </a:moveTo>
                  <a:lnTo>
                    <a:pt x="6874764" y="256032"/>
                  </a:lnTo>
                  <a:lnTo>
                    <a:pt x="6874764" y="2602992"/>
                  </a:lnTo>
                  <a:lnTo>
                    <a:pt x="6978396" y="2603004"/>
                  </a:lnTo>
                  <a:lnTo>
                    <a:pt x="6978396" y="256032"/>
                  </a:lnTo>
                  <a:close/>
                </a:path>
                <a:path w="7350759" h="2603500">
                  <a:moveTo>
                    <a:pt x="7164324" y="163068"/>
                  </a:moveTo>
                  <a:lnTo>
                    <a:pt x="7060692" y="163068"/>
                  </a:lnTo>
                  <a:lnTo>
                    <a:pt x="7060692" y="2602992"/>
                  </a:lnTo>
                  <a:lnTo>
                    <a:pt x="7164324" y="2603004"/>
                  </a:lnTo>
                  <a:lnTo>
                    <a:pt x="7164324" y="163068"/>
                  </a:lnTo>
                  <a:close/>
                </a:path>
                <a:path w="7350759" h="2603500">
                  <a:moveTo>
                    <a:pt x="7350252" y="0"/>
                  </a:moveTo>
                  <a:lnTo>
                    <a:pt x="7246620" y="0"/>
                  </a:lnTo>
                  <a:lnTo>
                    <a:pt x="7246620" y="2602992"/>
                  </a:lnTo>
                  <a:lnTo>
                    <a:pt x="7350252" y="2603004"/>
                  </a:lnTo>
                  <a:lnTo>
                    <a:pt x="735025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73252" y="2738627"/>
              <a:ext cx="7678420" cy="2849880"/>
            </a:xfrm>
            <a:custGeom>
              <a:avLst/>
              <a:gdLst/>
              <a:ahLst/>
              <a:cxnLst/>
              <a:rect l="l" t="t" r="r" b="b"/>
              <a:pathLst>
                <a:path w="7678420" h="2849879">
                  <a:moveTo>
                    <a:pt x="7618476" y="2849880"/>
                  </a:moveTo>
                  <a:lnTo>
                    <a:pt x="7618476" y="0"/>
                  </a:lnTo>
                </a:path>
                <a:path w="7678420" h="2849879">
                  <a:moveTo>
                    <a:pt x="7618476" y="2849880"/>
                  </a:moveTo>
                  <a:lnTo>
                    <a:pt x="7677912" y="2849880"/>
                  </a:lnTo>
                </a:path>
                <a:path w="7678420" h="2849879">
                  <a:moveTo>
                    <a:pt x="7618476" y="2279904"/>
                  </a:moveTo>
                  <a:lnTo>
                    <a:pt x="7677912" y="2279904"/>
                  </a:lnTo>
                </a:path>
                <a:path w="7678420" h="2849879">
                  <a:moveTo>
                    <a:pt x="7618476" y="1709928"/>
                  </a:moveTo>
                  <a:lnTo>
                    <a:pt x="7677912" y="1709928"/>
                  </a:lnTo>
                </a:path>
                <a:path w="7678420" h="2849879">
                  <a:moveTo>
                    <a:pt x="7618476" y="1139952"/>
                  </a:moveTo>
                  <a:lnTo>
                    <a:pt x="7677912" y="1139952"/>
                  </a:lnTo>
                </a:path>
                <a:path w="7678420" h="2849879">
                  <a:moveTo>
                    <a:pt x="7618476" y="569976"/>
                  </a:moveTo>
                  <a:lnTo>
                    <a:pt x="7677912" y="569976"/>
                  </a:lnTo>
                </a:path>
                <a:path w="7678420" h="2849879">
                  <a:moveTo>
                    <a:pt x="7618476" y="0"/>
                  </a:moveTo>
                  <a:lnTo>
                    <a:pt x="7677912" y="0"/>
                  </a:lnTo>
                </a:path>
                <a:path w="7678420" h="2849879">
                  <a:moveTo>
                    <a:pt x="0" y="2849880"/>
                  </a:moveTo>
                  <a:lnTo>
                    <a:pt x="7618476" y="284988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966038" y="3306492"/>
              <a:ext cx="7432675" cy="1870710"/>
            </a:xfrm>
            <a:custGeom>
              <a:avLst/>
              <a:gdLst/>
              <a:ahLst/>
              <a:cxnLst/>
              <a:rect l="l" t="t" r="r" b="b"/>
              <a:pathLst>
                <a:path w="7432675" h="1870710">
                  <a:moveTo>
                    <a:pt x="0" y="1870154"/>
                  </a:moveTo>
                  <a:lnTo>
                    <a:pt x="46453" y="1844353"/>
                  </a:lnTo>
                  <a:lnTo>
                    <a:pt x="92906" y="1816528"/>
                  </a:lnTo>
                  <a:lnTo>
                    <a:pt x="139360" y="1792751"/>
                  </a:lnTo>
                  <a:lnTo>
                    <a:pt x="185813" y="1779095"/>
                  </a:lnTo>
                  <a:lnTo>
                    <a:pt x="232265" y="1780520"/>
                  </a:lnTo>
                  <a:lnTo>
                    <a:pt x="278718" y="1792684"/>
                  </a:lnTo>
                  <a:lnTo>
                    <a:pt x="325179" y="1807706"/>
                  </a:lnTo>
                  <a:lnTo>
                    <a:pt x="371652" y="1817703"/>
                  </a:lnTo>
                  <a:lnTo>
                    <a:pt x="406703" y="1827128"/>
                  </a:lnTo>
                  <a:lnTo>
                    <a:pt x="444918" y="1841869"/>
                  </a:lnTo>
                  <a:lnTo>
                    <a:pt x="484188" y="1851911"/>
                  </a:lnTo>
                  <a:lnTo>
                    <a:pt x="522402" y="1847236"/>
                  </a:lnTo>
                  <a:lnTo>
                    <a:pt x="557453" y="1817830"/>
                  </a:lnTo>
                  <a:lnTo>
                    <a:pt x="591247" y="1746771"/>
                  </a:lnTo>
                  <a:lnTo>
                    <a:pt x="608138" y="1696872"/>
                  </a:lnTo>
                  <a:lnTo>
                    <a:pt x="625025" y="1640960"/>
                  </a:lnTo>
                  <a:lnTo>
                    <a:pt x="641911" y="1581711"/>
                  </a:lnTo>
                  <a:lnTo>
                    <a:pt x="658796" y="1521797"/>
                  </a:lnTo>
                  <a:lnTo>
                    <a:pt x="675682" y="1463895"/>
                  </a:lnTo>
                  <a:lnTo>
                    <a:pt x="692570" y="1410679"/>
                  </a:lnTo>
                  <a:lnTo>
                    <a:pt x="709460" y="1364823"/>
                  </a:lnTo>
                  <a:lnTo>
                    <a:pt x="726355" y="1329003"/>
                  </a:lnTo>
                  <a:lnTo>
                    <a:pt x="769808" y="1295485"/>
                  </a:lnTo>
                  <a:lnTo>
                    <a:pt x="796351" y="1308955"/>
                  </a:lnTo>
                  <a:lnTo>
                    <a:pt x="822888" y="1338720"/>
                  </a:lnTo>
                  <a:lnTo>
                    <a:pt x="849422" y="1377198"/>
                  </a:lnTo>
                  <a:lnTo>
                    <a:pt x="875958" y="1416807"/>
                  </a:lnTo>
                  <a:lnTo>
                    <a:pt x="902501" y="1449964"/>
                  </a:lnTo>
                  <a:lnTo>
                    <a:pt x="929055" y="1469088"/>
                  </a:lnTo>
                  <a:lnTo>
                    <a:pt x="959242" y="1479561"/>
                  </a:lnTo>
                  <a:lnTo>
                    <a:pt x="999889" y="1489564"/>
                  </a:lnTo>
                  <a:lnTo>
                    <a:pt x="1044023" y="1491436"/>
                  </a:lnTo>
                  <a:lnTo>
                    <a:pt x="1084670" y="1477513"/>
                  </a:lnTo>
                  <a:lnTo>
                    <a:pt x="1114856" y="1440132"/>
                  </a:lnTo>
                  <a:lnTo>
                    <a:pt x="1136730" y="1374100"/>
                  </a:lnTo>
                  <a:lnTo>
                    <a:pt x="1147666" y="1330578"/>
                  </a:lnTo>
                  <a:lnTo>
                    <a:pt x="1158602" y="1281473"/>
                  </a:lnTo>
                  <a:lnTo>
                    <a:pt x="1169538" y="1227853"/>
                  </a:lnTo>
                  <a:lnTo>
                    <a:pt x="1180472" y="1170785"/>
                  </a:lnTo>
                  <a:lnTo>
                    <a:pt x="1191406" y="1111336"/>
                  </a:lnTo>
                  <a:lnTo>
                    <a:pt x="1202339" y="1050573"/>
                  </a:lnTo>
                  <a:lnTo>
                    <a:pt x="1213270" y="989562"/>
                  </a:lnTo>
                  <a:lnTo>
                    <a:pt x="1224200" y="929371"/>
                  </a:lnTo>
                  <a:lnTo>
                    <a:pt x="1235128" y="871066"/>
                  </a:lnTo>
                  <a:lnTo>
                    <a:pt x="1246055" y="815715"/>
                  </a:lnTo>
                  <a:lnTo>
                    <a:pt x="1256980" y="764384"/>
                  </a:lnTo>
                  <a:lnTo>
                    <a:pt x="1267903" y="718140"/>
                  </a:lnTo>
                  <a:lnTo>
                    <a:pt x="1278823" y="678050"/>
                  </a:lnTo>
                  <a:lnTo>
                    <a:pt x="1300657" y="620601"/>
                  </a:lnTo>
                  <a:lnTo>
                    <a:pt x="1345226" y="591885"/>
                  </a:lnTo>
                  <a:lnTo>
                    <a:pt x="1369157" y="605606"/>
                  </a:lnTo>
                  <a:lnTo>
                    <a:pt x="1393558" y="631475"/>
                  </a:lnTo>
                  <a:lnTo>
                    <a:pt x="1417959" y="664566"/>
                  </a:lnTo>
                  <a:lnTo>
                    <a:pt x="1441889" y="699950"/>
                  </a:lnTo>
                  <a:lnTo>
                    <a:pt x="1464879" y="732700"/>
                  </a:lnTo>
                  <a:lnTo>
                    <a:pt x="1486458" y="757888"/>
                  </a:lnTo>
                  <a:lnTo>
                    <a:pt x="1517446" y="788588"/>
                  </a:lnTo>
                  <a:lnTo>
                    <a:pt x="1548434" y="821581"/>
                  </a:lnTo>
                  <a:lnTo>
                    <a:pt x="1579422" y="856789"/>
                  </a:lnTo>
                  <a:lnTo>
                    <a:pt x="1610410" y="894135"/>
                  </a:lnTo>
                  <a:lnTo>
                    <a:pt x="1641398" y="933542"/>
                  </a:lnTo>
                  <a:lnTo>
                    <a:pt x="1672386" y="974931"/>
                  </a:lnTo>
                  <a:lnTo>
                    <a:pt x="1698900" y="1016081"/>
                  </a:lnTo>
                  <a:lnTo>
                    <a:pt x="1725428" y="1064196"/>
                  </a:lnTo>
                  <a:lnTo>
                    <a:pt x="1751966" y="1115183"/>
                  </a:lnTo>
                  <a:lnTo>
                    <a:pt x="1778514" y="1164951"/>
                  </a:lnTo>
                  <a:lnTo>
                    <a:pt x="1805068" y="1209407"/>
                  </a:lnTo>
                  <a:lnTo>
                    <a:pt x="1831627" y="1244459"/>
                  </a:lnTo>
                  <a:lnTo>
                    <a:pt x="1858187" y="1266015"/>
                  </a:lnTo>
                  <a:lnTo>
                    <a:pt x="1895311" y="1270605"/>
                  </a:lnTo>
                  <a:lnTo>
                    <a:pt x="1932459" y="1253085"/>
                  </a:lnTo>
                  <a:lnTo>
                    <a:pt x="1969625" y="1222983"/>
                  </a:lnTo>
                  <a:lnTo>
                    <a:pt x="2006804" y="1189827"/>
                  </a:lnTo>
                  <a:lnTo>
                    <a:pt x="2043988" y="1163145"/>
                  </a:lnTo>
                  <a:lnTo>
                    <a:pt x="2090397" y="1139565"/>
                  </a:lnTo>
                  <a:lnTo>
                    <a:pt x="2136841" y="1117282"/>
                  </a:lnTo>
                  <a:lnTo>
                    <a:pt x="2183309" y="1092975"/>
                  </a:lnTo>
                  <a:lnTo>
                    <a:pt x="2229789" y="1063323"/>
                  </a:lnTo>
                  <a:lnTo>
                    <a:pt x="2266962" y="1037596"/>
                  </a:lnTo>
                  <a:lnTo>
                    <a:pt x="2304116" y="1011613"/>
                  </a:lnTo>
                  <a:lnTo>
                    <a:pt x="2341264" y="981704"/>
                  </a:lnTo>
                  <a:lnTo>
                    <a:pt x="2378418" y="944199"/>
                  </a:lnTo>
                  <a:lnTo>
                    <a:pt x="2415590" y="895429"/>
                  </a:lnTo>
                  <a:lnTo>
                    <a:pt x="2436245" y="860214"/>
                  </a:lnTo>
                  <a:lnTo>
                    <a:pt x="2456892" y="817915"/>
                  </a:lnTo>
                  <a:lnTo>
                    <a:pt x="2477533" y="770715"/>
                  </a:lnTo>
                  <a:lnTo>
                    <a:pt x="2498172" y="720796"/>
                  </a:lnTo>
                  <a:lnTo>
                    <a:pt x="2518810" y="670341"/>
                  </a:lnTo>
                  <a:lnTo>
                    <a:pt x="2539448" y="621532"/>
                  </a:lnTo>
                  <a:lnTo>
                    <a:pt x="2560090" y="576552"/>
                  </a:lnTo>
                  <a:lnTo>
                    <a:pt x="2580737" y="537584"/>
                  </a:lnTo>
                  <a:lnTo>
                    <a:pt x="2638564" y="472493"/>
                  </a:lnTo>
                  <a:lnTo>
                    <a:pt x="2675718" y="456771"/>
                  </a:lnTo>
                  <a:lnTo>
                    <a:pt x="2750020" y="443918"/>
                  </a:lnTo>
                  <a:lnTo>
                    <a:pt x="2787192" y="428196"/>
                  </a:lnTo>
                  <a:lnTo>
                    <a:pt x="2824377" y="397955"/>
                  </a:lnTo>
                  <a:lnTo>
                    <a:pt x="2861555" y="359392"/>
                  </a:lnTo>
                  <a:lnTo>
                    <a:pt x="2898722" y="320342"/>
                  </a:lnTo>
                  <a:lnTo>
                    <a:pt x="2935870" y="288638"/>
                  </a:lnTo>
                  <a:lnTo>
                    <a:pt x="2972993" y="272113"/>
                  </a:lnTo>
                  <a:lnTo>
                    <a:pt x="3019473" y="276588"/>
                  </a:lnTo>
                  <a:lnTo>
                    <a:pt x="3065941" y="299624"/>
                  </a:lnTo>
                  <a:lnTo>
                    <a:pt x="3112386" y="332210"/>
                  </a:lnTo>
                  <a:lnTo>
                    <a:pt x="3158794" y="365331"/>
                  </a:lnTo>
                  <a:lnTo>
                    <a:pt x="3195980" y="394207"/>
                  </a:lnTo>
                  <a:lnTo>
                    <a:pt x="3233166" y="428788"/>
                  </a:lnTo>
                  <a:lnTo>
                    <a:pt x="3270351" y="463931"/>
                  </a:lnTo>
                  <a:lnTo>
                    <a:pt x="3307537" y="494489"/>
                  </a:lnTo>
                  <a:lnTo>
                    <a:pt x="3344722" y="515318"/>
                  </a:lnTo>
                  <a:lnTo>
                    <a:pt x="3391131" y="521757"/>
                  </a:lnTo>
                  <a:lnTo>
                    <a:pt x="3437575" y="514064"/>
                  </a:lnTo>
                  <a:lnTo>
                    <a:pt x="3484043" y="505156"/>
                  </a:lnTo>
                  <a:lnTo>
                    <a:pt x="3530523" y="507952"/>
                  </a:lnTo>
                  <a:lnTo>
                    <a:pt x="3576932" y="529669"/>
                  </a:lnTo>
                  <a:lnTo>
                    <a:pt x="3623376" y="562149"/>
                  </a:lnTo>
                  <a:lnTo>
                    <a:pt x="3669844" y="595249"/>
                  </a:lnTo>
                  <a:lnTo>
                    <a:pt x="3716324" y="618823"/>
                  </a:lnTo>
                  <a:lnTo>
                    <a:pt x="3762733" y="627772"/>
                  </a:lnTo>
                  <a:lnTo>
                    <a:pt x="3809177" y="628316"/>
                  </a:lnTo>
                  <a:lnTo>
                    <a:pt x="3855645" y="627288"/>
                  </a:lnTo>
                  <a:lnTo>
                    <a:pt x="3902125" y="631523"/>
                  </a:lnTo>
                  <a:lnTo>
                    <a:pt x="3948587" y="642288"/>
                  </a:lnTo>
                  <a:lnTo>
                    <a:pt x="3995026" y="656113"/>
                  </a:lnTo>
                  <a:lnTo>
                    <a:pt x="4041464" y="672724"/>
                  </a:lnTo>
                  <a:lnTo>
                    <a:pt x="4087926" y="691848"/>
                  </a:lnTo>
                  <a:lnTo>
                    <a:pt x="4134388" y="717216"/>
                  </a:lnTo>
                  <a:lnTo>
                    <a:pt x="4180827" y="747633"/>
                  </a:lnTo>
                  <a:lnTo>
                    <a:pt x="4227265" y="775716"/>
                  </a:lnTo>
                  <a:lnTo>
                    <a:pt x="4273727" y="794083"/>
                  </a:lnTo>
                  <a:lnTo>
                    <a:pt x="4320189" y="802449"/>
                  </a:lnTo>
                  <a:lnTo>
                    <a:pt x="4366628" y="804148"/>
                  </a:lnTo>
                  <a:lnTo>
                    <a:pt x="4413066" y="797512"/>
                  </a:lnTo>
                  <a:lnTo>
                    <a:pt x="4459528" y="780875"/>
                  </a:lnTo>
                  <a:lnTo>
                    <a:pt x="4496713" y="754638"/>
                  </a:lnTo>
                  <a:lnTo>
                    <a:pt x="4533891" y="716977"/>
                  </a:lnTo>
                  <a:lnTo>
                    <a:pt x="4571058" y="675975"/>
                  </a:lnTo>
                  <a:lnTo>
                    <a:pt x="4608206" y="639716"/>
                  </a:lnTo>
                  <a:lnTo>
                    <a:pt x="4645329" y="616283"/>
                  </a:lnTo>
                  <a:lnTo>
                    <a:pt x="4691809" y="606488"/>
                  </a:lnTo>
                  <a:lnTo>
                    <a:pt x="4738277" y="609838"/>
                  </a:lnTo>
                  <a:lnTo>
                    <a:pt x="4784722" y="621712"/>
                  </a:lnTo>
                  <a:lnTo>
                    <a:pt x="4831130" y="637492"/>
                  </a:lnTo>
                  <a:lnTo>
                    <a:pt x="4877612" y="661918"/>
                  </a:lnTo>
                  <a:lnTo>
                    <a:pt x="4924094" y="695547"/>
                  </a:lnTo>
                  <a:lnTo>
                    <a:pt x="4970576" y="727200"/>
                  </a:lnTo>
                  <a:lnTo>
                    <a:pt x="5017058" y="745696"/>
                  </a:lnTo>
                  <a:lnTo>
                    <a:pt x="5063467" y="740967"/>
                  </a:lnTo>
                  <a:lnTo>
                    <a:pt x="5109911" y="721391"/>
                  </a:lnTo>
                  <a:lnTo>
                    <a:pt x="5156379" y="703173"/>
                  </a:lnTo>
                  <a:lnTo>
                    <a:pt x="5202859" y="702516"/>
                  </a:lnTo>
                  <a:lnTo>
                    <a:pt x="5239983" y="725233"/>
                  </a:lnTo>
                  <a:lnTo>
                    <a:pt x="5277131" y="763732"/>
                  </a:lnTo>
                  <a:lnTo>
                    <a:pt x="5314297" y="805999"/>
                  </a:lnTo>
                  <a:lnTo>
                    <a:pt x="5351476" y="840017"/>
                  </a:lnTo>
                  <a:lnTo>
                    <a:pt x="5388660" y="853773"/>
                  </a:lnTo>
                  <a:lnTo>
                    <a:pt x="5425784" y="844917"/>
                  </a:lnTo>
                  <a:lnTo>
                    <a:pt x="5462932" y="821395"/>
                  </a:lnTo>
                  <a:lnTo>
                    <a:pt x="5500098" y="786857"/>
                  </a:lnTo>
                  <a:lnTo>
                    <a:pt x="5537277" y="744955"/>
                  </a:lnTo>
                  <a:lnTo>
                    <a:pt x="5574461" y="699341"/>
                  </a:lnTo>
                  <a:lnTo>
                    <a:pt x="5601015" y="661295"/>
                  </a:lnTo>
                  <a:lnTo>
                    <a:pt x="5627558" y="615531"/>
                  </a:lnTo>
                  <a:lnTo>
                    <a:pt x="5654095" y="565497"/>
                  </a:lnTo>
                  <a:lnTo>
                    <a:pt x="5680629" y="514641"/>
                  </a:lnTo>
                  <a:lnTo>
                    <a:pt x="5707165" y="466411"/>
                  </a:lnTo>
                  <a:lnTo>
                    <a:pt x="5733708" y="424254"/>
                  </a:lnTo>
                  <a:lnTo>
                    <a:pt x="5760262" y="391620"/>
                  </a:lnTo>
                  <a:lnTo>
                    <a:pt x="5797435" y="366373"/>
                  </a:lnTo>
                  <a:lnTo>
                    <a:pt x="5871737" y="355986"/>
                  </a:lnTo>
                  <a:lnTo>
                    <a:pt x="5908891" y="348606"/>
                  </a:lnTo>
                  <a:lnTo>
                    <a:pt x="5946063" y="324945"/>
                  </a:lnTo>
                  <a:lnTo>
                    <a:pt x="5972617" y="293026"/>
                  </a:lnTo>
                  <a:lnTo>
                    <a:pt x="5999160" y="250860"/>
                  </a:lnTo>
                  <a:lnTo>
                    <a:pt x="6025697" y="202737"/>
                  </a:lnTo>
                  <a:lnTo>
                    <a:pt x="6052231" y="152951"/>
                  </a:lnTo>
                  <a:lnTo>
                    <a:pt x="6078767" y="105792"/>
                  </a:lnTo>
                  <a:lnTo>
                    <a:pt x="6105310" y="65554"/>
                  </a:lnTo>
                  <a:lnTo>
                    <a:pt x="6131864" y="36528"/>
                  </a:lnTo>
                  <a:lnTo>
                    <a:pt x="6178344" y="8983"/>
                  </a:lnTo>
                  <a:lnTo>
                    <a:pt x="6224812" y="0"/>
                  </a:lnTo>
                  <a:lnTo>
                    <a:pt x="6271257" y="4327"/>
                  </a:lnTo>
                  <a:lnTo>
                    <a:pt x="6317665" y="16716"/>
                  </a:lnTo>
                  <a:lnTo>
                    <a:pt x="6354850" y="36897"/>
                  </a:lnTo>
                  <a:lnTo>
                    <a:pt x="6392028" y="68678"/>
                  </a:lnTo>
                  <a:lnTo>
                    <a:pt x="6429195" y="104123"/>
                  </a:lnTo>
                  <a:lnTo>
                    <a:pt x="6466343" y="135295"/>
                  </a:lnTo>
                  <a:lnTo>
                    <a:pt x="6503466" y="154257"/>
                  </a:lnTo>
                  <a:lnTo>
                    <a:pt x="6540652" y="154595"/>
                  </a:lnTo>
                  <a:lnTo>
                    <a:pt x="6577837" y="141602"/>
                  </a:lnTo>
                  <a:lnTo>
                    <a:pt x="6615023" y="124895"/>
                  </a:lnTo>
                  <a:lnTo>
                    <a:pt x="6652209" y="114096"/>
                  </a:lnTo>
                  <a:lnTo>
                    <a:pt x="6689394" y="118824"/>
                  </a:lnTo>
                  <a:lnTo>
                    <a:pt x="6720329" y="140786"/>
                  </a:lnTo>
                  <a:lnTo>
                    <a:pt x="6751281" y="175861"/>
                  </a:lnTo>
                  <a:lnTo>
                    <a:pt x="6782247" y="217265"/>
                  </a:lnTo>
                  <a:lnTo>
                    <a:pt x="6813224" y="258213"/>
                  </a:lnTo>
                  <a:lnTo>
                    <a:pt x="6844208" y="291923"/>
                  </a:lnTo>
                  <a:lnTo>
                    <a:pt x="6875195" y="311610"/>
                  </a:lnTo>
                  <a:lnTo>
                    <a:pt x="6921604" y="313430"/>
                  </a:lnTo>
                  <a:lnTo>
                    <a:pt x="6968048" y="295211"/>
                  </a:lnTo>
                  <a:lnTo>
                    <a:pt x="7014516" y="268301"/>
                  </a:lnTo>
                  <a:lnTo>
                    <a:pt x="7060996" y="244046"/>
                  </a:lnTo>
                  <a:lnTo>
                    <a:pt x="7107405" y="223262"/>
                  </a:lnTo>
                  <a:lnTo>
                    <a:pt x="7153849" y="200644"/>
                  </a:lnTo>
                  <a:lnTo>
                    <a:pt x="7200317" y="178359"/>
                  </a:lnTo>
                  <a:lnTo>
                    <a:pt x="7246797" y="158575"/>
                  </a:lnTo>
                  <a:lnTo>
                    <a:pt x="7293259" y="142325"/>
                  </a:lnTo>
                  <a:lnTo>
                    <a:pt x="7339698" y="128301"/>
                  </a:lnTo>
                  <a:lnTo>
                    <a:pt x="7386136" y="115159"/>
                  </a:lnTo>
                  <a:lnTo>
                    <a:pt x="7432598" y="101552"/>
                  </a:lnTo>
                </a:path>
              </a:pathLst>
            </a:custGeom>
            <a:ln w="38099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283208" y="2814827"/>
              <a:ext cx="250190" cy="187960"/>
            </a:xfrm>
            <a:custGeom>
              <a:avLst/>
              <a:gdLst/>
              <a:ahLst/>
              <a:cxnLst/>
              <a:rect l="l" t="t" r="r" b="b"/>
              <a:pathLst>
                <a:path w="250190" h="187960">
                  <a:moveTo>
                    <a:pt x="249935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249935" y="187451"/>
                  </a:lnTo>
                  <a:lnTo>
                    <a:pt x="2499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302258" y="3172205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646668" y="5459984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007" y="6581268"/>
            <a:ext cx="2491740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46668" y="4890008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46668" y="4320032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46668" y="3750055"/>
            <a:ext cx="2209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52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46668" y="3179521"/>
            <a:ext cx="22097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56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46668" y="2609850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1561" y="5459984"/>
            <a:ext cx="46735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1.5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1561" y="4890008"/>
            <a:ext cx="46735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2.0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1561" y="4320032"/>
            <a:ext cx="46735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2.5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1561" y="3750055"/>
            <a:ext cx="46735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3.0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1561" y="3179521"/>
            <a:ext cx="4679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.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1561" y="2609850"/>
            <a:ext cx="46735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4.0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44310" y="5634633"/>
            <a:ext cx="7674609" cy="617220"/>
          </a:xfrm>
          <a:prstGeom prst="rect">
            <a:avLst/>
          </a:prstGeom>
        </p:spPr>
        <p:txBody>
          <a:bodyPr vert="vert270" wrap="square" lIns="0" tIns="40640" rIns="0" bIns="0" rtlCol="0">
            <a:spAutoFit/>
          </a:bodyPr>
          <a:lstStyle/>
          <a:p>
            <a:pPr marL="12700" marR="5080" indent="28575" algn="just">
              <a:lnSpc>
                <a:spcPct val="87100"/>
              </a:lnSpc>
              <a:spcBef>
                <a:spcPts val="32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Şub-18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Mar-18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Nis-18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May-18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Haz-18  </a:t>
            </a:r>
            <a:r>
              <a:rPr sz="1400" spc="-15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Ağu-18  Eyl-18  Eki-18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Kas-18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Ara-18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Oca-19  Şub-19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Mar-19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Nis-19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May-19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Haz-19  </a:t>
            </a:r>
            <a:r>
              <a:rPr sz="1400" spc="-15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Ağu-19  Eyl-19  Eki-19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Kas-19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Ara-19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Oca-20  Şub-20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Mar-20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May-20  Haz-20  </a:t>
            </a:r>
            <a:r>
              <a:rPr sz="1400" spc="-15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Ağu-20  Eyl-20  Eki-20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Kas-20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Ara-20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Oca-21  Şub-21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Mar-21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Nis-21 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May-21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72005" y="2746350"/>
            <a:ext cx="2133600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spc="-25" dirty="0">
                <a:solidFill>
                  <a:prstClr val="black"/>
                </a:solidFill>
                <a:latin typeface="Tahoma"/>
                <a:cs typeface="Tahoma"/>
              </a:rPr>
              <a:t>Toplam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Mevduat,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Milyar</a:t>
            </a:r>
            <a:r>
              <a:rPr sz="1400" spc="-9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TL  YP Mevduat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Oranı,</a:t>
            </a:r>
            <a:r>
              <a:rPr sz="1400" spc="-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sağ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4168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5673" y="670941"/>
            <a:ext cx="67608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YP </a:t>
            </a:r>
            <a:r>
              <a:rPr sz="2800" spc="-5" dirty="0"/>
              <a:t>mevduatlardaki artış </a:t>
            </a:r>
            <a:r>
              <a:rPr sz="2800" spc="-10" dirty="0"/>
              <a:t>daha</a:t>
            </a:r>
            <a:r>
              <a:rPr sz="2800" spc="65" dirty="0"/>
              <a:t> </a:t>
            </a:r>
            <a:r>
              <a:rPr sz="2800" spc="-5" dirty="0"/>
              <a:t>belirgin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385673" y="1097660"/>
            <a:ext cx="78886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YP </a:t>
            </a: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mevduatlar bir </a:t>
            </a: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önceki </a:t>
            </a: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aya göre </a:t>
            </a: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3,6 </a:t>
            </a: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milyar dolar artarak  </a:t>
            </a: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257 </a:t>
            </a: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milyar dolar </a:t>
            </a: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seviyesine yükseldi</a:t>
            </a:r>
            <a:endParaRPr sz="2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" y="1908048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20085" y="1941067"/>
            <a:ext cx="37084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TL ve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YP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mevduat, aylık,</a:t>
            </a:r>
            <a:r>
              <a:rPr sz="1600" b="1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2018-2021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13816" y="2534411"/>
            <a:ext cx="7667625" cy="3147060"/>
            <a:chOff x="813816" y="2534411"/>
            <a:chExt cx="7667625" cy="3147060"/>
          </a:xfrm>
        </p:grpSpPr>
        <p:sp>
          <p:nvSpPr>
            <p:cNvPr id="8" name="object 8"/>
            <p:cNvSpPr/>
            <p:nvPr/>
          </p:nvSpPr>
          <p:spPr>
            <a:xfrm>
              <a:off x="813816" y="2538983"/>
              <a:ext cx="7667625" cy="3138170"/>
            </a:xfrm>
            <a:custGeom>
              <a:avLst/>
              <a:gdLst/>
              <a:ahLst/>
              <a:cxnLst/>
              <a:rect l="l" t="t" r="r" b="b"/>
              <a:pathLst>
                <a:path w="7667625" h="3138170">
                  <a:moveTo>
                    <a:pt x="7607808" y="3137916"/>
                  </a:moveTo>
                  <a:lnTo>
                    <a:pt x="7607808" y="0"/>
                  </a:lnTo>
                </a:path>
                <a:path w="7667625" h="3138170">
                  <a:moveTo>
                    <a:pt x="7607808" y="3137916"/>
                  </a:moveTo>
                  <a:lnTo>
                    <a:pt x="7667243" y="3137916"/>
                  </a:lnTo>
                </a:path>
                <a:path w="7667625" h="3138170">
                  <a:moveTo>
                    <a:pt x="7607808" y="2788919"/>
                  </a:moveTo>
                  <a:lnTo>
                    <a:pt x="7667243" y="2788919"/>
                  </a:lnTo>
                </a:path>
                <a:path w="7667625" h="3138170">
                  <a:moveTo>
                    <a:pt x="7607808" y="2439923"/>
                  </a:moveTo>
                  <a:lnTo>
                    <a:pt x="7667243" y="2439923"/>
                  </a:lnTo>
                </a:path>
                <a:path w="7667625" h="3138170">
                  <a:moveTo>
                    <a:pt x="7607808" y="2092452"/>
                  </a:moveTo>
                  <a:lnTo>
                    <a:pt x="7667243" y="2092452"/>
                  </a:lnTo>
                </a:path>
                <a:path w="7667625" h="3138170">
                  <a:moveTo>
                    <a:pt x="7607808" y="1743455"/>
                  </a:moveTo>
                  <a:lnTo>
                    <a:pt x="7667243" y="1743455"/>
                  </a:lnTo>
                </a:path>
                <a:path w="7667625" h="3138170">
                  <a:moveTo>
                    <a:pt x="7607808" y="1394459"/>
                  </a:moveTo>
                  <a:lnTo>
                    <a:pt x="7667243" y="1394459"/>
                  </a:lnTo>
                </a:path>
                <a:path w="7667625" h="3138170">
                  <a:moveTo>
                    <a:pt x="7607808" y="1045463"/>
                  </a:moveTo>
                  <a:lnTo>
                    <a:pt x="7667243" y="1045463"/>
                  </a:lnTo>
                </a:path>
                <a:path w="7667625" h="3138170">
                  <a:moveTo>
                    <a:pt x="7607808" y="696467"/>
                  </a:moveTo>
                  <a:lnTo>
                    <a:pt x="7667243" y="696467"/>
                  </a:lnTo>
                </a:path>
                <a:path w="7667625" h="3138170">
                  <a:moveTo>
                    <a:pt x="7607808" y="347471"/>
                  </a:moveTo>
                  <a:lnTo>
                    <a:pt x="7667243" y="347471"/>
                  </a:lnTo>
                </a:path>
                <a:path w="7667625" h="3138170">
                  <a:moveTo>
                    <a:pt x="7607808" y="0"/>
                  </a:moveTo>
                  <a:lnTo>
                    <a:pt x="7667243" y="0"/>
                  </a:lnTo>
                </a:path>
                <a:path w="7667625" h="3138170">
                  <a:moveTo>
                    <a:pt x="59436" y="3137916"/>
                  </a:moveTo>
                  <a:lnTo>
                    <a:pt x="59436" y="0"/>
                  </a:lnTo>
                </a:path>
                <a:path w="7667625" h="3138170">
                  <a:moveTo>
                    <a:pt x="0" y="3137916"/>
                  </a:moveTo>
                  <a:lnTo>
                    <a:pt x="59436" y="3137916"/>
                  </a:lnTo>
                </a:path>
                <a:path w="7667625" h="3138170">
                  <a:moveTo>
                    <a:pt x="0" y="2510028"/>
                  </a:moveTo>
                  <a:lnTo>
                    <a:pt x="59436" y="2510028"/>
                  </a:lnTo>
                </a:path>
                <a:path w="7667625" h="3138170">
                  <a:moveTo>
                    <a:pt x="0" y="1882139"/>
                  </a:moveTo>
                  <a:lnTo>
                    <a:pt x="59436" y="1882139"/>
                  </a:lnTo>
                </a:path>
                <a:path w="7667625" h="3138170">
                  <a:moveTo>
                    <a:pt x="0" y="1254252"/>
                  </a:moveTo>
                  <a:lnTo>
                    <a:pt x="59436" y="1254252"/>
                  </a:lnTo>
                </a:path>
                <a:path w="7667625" h="3138170">
                  <a:moveTo>
                    <a:pt x="0" y="627888"/>
                  </a:moveTo>
                  <a:lnTo>
                    <a:pt x="59436" y="627888"/>
                  </a:lnTo>
                </a:path>
                <a:path w="7667625" h="3138170">
                  <a:moveTo>
                    <a:pt x="0" y="0"/>
                  </a:moveTo>
                  <a:lnTo>
                    <a:pt x="59436" y="0"/>
                  </a:lnTo>
                </a:path>
                <a:path w="7667625" h="3138170">
                  <a:moveTo>
                    <a:pt x="59436" y="3137916"/>
                  </a:moveTo>
                  <a:lnTo>
                    <a:pt x="7607808" y="31379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73125" y="3651122"/>
              <a:ext cx="7548880" cy="1175385"/>
            </a:xfrm>
            <a:custGeom>
              <a:avLst/>
              <a:gdLst/>
              <a:ahLst/>
              <a:cxnLst/>
              <a:rect l="l" t="t" r="r" b="b"/>
              <a:pathLst>
                <a:path w="7548880" h="1175385">
                  <a:moveTo>
                    <a:pt x="0" y="1156334"/>
                  </a:moveTo>
                  <a:lnTo>
                    <a:pt x="48546" y="1162534"/>
                  </a:lnTo>
                  <a:lnTo>
                    <a:pt x="97383" y="1169828"/>
                  </a:lnTo>
                  <a:lnTo>
                    <a:pt x="145639" y="1174980"/>
                  </a:lnTo>
                  <a:lnTo>
                    <a:pt x="192443" y="1174750"/>
                  </a:lnTo>
                  <a:lnTo>
                    <a:pt x="236765" y="1166909"/>
                  </a:lnTo>
                  <a:lnTo>
                    <a:pt x="279344" y="1153652"/>
                  </a:lnTo>
                  <a:lnTo>
                    <a:pt x="321925" y="1138370"/>
                  </a:lnTo>
                  <a:lnTo>
                    <a:pt x="366255" y="1124458"/>
                  </a:lnTo>
                  <a:lnTo>
                    <a:pt x="413220" y="1111202"/>
                  </a:lnTo>
                  <a:lnTo>
                    <a:pt x="461706" y="1097280"/>
                  </a:lnTo>
                  <a:lnTo>
                    <a:pt x="510571" y="1085453"/>
                  </a:lnTo>
                  <a:lnTo>
                    <a:pt x="558672" y="1078483"/>
                  </a:lnTo>
                  <a:lnTo>
                    <a:pt x="605535" y="1078769"/>
                  </a:lnTo>
                  <a:lnTo>
                    <a:pt x="651827" y="1084294"/>
                  </a:lnTo>
                  <a:lnTo>
                    <a:pt x="698118" y="1091199"/>
                  </a:lnTo>
                  <a:lnTo>
                    <a:pt x="744982" y="1095628"/>
                  </a:lnTo>
                  <a:lnTo>
                    <a:pt x="792743" y="1097545"/>
                  </a:lnTo>
                  <a:lnTo>
                    <a:pt x="841136" y="1098772"/>
                  </a:lnTo>
                  <a:lnTo>
                    <a:pt x="889553" y="1097950"/>
                  </a:lnTo>
                  <a:lnTo>
                    <a:pt x="937387" y="1093724"/>
                  </a:lnTo>
                  <a:lnTo>
                    <a:pt x="984230" y="1083631"/>
                  </a:lnTo>
                  <a:lnTo>
                    <a:pt x="1030477" y="1069085"/>
                  </a:lnTo>
                  <a:lnTo>
                    <a:pt x="1076725" y="1054540"/>
                  </a:lnTo>
                  <a:lnTo>
                    <a:pt x="1123569" y="1044447"/>
                  </a:lnTo>
                  <a:lnTo>
                    <a:pt x="1171241" y="1040520"/>
                  </a:lnTo>
                  <a:lnTo>
                    <a:pt x="1219390" y="1040177"/>
                  </a:lnTo>
                  <a:lnTo>
                    <a:pt x="1267729" y="1041429"/>
                  </a:lnTo>
                  <a:lnTo>
                    <a:pt x="1315974" y="1042288"/>
                  </a:lnTo>
                  <a:lnTo>
                    <a:pt x="1364291" y="1043021"/>
                  </a:lnTo>
                  <a:lnTo>
                    <a:pt x="1412668" y="1044432"/>
                  </a:lnTo>
                  <a:lnTo>
                    <a:pt x="1460831" y="1045342"/>
                  </a:lnTo>
                  <a:lnTo>
                    <a:pt x="1508506" y="1044575"/>
                  </a:lnTo>
                  <a:lnTo>
                    <a:pt x="1555349" y="1040465"/>
                  </a:lnTo>
                  <a:lnTo>
                    <a:pt x="1601596" y="1034081"/>
                  </a:lnTo>
                  <a:lnTo>
                    <a:pt x="1647844" y="1028340"/>
                  </a:lnTo>
                  <a:lnTo>
                    <a:pt x="1694688" y="1026159"/>
                  </a:lnTo>
                  <a:lnTo>
                    <a:pt x="1742503" y="1030108"/>
                  </a:lnTo>
                  <a:lnTo>
                    <a:pt x="1790890" y="1038034"/>
                  </a:lnTo>
                  <a:lnTo>
                    <a:pt x="1839277" y="1045769"/>
                  </a:lnTo>
                  <a:lnTo>
                    <a:pt x="1887093" y="1049146"/>
                  </a:lnTo>
                  <a:lnTo>
                    <a:pt x="1933956" y="1045676"/>
                  </a:lnTo>
                  <a:lnTo>
                    <a:pt x="1980247" y="1038050"/>
                  </a:lnTo>
                  <a:lnTo>
                    <a:pt x="2026539" y="1029876"/>
                  </a:lnTo>
                  <a:lnTo>
                    <a:pt x="2073402" y="1024763"/>
                  </a:lnTo>
                  <a:lnTo>
                    <a:pt x="2121074" y="1023338"/>
                  </a:lnTo>
                  <a:lnTo>
                    <a:pt x="2169223" y="1023842"/>
                  </a:lnTo>
                  <a:lnTo>
                    <a:pt x="2217562" y="1026013"/>
                  </a:lnTo>
                  <a:lnTo>
                    <a:pt x="2265807" y="1029588"/>
                  </a:lnTo>
                  <a:lnTo>
                    <a:pt x="2314354" y="1035686"/>
                  </a:lnTo>
                  <a:lnTo>
                    <a:pt x="2363200" y="1043987"/>
                  </a:lnTo>
                  <a:lnTo>
                    <a:pt x="2411450" y="1052359"/>
                  </a:lnTo>
                  <a:lnTo>
                    <a:pt x="2458212" y="1058671"/>
                  </a:lnTo>
                  <a:lnTo>
                    <a:pt x="2502558" y="1063450"/>
                  </a:lnTo>
                  <a:lnTo>
                    <a:pt x="2545143" y="1067466"/>
                  </a:lnTo>
                  <a:lnTo>
                    <a:pt x="2587728" y="1068958"/>
                  </a:lnTo>
                  <a:lnTo>
                    <a:pt x="2632075" y="1066164"/>
                  </a:lnTo>
                  <a:lnTo>
                    <a:pt x="2679033" y="1055288"/>
                  </a:lnTo>
                  <a:lnTo>
                    <a:pt x="2727515" y="1038399"/>
                  </a:lnTo>
                  <a:lnTo>
                    <a:pt x="2776378" y="1022534"/>
                  </a:lnTo>
                  <a:lnTo>
                    <a:pt x="2824479" y="1014729"/>
                  </a:lnTo>
                  <a:lnTo>
                    <a:pt x="2871342" y="1019710"/>
                  </a:lnTo>
                  <a:lnTo>
                    <a:pt x="2917634" y="1032763"/>
                  </a:lnTo>
                  <a:lnTo>
                    <a:pt x="2963926" y="1046769"/>
                  </a:lnTo>
                  <a:lnTo>
                    <a:pt x="3010789" y="1054608"/>
                  </a:lnTo>
                  <a:lnTo>
                    <a:pt x="3058604" y="1054471"/>
                  </a:lnTo>
                  <a:lnTo>
                    <a:pt x="3106991" y="1050178"/>
                  </a:lnTo>
                  <a:lnTo>
                    <a:pt x="3155378" y="1042767"/>
                  </a:lnTo>
                  <a:lnTo>
                    <a:pt x="3203194" y="1033271"/>
                  </a:lnTo>
                  <a:lnTo>
                    <a:pt x="3250037" y="1020742"/>
                  </a:lnTo>
                  <a:lnTo>
                    <a:pt x="3296285" y="1004951"/>
                  </a:lnTo>
                  <a:lnTo>
                    <a:pt x="3342532" y="988302"/>
                  </a:lnTo>
                  <a:lnTo>
                    <a:pt x="3389376" y="973201"/>
                  </a:lnTo>
                  <a:lnTo>
                    <a:pt x="3437048" y="960580"/>
                  </a:lnTo>
                  <a:lnTo>
                    <a:pt x="3485197" y="949007"/>
                  </a:lnTo>
                  <a:lnTo>
                    <a:pt x="3533536" y="937625"/>
                  </a:lnTo>
                  <a:lnTo>
                    <a:pt x="3581780" y="925576"/>
                  </a:lnTo>
                  <a:lnTo>
                    <a:pt x="3630098" y="912237"/>
                  </a:lnTo>
                  <a:lnTo>
                    <a:pt x="3678475" y="898207"/>
                  </a:lnTo>
                  <a:lnTo>
                    <a:pt x="3726638" y="884463"/>
                  </a:lnTo>
                  <a:lnTo>
                    <a:pt x="3774313" y="871982"/>
                  </a:lnTo>
                  <a:lnTo>
                    <a:pt x="3821156" y="860962"/>
                  </a:lnTo>
                  <a:lnTo>
                    <a:pt x="3867404" y="850979"/>
                  </a:lnTo>
                  <a:lnTo>
                    <a:pt x="3913651" y="841781"/>
                  </a:lnTo>
                  <a:lnTo>
                    <a:pt x="3960495" y="833119"/>
                  </a:lnTo>
                  <a:lnTo>
                    <a:pt x="4008310" y="827000"/>
                  </a:lnTo>
                  <a:lnTo>
                    <a:pt x="4056697" y="822928"/>
                  </a:lnTo>
                  <a:lnTo>
                    <a:pt x="4105084" y="816617"/>
                  </a:lnTo>
                  <a:lnTo>
                    <a:pt x="4152900" y="803782"/>
                  </a:lnTo>
                  <a:lnTo>
                    <a:pt x="4199763" y="779450"/>
                  </a:lnTo>
                  <a:lnTo>
                    <a:pt x="4246054" y="747236"/>
                  </a:lnTo>
                  <a:lnTo>
                    <a:pt x="4292345" y="715450"/>
                  </a:lnTo>
                  <a:lnTo>
                    <a:pt x="4339209" y="692403"/>
                  </a:lnTo>
                  <a:lnTo>
                    <a:pt x="4386881" y="681724"/>
                  </a:lnTo>
                  <a:lnTo>
                    <a:pt x="4435030" y="678497"/>
                  </a:lnTo>
                  <a:lnTo>
                    <a:pt x="4483369" y="678223"/>
                  </a:lnTo>
                  <a:lnTo>
                    <a:pt x="4531614" y="676401"/>
                  </a:lnTo>
                  <a:lnTo>
                    <a:pt x="4580018" y="673778"/>
                  </a:lnTo>
                  <a:lnTo>
                    <a:pt x="4628626" y="672179"/>
                  </a:lnTo>
                  <a:lnTo>
                    <a:pt x="4676828" y="668436"/>
                  </a:lnTo>
                  <a:lnTo>
                    <a:pt x="4724019" y="659383"/>
                  </a:lnTo>
                  <a:lnTo>
                    <a:pt x="4769623" y="645749"/>
                  </a:lnTo>
                  <a:lnTo>
                    <a:pt x="4814062" y="628697"/>
                  </a:lnTo>
                  <a:lnTo>
                    <a:pt x="4858500" y="605716"/>
                  </a:lnTo>
                  <a:lnTo>
                    <a:pt x="4904105" y="574294"/>
                  </a:lnTo>
                  <a:lnTo>
                    <a:pt x="4935537" y="544199"/>
                  </a:lnTo>
                  <a:lnTo>
                    <a:pt x="4967562" y="505746"/>
                  </a:lnTo>
                  <a:lnTo>
                    <a:pt x="4999926" y="463915"/>
                  </a:lnTo>
                  <a:lnTo>
                    <a:pt x="5032375" y="423681"/>
                  </a:lnTo>
                  <a:lnTo>
                    <a:pt x="5064654" y="390023"/>
                  </a:lnTo>
                  <a:lnTo>
                    <a:pt x="5096510" y="367919"/>
                  </a:lnTo>
                  <a:lnTo>
                    <a:pt x="5134063" y="361329"/>
                  </a:lnTo>
                  <a:lnTo>
                    <a:pt x="5171171" y="370552"/>
                  </a:lnTo>
                  <a:lnTo>
                    <a:pt x="5208121" y="386042"/>
                  </a:lnTo>
                  <a:lnTo>
                    <a:pt x="5245199" y="398252"/>
                  </a:lnTo>
                  <a:lnTo>
                    <a:pt x="5282692" y="397637"/>
                  </a:lnTo>
                  <a:lnTo>
                    <a:pt x="5320893" y="380291"/>
                  </a:lnTo>
                  <a:lnTo>
                    <a:pt x="5359552" y="352571"/>
                  </a:lnTo>
                  <a:lnTo>
                    <a:pt x="5398363" y="320315"/>
                  </a:lnTo>
                  <a:lnTo>
                    <a:pt x="5437022" y="289363"/>
                  </a:lnTo>
                  <a:lnTo>
                    <a:pt x="5475224" y="265556"/>
                  </a:lnTo>
                  <a:lnTo>
                    <a:pt x="5522067" y="245296"/>
                  </a:lnTo>
                  <a:lnTo>
                    <a:pt x="5568315" y="230155"/>
                  </a:lnTo>
                  <a:lnTo>
                    <a:pt x="5614562" y="220015"/>
                  </a:lnTo>
                  <a:lnTo>
                    <a:pt x="5661406" y="214756"/>
                  </a:lnTo>
                  <a:lnTo>
                    <a:pt x="5709078" y="218186"/>
                  </a:lnTo>
                  <a:lnTo>
                    <a:pt x="5757227" y="229139"/>
                  </a:lnTo>
                  <a:lnTo>
                    <a:pt x="5805566" y="239760"/>
                  </a:lnTo>
                  <a:lnTo>
                    <a:pt x="5853810" y="242188"/>
                  </a:lnTo>
                  <a:lnTo>
                    <a:pt x="5902074" y="230917"/>
                  </a:lnTo>
                  <a:lnTo>
                    <a:pt x="5950458" y="211264"/>
                  </a:lnTo>
                  <a:lnTo>
                    <a:pt x="5998650" y="191611"/>
                  </a:lnTo>
                  <a:lnTo>
                    <a:pt x="6046343" y="180339"/>
                  </a:lnTo>
                  <a:lnTo>
                    <a:pt x="6093186" y="181090"/>
                  </a:lnTo>
                  <a:lnTo>
                    <a:pt x="6139433" y="188912"/>
                  </a:lnTo>
                  <a:lnTo>
                    <a:pt x="6185681" y="199306"/>
                  </a:lnTo>
                  <a:lnTo>
                    <a:pt x="6232525" y="207771"/>
                  </a:lnTo>
                  <a:lnTo>
                    <a:pt x="6280340" y="213649"/>
                  </a:lnTo>
                  <a:lnTo>
                    <a:pt x="6328727" y="219170"/>
                  </a:lnTo>
                  <a:lnTo>
                    <a:pt x="6377114" y="224166"/>
                  </a:lnTo>
                  <a:lnTo>
                    <a:pt x="6424930" y="228472"/>
                  </a:lnTo>
                  <a:lnTo>
                    <a:pt x="6471793" y="231566"/>
                  </a:lnTo>
                  <a:lnTo>
                    <a:pt x="6518084" y="233695"/>
                  </a:lnTo>
                  <a:lnTo>
                    <a:pt x="6564376" y="235848"/>
                  </a:lnTo>
                  <a:lnTo>
                    <a:pt x="6611239" y="239013"/>
                  </a:lnTo>
                  <a:lnTo>
                    <a:pt x="6658911" y="245274"/>
                  </a:lnTo>
                  <a:lnTo>
                    <a:pt x="6707060" y="253571"/>
                  </a:lnTo>
                  <a:lnTo>
                    <a:pt x="6755399" y="259891"/>
                  </a:lnTo>
                  <a:lnTo>
                    <a:pt x="6803644" y="260222"/>
                  </a:lnTo>
                  <a:lnTo>
                    <a:pt x="6852191" y="253519"/>
                  </a:lnTo>
                  <a:lnTo>
                    <a:pt x="6901037" y="241839"/>
                  </a:lnTo>
                  <a:lnTo>
                    <a:pt x="6949287" y="226111"/>
                  </a:lnTo>
                  <a:lnTo>
                    <a:pt x="6996049" y="207263"/>
                  </a:lnTo>
                  <a:lnTo>
                    <a:pt x="7040395" y="182147"/>
                  </a:lnTo>
                  <a:lnTo>
                    <a:pt x="7082980" y="151399"/>
                  </a:lnTo>
                  <a:lnTo>
                    <a:pt x="7125565" y="121628"/>
                  </a:lnTo>
                  <a:lnTo>
                    <a:pt x="7169911" y="99440"/>
                  </a:lnTo>
                  <a:lnTo>
                    <a:pt x="7216816" y="89279"/>
                  </a:lnTo>
                  <a:lnTo>
                    <a:pt x="7265304" y="86725"/>
                  </a:lnTo>
                  <a:lnTo>
                    <a:pt x="7314197" y="85099"/>
                  </a:lnTo>
                  <a:lnTo>
                    <a:pt x="7362317" y="77724"/>
                  </a:lnTo>
                  <a:lnTo>
                    <a:pt x="7409322" y="62257"/>
                  </a:lnTo>
                  <a:lnTo>
                    <a:pt x="7455852" y="42386"/>
                  </a:lnTo>
                  <a:lnTo>
                    <a:pt x="7502191" y="20752"/>
                  </a:lnTo>
                  <a:lnTo>
                    <a:pt x="7548626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73125" y="3021837"/>
              <a:ext cx="7548880" cy="2159000"/>
            </a:xfrm>
            <a:custGeom>
              <a:avLst/>
              <a:gdLst/>
              <a:ahLst/>
              <a:cxnLst/>
              <a:rect l="l" t="t" r="r" b="b"/>
              <a:pathLst>
                <a:path w="7548880" h="2159000">
                  <a:moveTo>
                    <a:pt x="0" y="2158619"/>
                  </a:moveTo>
                  <a:lnTo>
                    <a:pt x="48546" y="2154965"/>
                  </a:lnTo>
                  <a:lnTo>
                    <a:pt x="97383" y="2151491"/>
                  </a:lnTo>
                  <a:lnTo>
                    <a:pt x="145639" y="2147706"/>
                  </a:lnTo>
                  <a:lnTo>
                    <a:pt x="192443" y="2143125"/>
                  </a:lnTo>
                  <a:lnTo>
                    <a:pt x="236765" y="2137558"/>
                  </a:lnTo>
                  <a:lnTo>
                    <a:pt x="279344" y="2131361"/>
                  </a:lnTo>
                  <a:lnTo>
                    <a:pt x="321925" y="2124569"/>
                  </a:lnTo>
                  <a:lnTo>
                    <a:pt x="366255" y="2117217"/>
                  </a:lnTo>
                  <a:lnTo>
                    <a:pt x="413220" y="2112331"/>
                  </a:lnTo>
                  <a:lnTo>
                    <a:pt x="461706" y="2108898"/>
                  </a:lnTo>
                  <a:lnTo>
                    <a:pt x="510571" y="2100893"/>
                  </a:lnTo>
                  <a:lnTo>
                    <a:pt x="558672" y="2082292"/>
                  </a:lnTo>
                  <a:lnTo>
                    <a:pt x="596227" y="2052820"/>
                  </a:lnTo>
                  <a:lnTo>
                    <a:pt x="633342" y="2011938"/>
                  </a:lnTo>
                  <a:lnTo>
                    <a:pt x="670312" y="1968531"/>
                  </a:lnTo>
                  <a:lnTo>
                    <a:pt x="707427" y="1931489"/>
                  </a:lnTo>
                  <a:lnTo>
                    <a:pt x="744982" y="1909699"/>
                  </a:lnTo>
                  <a:lnTo>
                    <a:pt x="783121" y="1908620"/>
                  </a:lnTo>
                  <a:lnTo>
                    <a:pt x="821742" y="1922403"/>
                  </a:lnTo>
                  <a:lnTo>
                    <a:pt x="860534" y="1942745"/>
                  </a:lnTo>
                  <a:lnTo>
                    <a:pt x="899186" y="1961344"/>
                  </a:lnTo>
                  <a:lnTo>
                    <a:pt x="937387" y="1969897"/>
                  </a:lnTo>
                  <a:lnTo>
                    <a:pt x="984230" y="1971807"/>
                  </a:lnTo>
                  <a:lnTo>
                    <a:pt x="1030477" y="1969658"/>
                  </a:lnTo>
                  <a:lnTo>
                    <a:pt x="1076725" y="1954484"/>
                  </a:lnTo>
                  <a:lnTo>
                    <a:pt x="1123569" y="1917319"/>
                  </a:lnTo>
                  <a:lnTo>
                    <a:pt x="1147327" y="1884442"/>
                  </a:lnTo>
                  <a:lnTo>
                    <a:pt x="1171241" y="1839708"/>
                  </a:lnTo>
                  <a:lnTo>
                    <a:pt x="1195274" y="1787380"/>
                  </a:lnTo>
                  <a:lnTo>
                    <a:pt x="1219390" y="1731724"/>
                  </a:lnTo>
                  <a:lnTo>
                    <a:pt x="1243554" y="1677002"/>
                  </a:lnTo>
                  <a:lnTo>
                    <a:pt x="1267729" y="1627479"/>
                  </a:lnTo>
                  <a:lnTo>
                    <a:pt x="1291881" y="1587418"/>
                  </a:lnTo>
                  <a:lnTo>
                    <a:pt x="1315974" y="1561084"/>
                  </a:lnTo>
                  <a:lnTo>
                    <a:pt x="1354614" y="1547261"/>
                  </a:lnTo>
                  <a:lnTo>
                    <a:pt x="1393328" y="1556969"/>
                  </a:lnTo>
                  <a:lnTo>
                    <a:pt x="1431974" y="1580332"/>
                  </a:lnTo>
                  <a:lnTo>
                    <a:pt x="1470414" y="1607474"/>
                  </a:lnTo>
                  <a:lnTo>
                    <a:pt x="1508506" y="1628520"/>
                  </a:lnTo>
                  <a:lnTo>
                    <a:pt x="1555349" y="1646166"/>
                  </a:lnTo>
                  <a:lnTo>
                    <a:pt x="1601596" y="1663763"/>
                  </a:lnTo>
                  <a:lnTo>
                    <a:pt x="1647844" y="1683742"/>
                  </a:lnTo>
                  <a:lnTo>
                    <a:pt x="1694688" y="1708531"/>
                  </a:lnTo>
                  <a:lnTo>
                    <a:pt x="1732876" y="1736591"/>
                  </a:lnTo>
                  <a:lnTo>
                    <a:pt x="1771503" y="1771596"/>
                  </a:lnTo>
                  <a:lnTo>
                    <a:pt x="1810277" y="1806984"/>
                  </a:lnTo>
                  <a:lnTo>
                    <a:pt x="1848904" y="1836197"/>
                  </a:lnTo>
                  <a:lnTo>
                    <a:pt x="1887093" y="1852676"/>
                  </a:lnTo>
                  <a:lnTo>
                    <a:pt x="1933956" y="1850653"/>
                  </a:lnTo>
                  <a:lnTo>
                    <a:pt x="1980247" y="1831927"/>
                  </a:lnTo>
                  <a:lnTo>
                    <a:pt x="2026539" y="1807509"/>
                  </a:lnTo>
                  <a:lnTo>
                    <a:pt x="2073402" y="1788414"/>
                  </a:lnTo>
                  <a:lnTo>
                    <a:pt x="2121074" y="1777194"/>
                  </a:lnTo>
                  <a:lnTo>
                    <a:pt x="2169223" y="1768189"/>
                  </a:lnTo>
                  <a:lnTo>
                    <a:pt x="2217562" y="1759803"/>
                  </a:lnTo>
                  <a:lnTo>
                    <a:pt x="2265807" y="1750441"/>
                  </a:lnTo>
                  <a:lnTo>
                    <a:pt x="2314354" y="1742662"/>
                  </a:lnTo>
                  <a:lnTo>
                    <a:pt x="2363200" y="1736312"/>
                  </a:lnTo>
                  <a:lnTo>
                    <a:pt x="2411450" y="1725723"/>
                  </a:lnTo>
                  <a:lnTo>
                    <a:pt x="2458212" y="1705229"/>
                  </a:lnTo>
                  <a:lnTo>
                    <a:pt x="2493886" y="1677504"/>
                  </a:lnTo>
                  <a:lnTo>
                    <a:pt x="2528208" y="1641349"/>
                  </a:lnTo>
                  <a:lnTo>
                    <a:pt x="2562078" y="1601682"/>
                  </a:lnTo>
                  <a:lnTo>
                    <a:pt x="2596400" y="1563423"/>
                  </a:lnTo>
                  <a:lnTo>
                    <a:pt x="2632075" y="1531493"/>
                  </a:lnTo>
                  <a:lnTo>
                    <a:pt x="2679033" y="1500344"/>
                  </a:lnTo>
                  <a:lnTo>
                    <a:pt x="2727515" y="1474231"/>
                  </a:lnTo>
                  <a:lnTo>
                    <a:pt x="2776378" y="1452429"/>
                  </a:lnTo>
                  <a:lnTo>
                    <a:pt x="2824479" y="1434211"/>
                  </a:lnTo>
                  <a:lnTo>
                    <a:pt x="2871342" y="1419447"/>
                  </a:lnTo>
                  <a:lnTo>
                    <a:pt x="2917634" y="1408493"/>
                  </a:lnTo>
                  <a:lnTo>
                    <a:pt x="2963926" y="1401349"/>
                  </a:lnTo>
                  <a:lnTo>
                    <a:pt x="3010789" y="1398016"/>
                  </a:lnTo>
                  <a:lnTo>
                    <a:pt x="3058604" y="1400220"/>
                  </a:lnTo>
                  <a:lnTo>
                    <a:pt x="3106991" y="1407366"/>
                  </a:lnTo>
                  <a:lnTo>
                    <a:pt x="3155378" y="1415964"/>
                  </a:lnTo>
                  <a:lnTo>
                    <a:pt x="3203194" y="1422527"/>
                  </a:lnTo>
                  <a:lnTo>
                    <a:pt x="3250037" y="1427803"/>
                  </a:lnTo>
                  <a:lnTo>
                    <a:pt x="3296285" y="1433020"/>
                  </a:lnTo>
                  <a:lnTo>
                    <a:pt x="3342532" y="1435689"/>
                  </a:lnTo>
                  <a:lnTo>
                    <a:pt x="3389376" y="1433322"/>
                  </a:lnTo>
                  <a:lnTo>
                    <a:pt x="3437048" y="1422655"/>
                  </a:lnTo>
                  <a:lnTo>
                    <a:pt x="3485197" y="1405810"/>
                  </a:lnTo>
                  <a:lnTo>
                    <a:pt x="3533536" y="1388655"/>
                  </a:lnTo>
                  <a:lnTo>
                    <a:pt x="3581780" y="1377061"/>
                  </a:lnTo>
                  <a:lnTo>
                    <a:pt x="3630098" y="1374114"/>
                  </a:lnTo>
                  <a:lnTo>
                    <a:pt x="3678475" y="1376251"/>
                  </a:lnTo>
                  <a:lnTo>
                    <a:pt x="3726638" y="1379079"/>
                  </a:lnTo>
                  <a:lnTo>
                    <a:pt x="3774313" y="1378204"/>
                  </a:lnTo>
                  <a:lnTo>
                    <a:pt x="3821156" y="1371197"/>
                  </a:lnTo>
                  <a:lnTo>
                    <a:pt x="3867404" y="1360820"/>
                  </a:lnTo>
                  <a:lnTo>
                    <a:pt x="3913651" y="1350468"/>
                  </a:lnTo>
                  <a:lnTo>
                    <a:pt x="3960495" y="1343533"/>
                  </a:lnTo>
                  <a:lnTo>
                    <a:pt x="4008310" y="1342848"/>
                  </a:lnTo>
                  <a:lnTo>
                    <a:pt x="4056697" y="1345961"/>
                  </a:lnTo>
                  <a:lnTo>
                    <a:pt x="4105084" y="1348337"/>
                  </a:lnTo>
                  <a:lnTo>
                    <a:pt x="4152900" y="1345438"/>
                  </a:lnTo>
                  <a:lnTo>
                    <a:pt x="4199763" y="1334254"/>
                  </a:lnTo>
                  <a:lnTo>
                    <a:pt x="4246054" y="1317783"/>
                  </a:lnTo>
                  <a:lnTo>
                    <a:pt x="4292345" y="1300503"/>
                  </a:lnTo>
                  <a:lnTo>
                    <a:pt x="4339209" y="1286891"/>
                  </a:lnTo>
                  <a:lnTo>
                    <a:pt x="4386881" y="1280608"/>
                  </a:lnTo>
                  <a:lnTo>
                    <a:pt x="4435030" y="1278445"/>
                  </a:lnTo>
                  <a:lnTo>
                    <a:pt x="4483369" y="1274568"/>
                  </a:lnTo>
                  <a:lnTo>
                    <a:pt x="4531614" y="1263142"/>
                  </a:lnTo>
                  <a:lnTo>
                    <a:pt x="4580018" y="1240147"/>
                  </a:lnTo>
                  <a:lnTo>
                    <a:pt x="4628626" y="1209579"/>
                  </a:lnTo>
                  <a:lnTo>
                    <a:pt x="4676828" y="1177345"/>
                  </a:lnTo>
                  <a:lnTo>
                    <a:pt x="4724019" y="1149350"/>
                  </a:lnTo>
                  <a:lnTo>
                    <a:pt x="4769623" y="1129008"/>
                  </a:lnTo>
                  <a:lnTo>
                    <a:pt x="4814062" y="1112535"/>
                  </a:lnTo>
                  <a:lnTo>
                    <a:pt x="4858500" y="1095039"/>
                  </a:lnTo>
                  <a:lnTo>
                    <a:pt x="4904105" y="1071626"/>
                  </a:lnTo>
                  <a:lnTo>
                    <a:pt x="4941903" y="1044274"/>
                  </a:lnTo>
                  <a:lnTo>
                    <a:pt x="4980481" y="1010668"/>
                  </a:lnTo>
                  <a:lnTo>
                    <a:pt x="5019401" y="976043"/>
                  </a:lnTo>
                  <a:lnTo>
                    <a:pt x="5058224" y="945637"/>
                  </a:lnTo>
                  <a:lnTo>
                    <a:pt x="5096510" y="924687"/>
                  </a:lnTo>
                  <a:lnTo>
                    <a:pt x="5143371" y="915687"/>
                  </a:lnTo>
                  <a:lnTo>
                    <a:pt x="5189648" y="918892"/>
                  </a:lnTo>
                  <a:lnTo>
                    <a:pt x="5235902" y="925597"/>
                  </a:lnTo>
                  <a:lnTo>
                    <a:pt x="5282692" y="927100"/>
                  </a:lnTo>
                  <a:lnTo>
                    <a:pt x="5330527" y="924030"/>
                  </a:lnTo>
                  <a:lnTo>
                    <a:pt x="5378958" y="920067"/>
                  </a:lnTo>
                  <a:lnTo>
                    <a:pt x="5427388" y="911080"/>
                  </a:lnTo>
                  <a:lnTo>
                    <a:pt x="5475224" y="892937"/>
                  </a:lnTo>
                  <a:lnTo>
                    <a:pt x="5512765" y="869730"/>
                  </a:lnTo>
                  <a:lnTo>
                    <a:pt x="5549849" y="840178"/>
                  </a:lnTo>
                  <a:lnTo>
                    <a:pt x="5586780" y="806315"/>
                  </a:lnTo>
                  <a:lnTo>
                    <a:pt x="5623864" y="770179"/>
                  </a:lnTo>
                  <a:lnTo>
                    <a:pt x="5661406" y="733806"/>
                  </a:lnTo>
                  <a:lnTo>
                    <a:pt x="5699496" y="695343"/>
                  </a:lnTo>
                  <a:lnTo>
                    <a:pt x="5737929" y="653424"/>
                  </a:lnTo>
                  <a:lnTo>
                    <a:pt x="5776556" y="610810"/>
                  </a:lnTo>
                  <a:lnTo>
                    <a:pt x="5815232" y="570262"/>
                  </a:lnTo>
                  <a:lnTo>
                    <a:pt x="5853810" y="534542"/>
                  </a:lnTo>
                  <a:lnTo>
                    <a:pt x="5892402" y="506314"/>
                  </a:lnTo>
                  <a:lnTo>
                    <a:pt x="5931110" y="483669"/>
                  </a:lnTo>
                  <a:lnTo>
                    <a:pt x="5969775" y="462744"/>
                  </a:lnTo>
                  <a:lnTo>
                    <a:pt x="6008238" y="439672"/>
                  </a:lnTo>
                  <a:lnTo>
                    <a:pt x="6046343" y="410590"/>
                  </a:lnTo>
                  <a:lnTo>
                    <a:pt x="6077667" y="378054"/>
                  </a:lnTo>
                  <a:lnTo>
                    <a:pt x="6108638" y="338892"/>
                  </a:lnTo>
                  <a:lnTo>
                    <a:pt x="6139433" y="297338"/>
                  </a:lnTo>
                  <a:lnTo>
                    <a:pt x="6170229" y="257626"/>
                  </a:lnTo>
                  <a:lnTo>
                    <a:pt x="6201200" y="223989"/>
                  </a:lnTo>
                  <a:lnTo>
                    <a:pt x="6232525" y="200660"/>
                  </a:lnTo>
                  <a:lnTo>
                    <a:pt x="6280340" y="184616"/>
                  </a:lnTo>
                  <a:lnTo>
                    <a:pt x="6328727" y="183753"/>
                  </a:lnTo>
                  <a:lnTo>
                    <a:pt x="6377114" y="193534"/>
                  </a:lnTo>
                  <a:lnTo>
                    <a:pt x="6424930" y="209423"/>
                  </a:lnTo>
                  <a:lnTo>
                    <a:pt x="6462484" y="229889"/>
                  </a:lnTo>
                  <a:lnTo>
                    <a:pt x="6499599" y="259310"/>
                  </a:lnTo>
                  <a:lnTo>
                    <a:pt x="6536569" y="291554"/>
                  </a:lnTo>
                  <a:lnTo>
                    <a:pt x="6573684" y="320488"/>
                  </a:lnTo>
                  <a:lnTo>
                    <a:pt x="6611239" y="339978"/>
                  </a:lnTo>
                  <a:lnTo>
                    <a:pt x="6658911" y="346192"/>
                  </a:lnTo>
                  <a:lnTo>
                    <a:pt x="6707060" y="340439"/>
                  </a:lnTo>
                  <a:lnTo>
                    <a:pt x="6755399" y="333567"/>
                  </a:lnTo>
                  <a:lnTo>
                    <a:pt x="6803644" y="336423"/>
                  </a:lnTo>
                  <a:lnTo>
                    <a:pt x="6842429" y="353457"/>
                  </a:lnTo>
                  <a:lnTo>
                    <a:pt x="6881520" y="380342"/>
                  </a:lnTo>
                  <a:lnTo>
                    <a:pt x="6920458" y="408185"/>
                  </a:lnTo>
                  <a:lnTo>
                    <a:pt x="6958787" y="428090"/>
                  </a:lnTo>
                  <a:lnTo>
                    <a:pt x="6996049" y="431164"/>
                  </a:lnTo>
                  <a:lnTo>
                    <a:pt x="7031723" y="411855"/>
                  </a:lnTo>
                  <a:lnTo>
                    <a:pt x="7066045" y="376179"/>
                  </a:lnTo>
                  <a:lnTo>
                    <a:pt x="7099915" y="332364"/>
                  </a:lnTo>
                  <a:lnTo>
                    <a:pt x="7134237" y="288640"/>
                  </a:lnTo>
                  <a:lnTo>
                    <a:pt x="7169911" y="253237"/>
                  </a:lnTo>
                  <a:lnTo>
                    <a:pt x="7216816" y="222246"/>
                  </a:lnTo>
                  <a:lnTo>
                    <a:pt x="7265304" y="197326"/>
                  </a:lnTo>
                  <a:lnTo>
                    <a:pt x="7314197" y="173406"/>
                  </a:lnTo>
                  <a:lnTo>
                    <a:pt x="7362317" y="145414"/>
                  </a:lnTo>
                  <a:lnTo>
                    <a:pt x="7399968" y="118758"/>
                  </a:lnTo>
                  <a:lnTo>
                    <a:pt x="7437279" y="89986"/>
                  </a:lnTo>
                  <a:lnTo>
                    <a:pt x="7474395" y="60000"/>
                  </a:lnTo>
                  <a:lnTo>
                    <a:pt x="7511461" y="29704"/>
                  </a:lnTo>
                  <a:lnTo>
                    <a:pt x="7548626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73125" y="2723943"/>
              <a:ext cx="7548880" cy="2828925"/>
            </a:xfrm>
            <a:custGeom>
              <a:avLst/>
              <a:gdLst/>
              <a:ahLst/>
              <a:cxnLst/>
              <a:rect l="l" t="t" r="r" b="b"/>
              <a:pathLst>
                <a:path w="7548880" h="2828925">
                  <a:moveTo>
                    <a:pt x="0" y="1986994"/>
                  </a:moveTo>
                  <a:lnTo>
                    <a:pt x="48546" y="1975143"/>
                  </a:lnTo>
                  <a:lnTo>
                    <a:pt x="97383" y="1959721"/>
                  </a:lnTo>
                  <a:lnTo>
                    <a:pt x="145639" y="1951489"/>
                  </a:lnTo>
                  <a:lnTo>
                    <a:pt x="192443" y="1961213"/>
                  </a:lnTo>
                  <a:lnTo>
                    <a:pt x="222271" y="1984744"/>
                  </a:lnTo>
                  <a:lnTo>
                    <a:pt x="251066" y="2021317"/>
                  </a:lnTo>
                  <a:lnTo>
                    <a:pt x="279344" y="2064289"/>
                  </a:lnTo>
                  <a:lnTo>
                    <a:pt x="307623" y="2107018"/>
                  </a:lnTo>
                  <a:lnTo>
                    <a:pt x="336421" y="2142861"/>
                  </a:lnTo>
                  <a:lnTo>
                    <a:pt x="366255" y="2165175"/>
                  </a:lnTo>
                  <a:lnTo>
                    <a:pt x="403669" y="2170299"/>
                  </a:lnTo>
                  <a:lnTo>
                    <a:pt x="442203" y="2159591"/>
                  </a:lnTo>
                  <a:lnTo>
                    <a:pt x="481271" y="2141940"/>
                  </a:lnTo>
                  <a:lnTo>
                    <a:pt x="520289" y="2126234"/>
                  </a:lnTo>
                  <a:lnTo>
                    <a:pt x="558672" y="2121360"/>
                  </a:lnTo>
                  <a:lnTo>
                    <a:pt x="605535" y="2132131"/>
                  </a:lnTo>
                  <a:lnTo>
                    <a:pt x="651827" y="2152189"/>
                  </a:lnTo>
                  <a:lnTo>
                    <a:pt x="698118" y="2176581"/>
                  </a:lnTo>
                  <a:lnTo>
                    <a:pt x="744982" y="2200354"/>
                  </a:lnTo>
                  <a:lnTo>
                    <a:pt x="792743" y="2223400"/>
                  </a:lnTo>
                  <a:lnTo>
                    <a:pt x="841136" y="2247947"/>
                  </a:lnTo>
                  <a:lnTo>
                    <a:pt x="889553" y="2272541"/>
                  </a:lnTo>
                  <a:lnTo>
                    <a:pt x="937387" y="2295731"/>
                  </a:lnTo>
                  <a:lnTo>
                    <a:pt x="974013" y="2306844"/>
                  </a:lnTo>
                  <a:lnTo>
                    <a:pt x="1011554" y="2312336"/>
                  </a:lnTo>
                  <a:lnTo>
                    <a:pt x="1049400" y="2320273"/>
                  </a:lnTo>
                  <a:lnTo>
                    <a:pt x="1086942" y="2338720"/>
                  </a:lnTo>
                  <a:lnTo>
                    <a:pt x="1123569" y="2375741"/>
                  </a:lnTo>
                  <a:lnTo>
                    <a:pt x="1161659" y="2448206"/>
                  </a:lnTo>
                  <a:lnTo>
                    <a:pt x="1180842" y="2496261"/>
                  </a:lnTo>
                  <a:lnTo>
                    <a:pt x="1200092" y="2548737"/>
                  </a:lnTo>
                  <a:lnTo>
                    <a:pt x="1219390" y="2603039"/>
                  </a:lnTo>
                  <a:lnTo>
                    <a:pt x="1238719" y="2656571"/>
                  </a:lnTo>
                  <a:lnTo>
                    <a:pt x="1258060" y="2706739"/>
                  </a:lnTo>
                  <a:lnTo>
                    <a:pt x="1277395" y="2750946"/>
                  </a:lnTo>
                  <a:lnTo>
                    <a:pt x="1296706" y="2786597"/>
                  </a:lnTo>
                  <a:lnTo>
                    <a:pt x="1348165" y="2828542"/>
                  </a:lnTo>
                  <a:lnTo>
                    <a:pt x="1380424" y="2825142"/>
                  </a:lnTo>
                  <a:lnTo>
                    <a:pt x="1412668" y="2807589"/>
                  </a:lnTo>
                  <a:lnTo>
                    <a:pt x="1444817" y="2782574"/>
                  </a:lnTo>
                  <a:lnTo>
                    <a:pt x="1476790" y="2756790"/>
                  </a:lnTo>
                  <a:lnTo>
                    <a:pt x="1508506" y="2736929"/>
                  </a:lnTo>
                  <a:lnTo>
                    <a:pt x="1555349" y="2710435"/>
                  </a:lnTo>
                  <a:lnTo>
                    <a:pt x="1601596" y="2679858"/>
                  </a:lnTo>
                  <a:lnTo>
                    <a:pt x="1647844" y="2652258"/>
                  </a:lnTo>
                  <a:lnTo>
                    <a:pt x="1694688" y="2634694"/>
                  </a:lnTo>
                  <a:lnTo>
                    <a:pt x="1742503" y="2635111"/>
                  </a:lnTo>
                  <a:lnTo>
                    <a:pt x="1790890" y="2647648"/>
                  </a:lnTo>
                  <a:lnTo>
                    <a:pt x="1839277" y="2658947"/>
                  </a:lnTo>
                  <a:lnTo>
                    <a:pt x="1887093" y="2655649"/>
                  </a:lnTo>
                  <a:lnTo>
                    <a:pt x="1924647" y="2638056"/>
                  </a:lnTo>
                  <a:lnTo>
                    <a:pt x="1961762" y="2611739"/>
                  </a:lnTo>
                  <a:lnTo>
                    <a:pt x="1998732" y="2580046"/>
                  </a:lnTo>
                  <a:lnTo>
                    <a:pt x="2035847" y="2546323"/>
                  </a:lnTo>
                  <a:lnTo>
                    <a:pt x="2073402" y="2513917"/>
                  </a:lnTo>
                  <a:lnTo>
                    <a:pt x="2111492" y="2482089"/>
                  </a:lnTo>
                  <a:lnTo>
                    <a:pt x="2149925" y="2448541"/>
                  </a:lnTo>
                  <a:lnTo>
                    <a:pt x="2188552" y="2414512"/>
                  </a:lnTo>
                  <a:lnTo>
                    <a:pt x="2227228" y="2381239"/>
                  </a:lnTo>
                  <a:lnTo>
                    <a:pt x="2265807" y="2349960"/>
                  </a:lnTo>
                  <a:lnTo>
                    <a:pt x="2304592" y="2326031"/>
                  </a:lnTo>
                  <a:lnTo>
                    <a:pt x="2343683" y="2308704"/>
                  </a:lnTo>
                  <a:lnTo>
                    <a:pt x="2382621" y="2289829"/>
                  </a:lnTo>
                  <a:lnTo>
                    <a:pt x="2420950" y="2261255"/>
                  </a:lnTo>
                  <a:lnTo>
                    <a:pt x="2458212" y="2214832"/>
                  </a:lnTo>
                  <a:lnTo>
                    <a:pt x="2476274" y="2180515"/>
                  </a:lnTo>
                  <a:lnTo>
                    <a:pt x="2493886" y="2137229"/>
                  </a:lnTo>
                  <a:lnTo>
                    <a:pt x="2511160" y="2087487"/>
                  </a:lnTo>
                  <a:lnTo>
                    <a:pt x="2528208" y="2033803"/>
                  </a:lnTo>
                  <a:lnTo>
                    <a:pt x="2545143" y="1978691"/>
                  </a:lnTo>
                  <a:lnTo>
                    <a:pt x="2562078" y="1924665"/>
                  </a:lnTo>
                  <a:lnTo>
                    <a:pt x="2579126" y="1874239"/>
                  </a:lnTo>
                  <a:lnTo>
                    <a:pt x="2596400" y="1829926"/>
                  </a:lnTo>
                  <a:lnTo>
                    <a:pt x="2614012" y="1794241"/>
                  </a:lnTo>
                  <a:lnTo>
                    <a:pt x="2663154" y="1754893"/>
                  </a:lnTo>
                  <a:lnTo>
                    <a:pt x="2695081" y="1764462"/>
                  </a:lnTo>
                  <a:lnTo>
                    <a:pt x="2727515" y="1788699"/>
                  </a:lnTo>
                  <a:lnTo>
                    <a:pt x="2760119" y="1817900"/>
                  </a:lnTo>
                  <a:lnTo>
                    <a:pt x="2792553" y="1842360"/>
                  </a:lnTo>
                  <a:lnTo>
                    <a:pt x="2824479" y="1852374"/>
                  </a:lnTo>
                  <a:lnTo>
                    <a:pt x="2871342" y="1841539"/>
                  </a:lnTo>
                  <a:lnTo>
                    <a:pt x="2917634" y="1816750"/>
                  </a:lnTo>
                  <a:lnTo>
                    <a:pt x="2963926" y="1787866"/>
                  </a:lnTo>
                  <a:lnTo>
                    <a:pt x="3010789" y="1764744"/>
                  </a:lnTo>
                  <a:lnTo>
                    <a:pt x="3058604" y="1750629"/>
                  </a:lnTo>
                  <a:lnTo>
                    <a:pt x="3106991" y="1740122"/>
                  </a:lnTo>
                  <a:lnTo>
                    <a:pt x="3155378" y="1729829"/>
                  </a:lnTo>
                  <a:lnTo>
                    <a:pt x="3203194" y="1716357"/>
                  </a:lnTo>
                  <a:lnTo>
                    <a:pt x="3250037" y="1697743"/>
                  </a:lnTo>
                  <a:lnTo>
                    <a:pt x="3296285" y="1676225"/>
                  </a:lnTo>
                  <a:lnTo>
                    <a:pt x="3342532" y="1654421"/>
                  </a:lnTo>
                  <a:lnTo>
                    <a:pt x="3389376" y="1634950"/>
                  </a:lnTo>
                  <a:lnTo>
                    <a:pt x="3437048" y="1621327"/>
                  </a:lnTo>
                  <a:lnTo>
                    <a:pt x="3485197" y="1611217"/>
                  </a:lnTo>
                  <a:lnTo>
                    <a:pt x="3533536" y="1598463"/>
                  </a:lnTo>
                  <a:lnTo>
                    <a:pt x="3581780" y="1576911"/>
                  </a:lnTo>
                  <a:lnTo>
                    <a:pt x="3620421" y="1548527"/>
                  </a:lnTo>
                  <a:lnTo>
                    <a:pt x="3659135" y="1512084"/>
                  </a:lnTo>
                  <a:lnTo>
                    <a:pt x="3697781" y="1473209"/>
                  </a:lnTo>
                  <a:lnTo>
                    <a:pt x="3736221" y="1437528"/>
                  </a:lnTo>
                  <a:lnTo>
                    <a:pt x="3774313" y="1410668"/>
                  </a:lnTo>
                  <a:lnTo>
                    <a:pt x="3821156" y="1389580"/>
                  </a:lnTo>
                  <a:lnTo>
                    <a:pt x="3867404" y="1376838"/>
                  </a:lnTo>
                  <a:lnTo>
                    <a:pt x="3913651" y="1371074"/>
                  </a:lnTo>
                  <a:lnTo>
                    <a:pt x="3960495" y="1370917"/>
                  </a:lnTo>
                  <a:lnTo>
                    <a:pt x="4008310" y="1380043"/>
                  </a:lnTo>
                  <a:lnTo>
                    <a:pt x="4056697" y="1397825"/>
                  </a:lnTo>
                  <a:lnTo>
                    <a:pt x="4105084" y="1416440"/>
                  </a:lnTo>
                  <a:lnTo>
                    <a:pt x="4152900" y="1428067"/>
                  </a:lnTo>
                  <a:lnTo>
                    <a:pt x="4199763" y="1429821"/>
                  </a:lnTo>
                  <a:lnTo>
                    <a:pt x="4246054" y="1426194"/>
                  </a:lnTo>
                  <a:lnTo>
                    <a:pt x="4292345" y="1420137"/>
                  </a:lnTo>
                  <a:lnTo>
                    <a:pt x="4339209" y="1414605"/>
                  </a:lnTo>
                  <a:lnTo>
                    <a:pt x="4386881" y="1414285"/>
                  </a:lnTo>
                  <a:lnTo>
                    <a:pt x="4435030" y="1416240"/>
                  </a:lnTo>
                  <a:lnTo>
                    <a:pt x="4483369" y="1412265"/>
                  </a:lnTo>
                  <a:lnTo>
                    <a:pt x="4531614" y="1394158"/>
                  </a:lnTo>
                  <a:lnTo>
                    <a:pt x="4563831" y="1367450"/>
                  </a:lnTo>
                  <a:lnTo>
                    <a:pt x="4596228" y="1328918"/>
                  </a:lnTo>
                  <a:lnTo>
                    <a:pt x="4628626" y="1285319"/>
                  </a:lnTo>
                  <a:lnTo>
                    <a:pt x="4660843" y="1243414"/>
                  </a:lnTo>
                  <a:lnTo>
                    <a:pt x="4692701" y="1209961"/>
                  </a:lnTo>
                  <a:lnTo>
                    <a:pt x="4724019" y="1191720"/>
                  </a:lnTo>
                  <a:lnTo>
                    <a:pt x="4760633" y="1191706"/>
                  </a:lnTo>
                  <a:lnTo>
                    <a:pt x="4796352" y="1207821"/>
                  </a:lnTo>
                  <a:lnTo>
                    <a:pt x="4831771" y="1234130"/>
                  </a:lnTo>
                  <a:lnTo>
                    <a:pt x="4867490" y="1264693"/>
                  </a:lnTo>
                  <a:lnTo>
                    <a:pt x="4904105" y="1293574"/>
                  </a:lnTo>
                  <a:lnTo>
                    <a:pt x="4935537" y="1321172"/>
                  </a:lnTo>
                  <a:lnTo>
                    <a:pt x="4967562" y="1356458"/>
                  </a:lnTo>
                  <a:lnTo>
                    <a:pt x="4999926" y="1393317"/>
                  </a:lnTo>
                  <a:lnTo>
                    <a:pt x="5032375" y="1425635"/>
                  </a:lnTo>
                  <a:lnTo>
                    <a:pt x="5064654" y="1447300"/>
                  </a:lnTo>
                  <a:lnTo>
                    <a:pt x="5096510" y="1452197"/>
                  </a:lnTo>
                  <a:lnTo>
                    <a:pt x="5127843" y="1434670"/>
                  </a:lnTo>
                  <a:lnTo>
                    <a:pt x="5158834" y="1398551"/>
                  </a:lnTo>
                  <a:lnTo>
                    <a:pt x="5189648" y="1351772"/>
                  </a:lnTo>
                  <a:lnTo>
                    <a:pt x="5220452" y="1302262"/>
                  </a:lnTo>
                  <a:lnTo>
                    <a:pt x="5251411" y="1257952"/>
                  </a:lnTo>
                  <a:lnTo>
                    <a:pt x="5282692" y="1226772"/>
                  </a:lnTo>
                  <a:lnTo>
                    <a:pt x="5314486" y="1213885"/>
                  </a:lnTo>
                  <a:lnTo>
                    <a:pt x="5346634" y="1213973"/>
                  </a:lnTo>
                  <a:lnTo>
                    <a:pt x="5378958" y="1219247"/>
                  </a:lnTo>
                  <a:lnTo>
                    <a:pt x="5411281" y="1221918"/>
                  </a:lnTo>
                  <a:lnTo>
                    <a:pt x="5475224" y="1188291"/>
                  </a:lnTo>
                  <a:lnTo>
                    <a:pt x="5516902" y="1117001"/>
                  </a:lnTo>
                  <a:lnTo>
                    <a:pt x="5537519" y="1069311"/>
                  </a:lnTo>
                  <a:lnTo>
                    <a:pt x="5558058" y="1016995"/>
                  </a:lnTo>
                  <a:lnTo>
                    <a:pt x="5578571" y="962608"/>
                  </a:lnTo>
                  <a:lnTo>
                    <a:pt x="5599110" y="908703"/>
                  </a:lnTo>
                  <a:lnTo>
                    <a:pt x="5619727" y="857833"/>
                  </a:lnTo>
                  <a:lnTo>
                    <a:pt x="5640475" y="812552"/>
                  </a:lnTo>
                  <a:lnTo>
                    <a:pt x="5661406" y="775414"/>
                  </a:lnTo>
                  <a:lnTo>
                    <a:pt x="5699496" y="723227"/>
                  </a:lnTo>
                  <a:lnTo>
                    <a:pt x="5737929" y="681678"/>
                  </a:lnTo>
                  <a:lnTo>
                    <a:pt x="5776556" y="649547"/>
                  </a:lnTo>
                  <a:lnTo>
                    <a:pt x="5815232" y="625615"/>
                  </a:lnTo>
                  <a:lnTo>
                    <a:pt x="5853810" y="608663"/>
                  </a:lnTo>
                  <a:lnTo>
                    <a:pt x="5902074" y="604885"/>
                  </a:lnTo>
                  <a:lnTo>
                    <a:pt x="5950458" y="618251"/>
                  </a:lnTo>
                  <a:lnTo>
                    <a:pt x="5998650" y="633809"/>
                  </a:lnTo>
                  <a:lnTo>
                    <a:pt x="6046343" y="636603"/>
                  </a:lnTo>
                  <a:lnTo>
                    <a:pt x="6093186" y="624375"/>
                  </a:lnTo>
                  <a:lnTo>
                    <a:pt x="6139433" y="604599"/>
                  </a:lnTo>
                  <a:lnTo>
                    <a:pt x="6185681" y="576631"/>
                  </a:lnTo>
                  <a:lnTo>
                    <a:pt x="6232525" y="539829"/>
                  </a:lnTo>
                  <a:lnTo>
                    <a:pt x="6264310" y="509044"/>
                  </a:lnTo>
                  <a:lnTo>
                    <a:pt x="6296434" y="473003"/>
                  </a:lnTo>
                  <a:lnTo>
                    <a:pt x="6328727" y="433117"/>
                  </a:lnTo>
                  <a:lnTo>
                    <a:pt x="6361020" y="390797"/>
                  </a:lnTo>
                  <a:lnTo>
                    <a:pt x="6393144" y="347453"/>
                  </a:lnTo>
                  <a:lnTo>
                    <a:pt x="6424930" y="304498"/>
                  </a:lnTo>
                  <a:lnTo>
                    <a:pt x="6451812" y="265280"/>
                  </a:lnTo>
                  <a:lnTo>
                    <a:pt x="6478427" y="221924"/>
                  </a:lnTo>
                  <a:lnTo>
                    <a:pt x="6504883" y="176962"/>
                  </a:lnTo>
                  <a:lnTo>
                    <a:pt x="6531285" y="132926"/>
                  </a:lnTo>
                  <a:lnTo>
                    <a:pt x="6557741" y="92349"/>
                  </a:lnTo>
                  <a:lnTo>
                    <a:pt x="6584356" y="57763"/>
                  </a:lnTo>
                  <a:lnTo>
                    <a:pt x="6658911" y="6725"/>
                  </a:lnTo>
                  <a:lnTo>
                    <a:pt x="6707060" y="0"/>
                  </a:lnTo>
                  <a:lnTo>
                    <a:pt x="6755399" y="4109"/>
                  </a:lnTo>
                  <a:lnTo>
                    <a:pt x="6803644" y="11636"/>
                  </a:lnTo>
                  <a:lnTo>
                    <a:pt x="6852191" y="17200"/>
                  </a:lnTo>
                  <a:lnTo>
                    <a:pt x="6901037" y="25955"/>
                  </a:lnTo>
                  <a:lnTo>
                    <a:pt x="6949287" y="45997"/>
                  </a:lnTo>
                  <a:lnTo>
                    <a:pt x="6996049" y="85423"/>
                  </a:lnTo>
                  <a:lnTo>
                    <a:pt x="7018552" y="117734"/>
                  </a:lnTo>
                  <a:lnTo>
                    <a:pt x="7040395" y="160317"/>
                  </a:lnTo>
                  <a:lnTo>
                    <a:pt x="7061798" y="209514"/>
                  </a:lnTo>
                  <a:lnTo>
                    <a:pt x="7082980" y="261667"/>
                  </a:lnTo>
                  <a:lnTo>
                    <a:pt x="7104162" y="313118"/>
                  </a:lnTo>
                  <a:lnTo>
                    <a:pt x="7125565" y="360207"/>
                  </a:lnTo>
                  <a:lnTo>
                    <a:pt x="7147408" y="399278"/>
                  </a:lnTo>
                  <a:lnTo>
                    <a:pt x="7207271" y="448098"/>
                  </a:lnTo>
                  <a:lnTo>
                    <a:pt x="7245795" y="451261"/>
                  </a:lnTo>
                  <a:lnTo>
                    <a:pt x="7284879" y="442098"/>
                  </a:lnTo>
                  <a:lnTo>
                    <a:pt x="7323921" y="426546"/>
                  </a:lnTo>
                  <a:lnTo>
                    <a:pt x="7362317" y="410543"/>
                  </a:lnTo>
                  <a:lnTo>
                    <a:pt x="7399968" y="392240"/>
                  </a:lnTo>
                  <a:lnTo>
                    <a:pt x="7437279" y="367749"/>
                  </a:lnTo>
                  <a:lnTo>
                    <a:pt x="7474395" y="339723"/>
                  </a:lnTo>
                  <a:lnTo>
                    <a:pt x="7511461" y="310812"/>
                  </a:lnTo>
                  <a:lnTo>
                    <a:pt x="7548626" y="28367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963930" y="3236213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963930" y="2708909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63930" y="2972561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576818" y="2409825"/>
            <a:ext cx="316865" cy="3378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6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6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6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6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7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6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6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7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9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6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007" y="6581268"/>
            <a:ext cx="2491740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2742" y="5548985"/>
            <a:ext cx="3162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2742" y="4921122"/>
            <a:ext cx="3162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1561" y="4293234"/>
            <a:ext cx="46735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1.2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1561" y="3665042"/>
            <a:ext cx="4679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.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1561" y="3037713"/>
            <a:ext cx="46735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2.0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1561" y="2409825"/>
            <a:ext cx="46735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2.4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2260" y="5723330"/>
            <a:ext cx="7790815" cy="63500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R="5080" algn="r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41275" marR="5080" indent="24765" algn="r">
              <a:lnSpc>
                <a:spcPts val="2980"/>
              </a:lnSpc>
              <a:spcBef>
                <a:spcPts val="22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99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Tem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117475" algn="r">
              <a:lnSpc>
                <a:spcPct val="177000"/>
              </a:lnSpc>
              <a:spcBef>
                <a:spcPts val="5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Ka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18  Oc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Tem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Ka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19  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Tem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Ka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  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33627" y="2545741"/>
            <a:ext cx="5113020" cy="81724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400" b="1" dirty="0">
                <a:solidFill>
                  <a:srgbClr val="001F5F"/>
                </a:solidFill>
                <a:latin typeface="Tahoma"/>
                <a:cs typeface="Tahoma"/>
              </a:rPr>
              <a:t>TL </a:t>
            </a: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Mevduat, Milyar TL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400" b="1" dirty="0">
                <a:solidFill>
                  <a:srgbClr val="A30000"/>
                </a:solidFill>
                <a:latin typeface="Tahoma"/>
                <a:cs typeface="Tahoma"/>
              </a:rPr>
              <a:t>YP </a:t>
            </a:r>
            <a:r>
              <a:rPr sz="1400" b="1" spc="-5" dirty="0">
                <a:solidFill>
                  <a:srgbClr val="A30000"/>
                </a:solidFill>
                <a:latin typeface="Tahoma"/>
                <a:cs typeface="Tahoma"/>
              </a:rPr>
              <a:t>Mevduat, Milyar</a:t>
            </a:r>
            <a:r>
              <a:rPr sz="1400" b="1" dirty="0">
                <a:solidFill>
                  <a:srgbClr val="A30000"/>
                </a:solidFill>
                <a:latin typeface="Tahoma"/>
                <a:cs typeface="Tahoma"/>
              </a:rPr>
              <a:t> TL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400" b="1" dirty="0">
                <a:solidFill>
                  <a:srgbClr val="808080"/>
                </a:solidFill>
                <a:latin typeface="Tahoma"/>
                <a:cs typeface="Tahoma"/>
              </a:rPr>
              <a:t>Bankalardaki YP </a:t>
            </a:r>
            <a:r>
              <a:rPr sz="1400" b="1" spc="-5" dirty="0">
                <a:solidFill>
                  <a:srgbClr val="808080"/>
                </a:solidFill>
                <a:latin typeface="Tahoma"/>
                <a:cs typeface="Tahoma"/>
              </a:rPr>
              <a:t>Mevduat, Milyar </a:t>
            </a:r>
            <a:r>
              <a:rPr sz="1400" b="1" dirty="0">
                <a:solidFill>
                  <a:srgbClr val="808080"/>
                </a:solidFill>
                <a:latin typeface="Tahoma"/>
                <a:cs typeface="Tahoma"/>
              </a:rPr>
              <a:t>ABD </a:t>
            </a:r>
            <a:r>
              <a:rPr sz="1400" b="1" spc="-5" dirty="0">
                <a:solidFill>
                  <a:srgbClr val="808080"/>
                </a:solidFill>
                <a:latin typeface="Tahoma"/>
                <a:cs typeface="Tahoma"/>
              </a:rPr>
              <a:t>Doları (Sağ</a:t>
            </a:r>
            <a:r>
              <a:rPr sz="1400" b="1" spc="-10" dirty="0">
                <a:solidFill>
                  <a:srgbClr val="80808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808080"/>
                </a:solidFill>
                <a:latin typeface="Tahoma"/>
                <a:cs typeface="Tahoma"/>
              </a:rPr>
              <a:t>eksen)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79176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572" y="0"/>
            <a:ext cx="9149080" cy="6884034"/>
            <a:chOff x="-4572" y="0"/>
            <a:chExt cx="9149080" cy="6884034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343662" y="0"/>
                  </a:moveTo>
                  <a:lnTo>
                    <a:pt x="0" y="0"/>
                  </a:lnTo>
                  <a:lnTo>
                    <a:pt x="0" y="518160"/>
                  </a:lnTo>
                  <a:lnTo>
                    <a:pt x="0" y="999744"/>
                  </a:lnTo>
                  <a:lnTo>
                    <a:pt x="343662" y="999744"/>
                  </a:lnTo>
                  <a:lnTo>
                    <a:pt x="343662" y="518160"/>
                  </a:lnTo>
                  <a:lnTo>
                    <a:pt x="343662" y="0"/>
                  </a:lnTo>
                  <a:close/>
                </a:path>
                <a:path w="9133840" h="1000125">
                  <a:moveTo>
                    <a:pt x="576834" y="0"/>
                  </a:moveTo>
                  <a:lnTo>
                    <a:pt x="538734" y="0"/>
                  </a:lnTo>
                  <a:lnTo>
                    <a:pt x="538734" y="518160"/>
                  </a:lnTo>
                  <a:lnTo>
                    <a:pt x="538734" y="999744"/>
                  </a:lnTo>
                  <a:lnTo>
                    <a:pt x="576834" y="999744"/>
                  </a:lnTo>
                  <a:lnTo>
                    <a:pt x="576834" y="518160"/>
                  </a:lnTo>
                  <a:lnTo>
                    <a:pt x="576834" y="0"/>
                  </a:lnTo>
                  <a:close/>
                </a:path>
                <a:path w="9133840" h="1000125">
                  <a:moveTo>
                    <a:pt x="9133332" y="0"/>
                  </a:moveTo>
                  <a:lnTo>
                    <a:pt x="770382" y="0"/>
                  </a:lnTo>
                  <a:lnTo>
                    <a:pt x="770382" y="318528"/>
                  </a:lnTo>
                  <a:lnTo>
                    <a:pt x="770382" y="518160"/>
                  </a:lnTo>
                  <a:lnTo>
                    <a:pt x="770382" y="999744"/>
                  </a:lnTo>
                  <a:lnTo>
                    <a:pt x="3691128" y="999744"/>
                  </a:lnTo>
                  <a:lnTo>
                    <a:pt x="3691128" y="518160"/>
                  </a:lnTo>
                  <a:lnTo>
                    <a:pt x="3691128" y="318528"/>
                  </a:lnTo>
                  <a:lnTo>
                    <a:pt x="8887955" y="318528"/>
                  </a:lnTo>
                  <a:lnTo>
                    <a:pt x="8887955" y="518160"/>
                  </a:lnTo>
                  <a:lnTo>
                    <a:pt x="8887955" y="999744"/>
                  </a:lnTo>
                  <a:lnTo>
                    <a:pt x="9133332" y="999744"/>
                  </a:lnTo>
                  <a:lnTo>
                    <a:pt x="9133332" y="518160"/>
                  </a:lnTo>
                  <a:lnTo>
                    <a:pt x="9133332" y="318528"/>
                  </a:lnTo>
                  <a:lnTo>
                    <a:pt x="9133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33840" cy="1000125"/>
            </a:xfrm>
            <a:custGeom>
              <a:avLst/>
              <a:gdLst/>
              <a:ahLst/>
              <a:cxnLst/>
              <a:rect l="l" t="t" r="r" b="b"/>
              <a:pathLst>
                <a:path w="9133840" h="1000125">
                  <a:moveTo>
                    <a:pt x="0" y="999744"/>
                  </a:moveTo>
                  <a:lnTo>
                    <a:pt x="9133332" y="999744"/>
                  </a:lnTo>
                  <a:lnTo>
                    <a:pt x="9133332" y="0"/>
                  </a:lnTo>
                  <a:lnTo>
                    <a:pt x="0" y="0"/>
                  </a:lnTo>
                  <a:lnTo>
                    <a:pt x="0" y="99974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845051" y="518160"/>
              <a:ext cx="1792224" cy="6370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19507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5072" y="6858000"/>
                  </a:lnTo>
                  <a:lnTo>
                    <a:pt x="1950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43662" y="761"/>
              <a:ext cx="195580" cy="6858000"/>
            </a:xfrm>
            <a:custGeom>
              <a:avLst/>
              <a:gdLst/>
              <a:ahLst/>
              <a:cxnLst/>
              <a:rect l="l" t="t" r="r" b="b"/>
              <a:pathLst>
                <a:path w="195579" h="6858000">
                  <a:moveTo>
                    <a:pt x="0" y="6858000"/>
                  </a:moveTo>
                  <a:lnTo>
                    <a:pt x="195072" y="6858000"/>
                  </a:lnTo>
                  <a:lnTo>
                    <a:pt x="195072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19354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3548" y="6858000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76833" y="761"/>
              <a:ext cx="193675" cy="6858000"/>
            </a:xfrm>
            <a:custGeom>
              <a:avLst/>
              <a:gdLst/>
              <a:ahLst/>
              <a:cxnLst/>
              <a:rect l="l" t="t" r="r" b="b"/>
              <a:pathLst>
                <a:path w="193675" h="6858000">
                  <a:moveTo>
                    <a:pt x="0" y="6858000"/>
                  </a:moveTo>
                  <a:lnTo>
                    <a:pt x="193548" y="6858000"/>
                  </a:lnTo>
                  <a:lnTo>
                    <a:pt x="193548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043927" y="463296"/>
              <a:ext cx="1621535" cy="7635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920739" y="449579"/>
              <a:ext cx="775715" cy="7757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691127" y="316992"/>
              <a:ext cx="5196840" cy="1092835"/>
            </a:xfrm>
            <a:custGeom>
              <a:avLst/>
              <a:gdLst/>
              <a:ahLst/>
              <a:cxnLst/>
              <a:rect l="l" t="t" r="r" b="b"/>
              <a:pathLst>
                <a:path w="5196840" h="1092835">
                  <a:moveTo>
                    <a:pt x="5196839" y="0"/>
                  </a:moveTo>
                  <a:lnTo>
                    <a:pt x="0" y="0"/>
                  </a:lnTo>
                  <a:lnTo>
                    <a:pt x="0" y="1092707"/>
                  </a:lnTo>
                  <a:lnTo>
                    <a:pt x="5196839" y="1092707"/>
                  </a:lnTo>
                  <a:lnTo>
                    <a:pt x="5196839" y="0"/>
                  </a:lnTo>
                  <a:close/>
                </a:path>
              </a:pathLst>
            </a:custGeom>
            <a:solidFill>
              <a:srgbClr val="FFFFFF">
                <a:alpha val="67057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20139" y="1633727"/>
            <a:ext cx="7066915" cy="11633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4570"/>
              </a:lnSpc>
            </a:pPr>
            <a:r>
              <a:rPr sz="4000" b="1" spc="-10" dirty="0">
                <a:solidFill>
                  <a:srgbClr val="1F308D"/>
                </a:solidFill>
                <a:latin typeface="Tahoma"/>
                <a:cs typeface="Tahoma"/>
              </a:rPr>
              <a:t>TCMB Beklenti</a:t>
            </a:r>
            <a:r>
              <a:rPr sz="4000" b="1" spc="6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4000" b="1" spc="-5" dirty="0">
                <a:solidFill>
                  <a:srgbClr val="1F308D"/>
                </a:solidFill>
                <a:latin typeface="Tahoma"/>
                <a:cs typeface="Tahoma"/>
              </a:rPr>
              <a:t>Anketi:</a:t>
            </a:r>
            <a:endParaRPr sz="4000">
              <a:solidFill>
                <a:prstClr val="black"/>
              </a:solidFill>
              <a:latin typeface="Tahoma"/>
              <a:cs typeface="Tahoma"/>
            </a:endParaRPr>
          </a:p>
          <a:p>
            <a:pPr marL="92075">
              <a:lnSpc>
                <a:spcPts val="4585"/>
              </a:lnSpc>
            </a:pPr>
            <a:r>
              <a:rPr sz="4000" b="1" spc="-10" dirty="0">
                <a:solidFill>
                  <a:srgbClr val="1F308D"/>
                </a:solidFill>
                <a:latin typeface="Tahoma"/>
                <a:cs typeface="Tahoma"/>
              </a:rPr>
              <a:t>Seçilmiş</a:t>
            </a:r>
            <a:r>
              <a:rPr sz="4000" b="1" spc="5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4000" b="1" spc="-5" dirty="0">
                <a:solidFill>
                  <a:srgbClr val="1F308D"/>
                </a:solidFill>
                <a:latin typeface="Tahoma"/>
                <a:cs typeface="Tahoma"/>
              </a:rPr>
              <a:t>Göstergeler</a:t>
            </a:r>
            <a:endParaRPr sz="4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99794" y="3004530"/>
            <a:ext cx="7556500" cy="309880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4965" indent="-342900">
              <a:spcBef>
                <a:spcPts val="585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TÜFE</a:t>
            </a:r>
            <a:r>
              <a:rPr sz="20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beklentileri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469265"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Cari yıl sonu yıllık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TÜFE</a:t>
            </a:r>
            <a:r>
              <a:rPr spc="1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469265"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12 ay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sonrasının yıllık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TÜFE</a:t>
            </a:r>
            <a:r>
              <a:rPr spc="7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469265"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24 ay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sonrasının yıllık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TÜFE</a:t>
            </a:r>
            <a:r>
              <a:rPr spc="7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4965" indent="-342900">
              <a:spcBef>
                <a:spcPts val="484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ABD dolar kuru</a:t>
            </a:r>
            <a:r>
              <a:rPr sz="20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beklentileri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469265"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Cari yıl sonu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bankalar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arası döviz piyasası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ABD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dolar kuru</a:t>
            </a:r>
            <a:r>
              <a:rPr spc="22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4965" indent="-342900">
              <a:spcBef>
                <a:spcPts val="484"/>
              </a:spcBef>
              <a:buClr>
                <a:srgbClr val="E60000"/>
              </a:buClr>
              <a:buSzPct val="8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GSYH büyüme</a:t>
            </a:r>
            <a:r>
              <a:rPr sz="20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beklentileri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469265">
              <a:spcBef>
                <a:spcPts val="430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Cari yılın yıllık GSYH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büyüme</a:t>
            </a:r>
            <a:r>
              <a:rPr spc="1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469265">
              <a:spcBef>
                <a:spcPts val="434"/>
              </a:spcBef>
            </a:pPr>
            <a:r>
              <a:rPr sz="1600" spc="20" dirty="0">
                <a:solidFill>
                  <a:srgbClr val="1F308D"/>
                </a:solidFill>
                <a:latin typeface="Wingdings"/>
                <a:cs typeface="Wingdings"/>
              </a:rPr>
              <a:t></a:t>
            </a:r>
            <a:r>
              <a:rPr sz="1600" spc="20" dirty="0">
                <a:solidFill>
                  <a:srgbClr val="1F308D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Gelecek yılın yıllık GSYH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büyüme</a:t>
            </a:r>
            <a:r>
              <a:rPr spc="1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54562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6412" y="769746"/>
            <a:ext cx="7078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" dirty="0"/>
              <a:t>Haziran </a:t>
            </a:r>
            <a:r>
              <a:rPr sz="2400" dirty="0"/>
              <a:t>ayında </a:t>
            </a:r>
            <a:r>
              <a:rPr sz="2400" spc="-5" dirty="0"/>
              <a:t>enflasyon </a:t>
            </a:r>
            <a:r>
              <a:rPr sz="2400" dirty="0"/>
              <a:t>beklentileri</a:t>
            </a:r>
            <a:r>
              <a:rPr sz="2400" spc="-30" dirty="0"/>
              <a:t> </a:t>
            </a:r>
            <a:r>
              <a:rPr sz="2400" dirty="0"/>
              <a:t>yükseldi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72995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6412" y="1135202"/>
            <a:ext cx="8164830" cy="1040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TÜFE beklentisi 2021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yıl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sonu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için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%14,46, 12 ay sonrası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için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ise</a:t>
            </a:r>
            <a:r>
              <a:rPr sz="2000" spc="-13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%12,12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düzeyinde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270510" algn="ctr">
              <a:spcBef>
                <a:spcPts val="1265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Enflasyon beklentisi,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%,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Haziran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2020 – </a:t>
            </a:r>
            <a:r>
              <a:rPr sz="1600" b="1" spc="5" dirty="0">
                <a:solidFill>
                  <a:srgbClr val="FFFFFF"/>
                </a:solidFill>
                <a:latin typeface="Tahoma"/>
                <a:cs typeface="Tahoma"/>
              </a:rPr>
              <a:t>Haziran</a:t>
            </a:r>
            <a:r>
              <a:rPr sz="1600" b="1" spc="2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472" y="6613956"/>
            <a:ext cx="4457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 Piyasa Katılımcıları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Anketi,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görselleştirmeleri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48093" y="2433827"/>
            <a:ext cx="7805420" cy="2812415"/>
            <a:chOff x="748093" y="2433827"/>
            <a:chExt cx="7805420" cy="2812415"/>
          </a:xfrm>
        </p:grpSpPr>
        <p:sp>
          <p:nvSpPr>
            <p:cNvPr id="8" name="object 8"/>
            <p:cNvSpPr/>
            <p:nvPr/>
          </p:nvSpPr>
          <p:spPr>
            <a:xfrm>
              <a:off x="752855" y="2497835"/>
              <a:ext cx="7781925" cy="2743200"/>
            </a:xfrm>
            <a:custGeom>
              <a:avLst/>
              <a:gdLst/>
              <a:ahLst/>
              <a:cxnLst/>
              <a:rect l="l" t="t" r="r" b="b"/>
              <a:pathLst>
                <a:path w="7781925" h="2743200">
                  <a:moveTo>
                    <a:pt x="59436" y="2743200"/>
                  </a:moveTo>
                  <a:lnTo>
                    <a:pt x="59436" y="0"/>
                  </a:lnTo>
                </a:path>
                <a:path w="7781925" h="2743200">
                  <a:moveTo>
                    <a:pt x="0" y="2743200"/>
                  </a:moveTo>
                  <a:lnTo>
                    <a:pt x="59436" y="2743200"/>
                  </a:lnTo>
                </a:path>
                <a:path w="7781925" h="2743200">
                  <a:moveTo>
                    <a:pt x="0" y="2194560"/>
                  </a:moveTo>
                  <a:lnTo>
                    <a:pt x="59436" y="2194560"/>
                  </a:lnTo>
                </a:path>
                <a:path w="7781925" h="2743200">
                  <a:moveTo>
                    <a:pt x="0" y="1645920"/>
                  </a:moveTo>
                  <a:lnTo>
                    <a:pt x="59436" y="1645920"/>
                  </a:lnTo>
                </a:path>
                <a:path w="7781925" h="2743200">
                  <a:moveTo>
                    <a:pt x="0" y="1097279"/>
                  </a:moveTo>
                  <a:lnTo>
                    <a:pt x="59436" y="1097279"/>
                  </a:lnTo>
                </a:path>
                <a:path w="7781925" h="2743200">
                  <a:moveTo>
                    <a:pt x="0" y="548639"/>
                  </a:moveTo>
                  <a:lnTo>
                    <a:pt x="59436" y="548639"/>
                  </a:lnTo>
                </a:path>
                <a:path w="7781925" h="2743200">
                  <a:moveTo>
                    <a:pt x="0" y="0"/>
                  </a:moveTo>
                  <a:lnTo>
                    <a:pt x="59436" y="0"/>
                  </a:lnTo>
                </a:path>
                <a:path w="7781925" h="2743200">
                  <a:moveTo>
                    <a:pt x="59436" y="2743200"/>
                  </a:moveTo>
                  <a:lnTo>
                    <a:pt x="7781544" y="274320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12799" y="2996437"/>
              <a:ext cx="3860800" cy="1273175"/>
            </a:xfrm>
            <a:custGeom>
              <a:avLst/>
              <a:gdLst/>
              <a:ahLst/>
              <a:cxnLst/>
              <a:rect l="l" t="t" r="r" b="b"/>
              <a:pathLst>
                <a:path w="3860800" h="1273175">
                  <a:moveTo>
                    <a:pt x="0" y="1272794"/>
                  </a:moveTo>
                  <a:lnTo>
                    <a:pt x="49497" y="1258399"/>
                  </a:lnTo>
                  <a:lnTo>
                    <a:pt x="98995" y="1243901"/>
                  </a:lnTo>
                  <a:lnTo>
                    <a:pt x="148493" y="1229328"/>
                  </a:lnTo>
                  <a:lnTo>
                    <a:pt x="197992" y="1214711"/>
                  </a:lnTo>
                  <a:lnTo>
                    <a:pt x="247490" y="1200081"/>
                  </a:lnTo>
                  <a:lnTo>
                    <a:pt x="296990" y="1185469"/>
                  </a:lnTo>
                  <a:lnTo>
                    <a:pt x="346490" y="1170904"/>
                  </a:lnTo>
                  <a:lnTo>
                    <a:pt x="395990" y="1156418"/>
                  </a:lnTo>
                  <a:lnTo>
                    <a:pt x="445492" y="1142040"/>
                  </a:lnTo>
                  <a:lnTo>
                    <a:pt x="494994" y="1127803"/>
                  </a:lnTo>
                  <a:lnTo>
                    <a:pt x="544498" y="1113735"/>
                  </a:lnTo>
                  <a:lnTo>
                    <a:pt x="594003" y="1099867"/>
                  </a:lnTo>
                  <a:lnTo>
                    <a:pt x="643509" y="1086231"/>
                  </a:lnTo>
                  <a:lnTo>
                    <a:pt x="693007" y="1072902"/>
                  </a:lnTo>
                  <a:lnTo>
                    <a:pt x="742502" y="1059848"/>
                  </a:lnTo>
                  <a:lnTo>
                    <a:pt x="791993" y="1047025"/>
                  </a:lnTo>
                  <a:lnTo>
                    <a:pt x="841483" y="1034388"/>
                  </a:lnTo>
                  <a:lnTo>
                    <a:pt x="890970" y="1021892"/>
                  </a:lnTo>
                  <a:lnTo>
                    <a:pt x="940456" y="1009493"/>
                  </a:lnTo>
                  <a:lnTo>
                    <a:pt x="989943" y="997145"/>
                  </a:lnTo>
                  <a:lnTo>
                    <a:pt x="1039429" y="984804"/>
                  </a:lnTo>
                  <a:lnTo>
                    <a:pt x="1088916" y="972426"/>
                  </a:lnTo>
                  <a:lnTo>
                    <a:pt x="1138406" y="959965"/>
                  </a:lnTo>
                  <a:lnTo>
                    <a:pt x="1187897" y="947376"/>
                  </a:lnTo>
                  <a:lnTo>
                    <a:pt x="1237392" y="934616"/>
                  </a:lnTo>
                  <a:lnTo>
                    <a:pt x="1286891" y="921638"/>
                  </a:lnTo>
                  <a:lnTo>
                    <a:pt x="1336391" y="908248"/>
                  </a:lnTo>
                  <a:lnTo>
                    <a:pt x="1385892" y="894316"/>
                  </a:lnTo>
                  <a:lnTo>
                    <a:pt x="1435393" y="879984"/>
                  </a:lnTo>
                  <a:lnTo>
                    <a:pt x="1484893" y="865395"/>
                  </a:lnTo>
                  <a:lnTo>
                    <a:pt x="1534394" y="850692"/>
                  </a:lnTo>
                  <a:lnTo>
                    <a:pt x="1583895" y="836019"/>
                  </a:lnTo>
                  <a:lnTo>
                    <a:pt x="1633395" y="821518"/>
                  </a:lnTo>
                  <a:lnTo>
                    <a:pt x="1682896" y="807331"/>
                  </a:lnTo>
                  <a:lnTo>
                    <a:pt x="1732397" y="793603"/>
                  </a:lnTo>
                  <a:lnTo>
                    <a:pt x="1781897" y="780475"/>
                  </a:lnTo>
                  <a:lnTo>
                    <a:pt x="1831398" y="768091"/>
                  </a:lnTo>
                  <a:lnTo>
                    <a:pt x="1880899" y="756593"/>
                  </a:lnTo>
                  <a:lnTo>
                    <a:pt x="1930400" y="746125"/>
                  </a:lnTo>
                  <a:lnTo>
                    <a:pt x="1979900" y="737055"/>
                  </a:lnTo>
                  <a:lnTo>
                    <a:pt x="2029401" y="729473"/>
                  </a:lnTo>
                  <a:lnTo>
                    <a:pt x="2078902" y="723096"/>
                  </a:lnTo>
                  <a:lnTo>
                    <a:pt x="2128402" y="717644"/>
                  </a:lnTo>
                  <a:lnTo>
                    <a:pt x="2177903" y="712835"/>
                  </a:lnTo>
                  <a:lnTo>
                    <a:pt x="2227404" y="708389"/>
                  </a:lnTo>
                  <a:lnTo>
                    <a:pt x="2276904" y="704025"/>
                  </a:lnTo>
                  <a:lnTo>
                    <a:pt x="2326405" y="699462"/>
                  </a:lnTo>
                  <a:lnTo>
                    <a:pt x="2375906" y="694419"/>
                  </a:lnTo>
                  <a:lnTo>
                    <a:pt x="2425406" y="688616"/>
                  </a:lnTo>
                  <a:lnTo>
                    <a:pt x="2474907" y="681770"/>
                  </a:lnTo>
                  <a:lnTo>
                    <a:pt x="2524408" y="673601"/>
                  </a:lnTo>
                  <a:lnTo>
                    <a:pt x="2573909" y="663829"/>
                  </a:lnTo>
                  <a:lnTo>
                    <a:pt x="2623407" y="653272"/>
                  </a:lnTo>
                  <a:lnTo>
                    <a:pt x="2672902" y="642792"/>
                  </a:lnTo>
                  <a:lnTo>
                    <a:pt x="2722393" y="632165"/>
                  </a:lnTo>
                  <a:lnTo>
                    <a:pt x="2771883" y="621169"/>
                  </a:lnTo>
                  <a:lnTo>
                    <a:pt x="2821370" y="609584"/>
                  </a:lnTo>
                  <a:lnTo>
                    <a:pt x="2870856" y="597186"/>
                  </a:lnTo>
                  <a:lnTo>
                    <a:pt x="2920343" y="583754"/>
                  </a:lnTo>
                  <a:lnTo>
                    <a:pt x="2969829" y="569065"/>
                  </a:lnTo>
                  <a:lnTo>
                    <a:pt x="3019316" y="552899"/>
                  </a:lnTo>
                  <a:lnTo>
                    <a:pt x="3068806" y="535032"/>
                  </a:lnTo>
                  <a:lnTo>
                    <a:pt x="3118297" y="515243"/>
                  </a:lnTo>
                  <a:lnTo>
                    <a:pt x="3167792" y="493310"/>
                  </a:lnTo>
                  <a:lnTo>
                    <a:pt x="3217291" y="469011"/>
                  </a:lnTo>
                  <a:lnTo>
                    <a:pt x="3258689" y="446372"/>
                  </a:lnTo>
                  <a:lnTo>
                    <a:pt x="3302131" y="420302"/>
                  </a:lnTo>
                  <a:lnTo>
                    <a:pt x="3347145" y="391345"/>
                  </a:lnTo>
                  <a:lnTo>
                    <a:pt x="3393259" y="360045"/>
                  </a:lnTo>
                  <a:lnTo>
                    <a:pt x="3440002" y="326947"/>
                  </a:lnTo>
                  <a:lnTo>
                    <a:pt x="3486902" y="292596"/>
                  </a:lnTo>
                  <a:lnTo>
                    <a:pt x="3533488" y="257536"/>
                  </a:lnTo>
                  <a:lnTo>
                    <a:pt x="3579288" y="222313"/>
                  </a:lnTo>
                  <a:lnTo>
                    <a:pt x="3623830" y="187471"/>
                  </a:lnTo>
                  <a:lnTo>
                    <a:pt x="3666644" y="153554"/>
                  </a:lnTo>
                  <a:lnTo>
                    <a:pt x="3707256" y="121108"/>
                  </a:lnTo>
                  <a:lnTo>
                    <a:pt x="3745196" y="90677"/>
                  </a:lnTo>
                  <a:lnTo>
                    <a:pt x="3779992" y="62806"/>
                  </a:lnTo>
                  <a:lnTo>
                    <a:pt x="3811172" y="38040"/>
                  </a:lnTo>
                  <a:lnTo>
                    <a:pt x="3838265" y="16923"/>
                  </a:lnTo>
                  <a:lnTo>
                    <a:pt x="3860800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12799" y="3561461"/>
              <a:ext cx="7721600" cy="847725"/>
            </a:xfrm>
            <a:custGeom>
              <a:avLst/>
              <a:gdLst/>
              <a:ahLst/>
              <a:cxnLst/>
              <a:rect l="l" t="t" r="r" b="b"/>
              <a:pathLst>
                <a:path w="7721600" h="847725">
                  <a:moveTo>
                    <a:pt x="0" y="847725"/>
                  </a:moveTo>
                  <a:lnTo>
                    <a:pt x="49497" y="841446"/>
                  </a:lnTo>
                  <a:lnTo>
                    <a:pt x="98995" y="835254"/>
                  </a:lnTo>
                  <a:lnTo>
                    <a:pt x="148493" y="829123"/>
                  </a:lnTo>
                  <a:lnTo>
                    <a:pt x="197992" y="823027"/>
                  </a:lnTo>
                  <a:lnTo>
                    <a:pt x="247490" y="816939"/>
                  </a:lnTo>
                  <a:lnTo>
                    <a:pt x="296990" y="810834"/>
                  </a:lnTo>
                  <a:lnTo>
                    <a:pt x="346490" y="804686"/>
                  </a:lnTo>
                  <a:lnTo>
                    <a:pt x="395990" y="798468"/>
                  </a:lnTo>
                  <a:lnTo>
                    <a:pt x="445492" y="792155"/>
                  </a:lnTo>
                  <a:lnTo>
                    <a:pt x="494994" y="785721"/>
                  </a:lnTo>
                  <a:lnTo>
                    <a:pt x="544498" y="779139"/>
                  </a:lnTo>
                  <a:lnTo>
                    <a:pt x="594003" y="772383"/>
                  </a:lnTo>
                  <a:lnTo>
                    <a:pt x="643509" y="765428"/>
                  </a:lnTo>
                  <a:lnTo>
                    <a:pt x="693007" y="758290"/>
                  </a:lnTo>
                  <a:lnTo>
                    <a:pt x="742502" y="751057"/>
                  </a:lnTo>
                  <a:lnTo>
                    <a:pt x="791993" y="743725"/>
                  </a:lnTo>
                  <a:lnTo>
                    <a:pt x="841483" y="736289"/>
                  </a:lnTo>
                  <a:lnTo>
                    <a:pt x="890970" y="728745"/>
                  </a:lnTo>
                  <a:lnTo>
                    <a:pt x="940456" y="721088"/>
                  </a:lnTo>
                  <a:lnTo>
                    <a:pt x="989943" y="713314"/>
                  </a:lnTo>
                  <a:lnTo>
                    <a:pt x="1039429" y="705418"/>
                  </a:lnTo>
                  <a:lnTo>
                    <a:pt x="1088916" y="697396"/>
                  </a:lnTo>
                  <a:lnTo>
                    <a:pt x="1138406" y="689244"/>
                  </a:lnTo>
                  <a:lnTo>
                    <a:pt x="1187897" y="680955"/>
                  </a:lnTo>
                  <a:lnTo>
                    <a:pt x="1237392" y="672528"/>
                  </a:lnTo>
                  <a:lnTo>
                    <a:pt x="1286891" y="663956"/>
                  </a:lnTo>
                  <a:lnTo>
                    <a:pt x="1336391" y="655105"/>
                  </a:lnTo>
                  <a:lnTo>
                    <a:pt x="1385892" y="645941"/>
                  </a:lnTo>
                  <a:lnTo>
                    <a:pt x="1435393" y="636519"/>
                  </a:lnTo>
                  <a:lnTo>
                    <a:pt x="1484893" y="626897"/>
                  </a:lnTo>
                  <a:lnTo>
                    <a:pt x="1534394" y="617129"/>
                  </a:lnTo>
                  <a:lnTo>
                    <a:pt x="1583895" y="607273"/>
                  </a:lnTo>
                  <a:lnTo>
                    <a:pt x="1633395" y="597384"/>
                  </a:lnTo>
                  <a:lnTo>
                    <a:pt x="1682896" y="587518"/>
                  </a:lnTo>
                  <a:lnTo>
                    <a:pt x="1732397" y="577733"/>
                  </a:lnTo>
                  <a:lnTo>
                    <a:pt x="1781897" y="568083"/>
                  </a:lnTo>
                  <a:lnTo>
                    <a:pt x="1831398" y="558625"/>
                  </a:lnTo>
                  <a:lnTo>
                    <a:pt x="1880899" y="549416"/>
                  </a:lnTo>
                  <a:lnTo>
                    <a:pt x="1930400" y="540512"/>
                  </a:lnTo>
                  <a:lnTo>
                    <a:pt x="1979900" y="531753"/>
                  </a:lnTo>
                  <a:lnTo>
                    <a:pt x="2029401" y="523021"/>
                  </a:lnTo>
                  <a:lnTo>
                    <a:pt x="2078902" y="514341"/>
                  </a:lnTo>
                  <a:lnTo>
                    <a:pt x="2128402" y="505741"/>
                  </a:lnTo>
                  <a:lnTo>
                    <a:pt x="2177903" y="497246"/>
                  </a:lnTo>
                  <a:lnTo>
                    <a:pt x="2227404" y="488882"/>
                  </a:lnTo>
                  <a:lnTo>
                    <a:pt x="2276904" y="480677"/>
                  </a:lnTo>
                  <a:lnTo>
                    <a:pt x="2326405" y="472657"/>
                  </a:lnTo>
                  <a:lnTo>
                    <a:pt x="2375906" y="464847"/>
                  </a:lnTo>
                  <a:lnTo>
                    <a:pt x="2425406" y="457275"/>
                  </a:lnTo>
                  <a:lnTo>
                    <a:pt x="2474907" y="449966"/>
                  </a:lnTo>
                  <a:lnTo>
                    <a:pt x="2524408" y="442947"/>
                  </a:lnTo>
                  <a:lnTo>
                    <a:pt x="2573909" y="436244"/>
                  </a:lnTo>
                  <a:lnTo>
                    <a:pt x="2623407" y="429774"/>
                  </a:lnTo>
                  <a:lnTo>
                    <a:pt x="2672902" y="423498"/>
                  </a:lnTo>
                  <a:lnTo>
                    <a:pt x="2722393" y="417428"/>
                  </a:lnTo>
                  <a:lnTo>
                    <a:pt x="2771883" y="411575"/>
                  </a:lnTo>
                  <a:lnTo>
                    <a:pt x="2821370" y="405947"/>
                  </a:lnTo>
                  <a:lnTo>
                    <a:pt x="2870856" y="400557"/>
                  </a:lnTo>
                  <a:lnTo>
                    <a:pt x="2920343" y="395414"/>
                  </a:lnTo>
                  <a:lnTo>
                    <a:pt x="2969829" y="390529"/>
                  </a:lnTo>
                  <a:lnTo>
                    <a:pt x="3019316" y="385911"/>
                  </a:lnTo>
                  <a:lnTo>
                    <a:pt x="3068806" y="381573"/>
                  </a:lnTo>
                  <a:lnTo>
                    <a:pt x="3118297" y="377523"/>
                  </a:lnTo>
                  <a:lnTo>
                    <a:pt x="3167792" y="373772"/>
                  </a:lnTo>
                  <a:lnTo>
                    <a:pt x="3217291" y="370331"/>
                  </a:lnTo>
                  <a:lnTo>
                    <a:pt x="3266791" y="367058"/>
                  </a:lnTo>
                  <a:lnTo>
                    <a:pt x="3316292" y="363795"/>
                  </a:lnTo>
                  <a:lnTo>
                    <a:pt x="3365793" y="360622"/>
                  </a:lnTo>
                  <a:lnTo>
                    <a:pt x="3415293" y="357618"/>
                  </a:lnTo>
                  <a:lnTo>
                    <a:pt x="3464794" y="354861"/>
                  </a:lnTo>
                  <a:lnTo>
                    <a:pt x="3514295" y="352430"/>
                  </a:lnTo>
                  <a:lnTo>
                    <a:pt x="3563795" y="350403"/>
                  </a:lnTo>
                  <a:lnTo>
                    <a:pt x="3613296" y="348860"/>
                  </a:lnTo>
                  <a:lnTo>
                    <a:pt x="3662797" y="347880"/>
                  </a:lnTo>
                  <a:lnTo>
                    <a:pt x="3712297" y="347540"/>
                  </a:lnTo>
                  <a:lnTo>
                    <a:pt x="3761798" y="347920"/>
                  </a:lnTo>
                  <a:lnTo>
                    <a:pt x="3811299" y="349099"/>
                  </a:lnTo>
                  <a:lnTo>
                    <a:pt x="3860800" y="351155"/>
                  </a:lnTo>
                  <a:lnTo>
                    <a:pt x="3910300" y="354375"/>
                  </a:lnTo>
                  <a:lnTo>
                    <a:pt x="3959801" y="358866"/>
                  </a:lnTo>
                  <a:lnTo>
                    <a:pt x="4009302" y="364431"/>
                  </a:lnTo>
                  <a:lnTo>
                    <a:pt x="4058802" y="370877"/>
                  </a:lnTo>
                  <a:lnTo>
                    <a:pt x="4108303" y="378006"/>
                  </a:lnTo>
                  <a:lnTo>
                    <a:pt x="4157804" y="385625"/>
                  </a:lnTo>
                  <a:lnTo>
                    <a:pt x="4207304" y="393537"/>
                  </a:lnTo>
                  <a:lnTo>
                    <a:pt x="4256805" y="401548"/>
                  </a:lnTo>
                  <a:lnTo>
                    <a:pt x="4306306" y="409462"/>
                  </a:lnTo>
                  <a:lnTo>
                    <a:pt x="4355806" y="417084"/>
                  </a:lnTo>
                  <a:lnTo>
                    <a:pt x="4405307" y="424218"/>
                  </a:lnTo>
                  <a:lnTo>
                    <a:pt x="4454808" y="430670"/>
                  </a:lnTo>
                  <a:lnTo>
                    <a:pt x="4504309" y="436244"/>
                  </a:lnTo>
                  <a:lnTo>
                    <a:pt x="4553807" y="441279"/>
                  </a:lnTo>
                  <a:lnTo>
                    <a:pt x="4603302" y="446265"/>
                  </a:lnTo>
                  <a:lnTo>
                    <a:pt x="4652793" y="451150"/>
                  </a:lnTo>
                  <a:lnTo>
                    <a:pt x="4702283" y="455882"/>
                  </a:lnTo>
                  <a:lnTo>
                    <a:pt x="4751770" y="460407"/>
                  </a:lnTo>
                  <a:lnTo>
                    <a:pt x="4801256" y="464673"/>
                  </a:lnTo>
                  <a:lnTo>
                    <a:pt x="4850743" y="468628"/>
                  </a:lnTo>
                  <a:lnTo>
                    <a:pt x="4900229" y="472217"/>
                  </a:lnTo>
                  <a:lnTo>
                    <a:pt x="4949716" y="475390"/>
                  </a:lnTo>
                  <a:lnTo>
                    <a:pt x="4999206" y="478093"/>
                  </a:lnTo>
                  <a:lnTo>
                    <a:pt x="5048697" y="480273"/>
                  </a:lnTo>
                  <a:lnTo>
                    <a:pt x="5098192" y="481877"/>
                  </a:lnTo>
                  <a:lnTo>
                    <a:pt x="5147691" y="482853"/>
                  </a:lnTo>
                  <a:lnTo>
                    <a:pt x="5197191" y="483568"/>
                  </a:lnTo>
                  <a:lnTo>
                    <a:pt x="5246692" y="484323"/>
                  </a:lnTo>
                  <a:lnTo>
                    <a:pt x="5296193" y="484969"/>
                  </a:lnTo>
                  <a:lnTo>
                    <a:pt x="5345693" y="485357"/>
                  </a:lnTo>
                  <a:lnTo>
                    <a:pt x="5395194" y="485337"/>
                  </a:lnTo>
                  <a:lnTo>
                    <a:pt x="5444695" y="484762"/>
                  </a:lnTo>
                  <a:lnTo>
                    <a:pt x="5494195" y="483481"/>
                  </a:lnTo>
                  <a:lnTo>
                    <a:pt x="5543696" y="481345"/>
                  </a:lnTo>
                  <a:lnTo>
                    <a:pt x="5593197" y="478206"/>
                  </a:lnTo>
                  <a:lnTo>
                    <a:pt x="5642697" y="473913"/>
                  </a:lnTo>
                  <a:lnTo>
                    <a:pt x="5692198" y="468319"/>
                  </a:lnTo>
                  <a:lnTo>
                    <a:pt x="5741699" y="461273"/>
                  </a:lnTo>
                  <a:lnTo>
                    <a:pt x="5791200" y="452627"/>
                  </a:lnTo>
                  <a:lnTo>
                    <a:pt x="5840700" y="441891"/>
                  </a:lnTo>
                  <a:lnTo>
                    <a:pt x="5890201" y="428902"/>
                  </a:lnTo>
                  <a:lnTo>
                    <a:pt x="5939702" y="414005"/>
                  </a:lnTo>
                  <a:lnTo>
                    <a:pt x="5989202" y="397545"/>
                  </a:lnTo>
                  <a:lnTo>
                    <a:pt x="6038703" y="379868"/>
                  </a:lnTo>
                  <a:lnTo>
                    <a:pt x="6088204" y="361317"/>
                  </a:lnTo>
                  <a:lnTo>
                    <a:pt x="6137704" y="342237"/>
                  </a:lnTo>
                  <a:lnTo>
                    <a:pt x="6187205" y="322974"/>
                  </a:lnTo>
                  <a:lnTo>
                    <a:pt x="6236706" y="303871"/>
                  </a:lnTo>
                  <a:lnTo>
                    <a:pt x="6286206" y="285274"/>
                  </a:lnTo>
                  <a:lnTo>
                    <a:pt x="6335707" y="267528"/>
                  </a:lnTo>
                  <a:lnTo>
                    <a:pt x="6385208" y="250977"/>
                  </a:lnTo>
                  <a:lnTo>
                    <a:pt x="6434708" y="235965"/>
                  </a:lnTo>
                  <a:lnTo>
                    <a:pt x="6484207" y="222033"/>
                  </a:lnTo>
                  <a:lnTo>
                    <a:pt x="6533702" y="208488"/>
                  </a:lnTo>
                  <a:lnTo>
                    <a:pt x="6583193" y="195332"/>
                  </a:lnTo>
                  <a:lnTo>
                    <a:pt x="6632683" y="182562"/>
                  </a:lnTo>
                  <a:lnTo>
                    <a:pt x="6682170" y="170181"/>
                  </a:lnTo>
                  <a:lnTo>
                    <a:pt x="6731656" y="158187"/>
                  </a:lnTo>
                  <a:lnTo>
                    <a:pt x="6781143" y="146582"/>
                  </a:lnTo>
                  <a:lnTo>
                    <a:pt x="6830629" y="135363"/>
                  </a:lnTo>
                  <a:lnTo>
                    <a:pt x="6880116" y="124533"/>
                  </a:lnTo>
                  <a:lnTo>
                    <a:pt x="6929606" y="114091"/>
                  </a:lnTo>
                  <a:lnTo>
                    <a:pt x="6979097" y="104036"/>
                  </a:lnTo>
                  <a:lnTo>
                    <a:pt x="7028592" y="94369"/>
                  </a:lnTo>
                  <a:lnTo>
                    <a:pt x="7078091" y="85089"/>
                  </a:lnTo>
                  <a:lnTo>
                    <a:pt x="7127591" y="76381"/>
                  </a:lnTo>
                  <a:lnTo>
                    <a:pt x="7177092" y="68367"/>
                  </a:lnTo>
                  <a:lnTo>
                    <a:pt x="7226593" y="60955"/>
                  </a:lnTo>
                  <a:lnTo>
                    <a:pt x="7276093" y="54055"/>
                  </a:lnTo>
                  <a:lnTo>
                    <a:pt x="7325594" y="47576"/>
                  </a:lnTo>
                  <a:lnTo>
                    <a:pt x="7375095" y="41428"/>
                  </a:lnTo>
                  <a:lnTo>
                    <a:pt x="7424595" y="35518"/>
                  </a:lnTo>
                  <a:lnTo>
                    <a:pt x="7474096" y="29758"/>
                  </a:lnTo>
                  <a:lnTo>
                    <a:pt x="7523597" y="24054"/>
                  </a:lnTo>
                  <a:lnTo>
                    <a:pt x="7573097" y="18318"/>
                  </a:lnTo>
                  <a:lnTo>
                    <a:pt x="7622598" y="12457"/>
                  </a:lnTo>
                  <a:lnTo>
                    <a:pt x="7672099" y="6381"/>
                  </a:lnTo>
                  <a:lnTo>
                    <a:pt x="7721600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12799" y="4099179"/>
              <a:ext cx="7721600" cy="492759"/>
            </a:xfrm>
            <a:custGeom>
              <a:avLst/>
              <a:gdLst/>
              <a:ahLst/>
              <a:cxnLst/>
              <a:rect l="l" t="t" r="r" b="b"/>
              <a:pathLst>
                <a:path w="7721600" h="492760">
                  <a:moveTo>
                    <a:pt x="0" y="488315"/>
                  </a:moveTo>
                  <a:lnTo>
                    <a:pt x="49497" y="488464"/>
                  </a:lnTo>
                  <a:lnTo>
                    <a:pt x="98995" y="488864"/>
                  </a:lnTo>
                  <a:lnTo>
                    <a:pt x="148493" y="489438"/>
                  </a:lnTo>
                  <a:lnTo>
                    <a:pt x="197992" y="490113"/>
                  </a:lnTo>
                  <a:lnTo>
                    <a:pt x="247490" y="490812"/>
                  </a:lnTo>
                  <a:lnTo>
                    <a:pt x="296990" y="491461"/>
                  </a:lnTo>
                  <a:lnTo>
                    <a:pt x="346490" y="491985"/>
                  </a:lnTo>
                  <a:lnTo>
                    <a:pt x="395990" y="492310"/>
                  </a:lnTo>
                  <a:lnTo>
                    <a:pt x="445492" y="492360"/>
                  </a:lnTo>
                  <a:lnTo>
                    <a:pt x="494994" y="492060"/>
                  </a:lnTo>
                  <a:lnTo>
                    <a:pt x="544498" y="491336"/>
                  </a:lnTo>
                  <a:lnTo>
                    <a:pt x="594003" y="490113"/>
                  </a:lnTo>
                  <a:lnTo>
                    <a:pt x="643509" y="488315"/>
                  </a:lnTo>
                  <a:lnTo>
                    <a:pt x="693007" y="485950"/>
                  </a:lnTo>
                  <a:lnTo>
                    <a:pt x="742502" y="483109"/>
                  </a:lnTo>
                  <a:lnTo>
                    <a:pt x="791993" y="479836"/>
                  </a:lnTo>
                  <a:lnTo>
                    <a:pt x="841483" y="476178"/>
                  </a:lnTo>
                  <a:lnTo>
                    <a:pt x="890970" y="472180"/>
                  </a:lnTo>
                  <a:lnTo>
                    <a:pt x="940456" y="467887"/>
                  </a:lnTo>
                  <a:lnTo>
                    <a:pt x="989943" y="463346"/>
                  </a:lnTo>
                  <a:lnTo>
                    <a:pt x="1039429" y="458603"/>
                  </a:lnTo>
                  <a:lnTo>
                    <a:pt x="1088916" y="453703"/>
                  </a:lnTo>
                  <a:lnTo>
                    <a:pt x="1138406" y="448692"/>
                  </a:lnTo>
                  <a:lnTo>
                    <a:pt x="1187897" y="443616"/>
                  </a:lnTo>
                  <a:lnTo>
                    <a:pt x="1237392" y="438520"/>
                  </a:lnTo>
                  <a:lnTo>
                    <a:pt x="1286891" y="433451"/>
                  </a:lnTo>
                  <a:lnTo>
                    <a:pt x="1336391" y="428188"/>
                  </a:lnTo>
                  <a:lnTo>
                    <a:pt x="1385892" y="422584"/>
                  </a:lnTo>
                  <a:lnTo>
                    <a:pt x="1435393" y="416701"/>
                  </a:lnTo>
                  <a:lnTo>
                    <a:pt x="1484893" y="410604"/>
                  </a:lnTo>
                  <a:lnTo>
                    <a:pt x="1534394" y="404356"/>
                  </a:lnTo>
                  <a:lnTo>
                    <a:pt x="1583895" y="398022"/>
                  </a:lnTo>
                  <a:lnTo>
                    <a:pt x="1633395" y="391665"/>
                  </a:lnTo>
                  <a:lnTo>
                    <a:pt x="1682896" y="385349"/>
                  </a:lnTo>
                  <a:lnTo>
                    <a:pt x="1732397" y="379137"/>
                  </a:lnTo>
                  <a:lnTo>
                    <a:pt x="1781897" y="373095"/>
                  </a:lnTo>
                  <a:lnTo>
                    <a:pt x="1831398" y="367284"/>
                  </a:lnTo>
                  <a:lnTo>
                    <a:pt x="1880899" y="361770"/>
                  </a:lnTo>
                  <a:lnTo>
                    <a:pt x="1930400" y="356616"/>
                  </a:lnTo>
                  <a:lnTo>
                    <a:pt x="1979900" y="351772"/>
                  </a:lnTo>
                  <a:lnTo>
                    <a:pt x="2029401" y="347136"/>
                  </a:lnTo>
                  <a:lnTo>
                    <a:pt x="2078902" y="342688"/>
                  </a:lnTo>
                  <a:lnTo>
                    <a:pt x="2128402" y="338411"/>
                  </a:lnTo>
                  <a:lnTo>
                    <a:pt x="2177903" y="334286"/>
                  </a:lnTo>
                  <a:lnTo>
                    <a:pt x="2227404" y="330294"/>
                  </a:lnTo>
                  <a:lnTo>
                    <a:pt x="2276904" y="326417"/>
                  </a:lnTo>
                  <a:lnTo>
                    <a:pt x="2326405" y="322637"/>
                  </a:lnTo>
                  <a:lnTo>
                    <a:pt x="2375906" y="318936"/>
                  </a:lnTo>
                  <a:lnTo>
                    <a:pt x="2425406" y="315294"/>
                  </a:lnTo>
                  <a:lnTo>
                    <a:pt x="2474907" y="311694"/>
                  </a:lnTo>
                  <a:lnTo>
                    <a:pt x="2524408" y="308117"/>
                  </a:lnTo>
                  <a:lnTo>
                    <a:pt x="2573909" y="304546"/>
                  </a:lnTo>
                  <a:lnTo>
                    <a:pt x="2623407" y="300922"/>
                  </a:lnTo>
                  <a:lnTo>
                    <a:pt x="2672902" y="297280"/>
                  </a:lnTo>
                  <a:lnTo>
                    <a:pt x="2722393" y="293645"/>
                  </a:lnTo>
                  <a:lnTo>
                    <a:pt x="2771883" y="290043"/>
                  </a:lnTo>
                  <a:lnTo>
                    <a:pt x="2821370" y="286500"/>
                  </a:lnTo>
                  <a:lnTo>
                    <a:pt x="2870856" y="283041"/>
                  </a:lnTo>
                  <a:lnTo>
                    <a:pt x="2920343" y="279694"/>
                  </a:lnTo>
                  <a:lnTo>
                    <a:pt x="2969829" y="276484"/>
                  </a:lnTo>
                  <a:lnTo>
                    <a:pt x="3019316" y="273436"/>
                  </a:lnTo>
                  <a:lnTo>
                    <a:pt x="3068806" y="270578"/>
                  </a:lnTo>
                  <a:lnTo>
                    <a:pt x="3118297" y="267935"/>
                  </a:lnTo>
                  <a:lnTo>
                    <a:pt x="3167792" y="265533"/>
                  </a:lnTo>
                  <a:lnTo>
                    <a:pt x="3217291" y="263398"/>
                  </a:lnTo>
                  <a:lnTo>
                    <a:pt x="3266791" y="261443"/>
                  </a:lnTo>
                  <a:lnTo>
                    <a:pt x="3316292" y="259630"/>
                  </a:lnTo>
                  <a:lnTo>
                    <a:pt x="3365793" y="257971"/>
                  </a:lnTo>
                  <a:lnTo>
                    <a:pt x="3415293" y="256477"/>
                  </a:lnTo>
                  <a:lnTo>
                    <a:pt x="3464794" y="255159"/>
                  </a:lnTo>
                  <a:lnTo>
                    <a:pt x="3514295" y="254030"/>
                  </a:lnTo>
                  <a:lnTo>
                    <a:pt x="3563795" y="253100"/>
                  </a:lnTo>
                  <a:lnTo>
                    <a:pt x="3613296" y="252381"/>
                  </a:lnTo>
                  <a:lnTo>
                    <a:pt x="3662797" y="251884"/>
                  </a:lnTo>
                  <a:lnTo>
                    <a:pt x="3712297" y="251621"/>
                  </a:lnTo>
                  <a:lnTo>
                    <a:pt x="3761798" y="251603"/>
                  </a:lnTo>
                  <a:lnTo>
                    <a:pt x="3811299" y="251842"/>
                  </a:lnTo>
                  <a:lnTo>
                    <a:pt x="3860800" y="252349"/>
                  </a:lnTo>
                  <a:lnTo>
                    <a:pt x="3910300" y="253202"/>
                  </a:lnTo>
                  <a:lnTo>
                    <a:pt x="3959801" y="254440"/>
                  </a:lnTo>
                  <a:lnTo>
                    <a:pt x="4009302" y="256015"/>
                  </a:lnTo>
                  <a:lnTo>
                    <a:pt x="4058802" y="257880"/>
                  </a:lnTo>
                  <a:lnTo>
                    <a:pt x="4108303" y="259986"/>
                  </a:lnTo>
                  <a:lnTo>
                    <a:pt x="4157804" y="262285"/>
                  </a:lnTo>
                  <a:lnTo>
                    <a:pt x="4207304" y="264731"/>
                  </a:lnTo>
                  <a:lnTo>
                    <a:pt x="4256805" y="267274"/>
                  </a:lnTo>
                  <a:lnTo>
                    <a:pt x="4306306" y="269867"/>
                  </a:lnTo>
                  <a:lnTo>
                    <a:pt x="4355806" y="272462"/>
                  </a:lnTo>
                  <a:lnTo>
                    <a:pt x="4405307" y="275011"/>
                  </a:lnTo>
                  <a:lnTo>
                    <a:pt x="4454808" y="277466"/>
                  </a:lnTo>
                  <a:lnTo>
                    <a:pt x="4504309" y="279781"/>
                  </a:lnTo>
                  <a:lnTo>
                    <a:pt x="4553807" y="282217"/>
                  </a:lnTo>
                  <a:lnTo>
                    <a:pt x="4603302" y="285003"/>
                  </a:lnTo>
                  <a:lnTo>
                    <a:pt x="4652793" y="288039"/>
                  </a:lnTo>
                  <a:lnTo>
                    <a:pt x="4702283" y="291224"/>
                  </a:lnTo>
                  <a:lnTo>
                    <a:pt x="4751770" y="294458"/>
                  </a:lnTo>
                  <a:lnTo>
                    <a:pt x="4801256" y="297640"/>
                  </a:lnTo>
                  <a:lnTo>
                    <a:pt x="4850743" y="300669"/>
                  </a:lnTo>
                  <a:lnTo>
                    <a:pt x="4900229" y="303445"/>
                  </a:lnTo>
                  <a:lnTo>
                    <a:pt x="4949716" y="305867"/>
                  </a:lnTo>
                  <a:lnTo>
                    <a:pt x="4999206" y="307835"/>
                  </a:lnTo>
                  <a:lnTo>
                    <a:pt x="5048697" y="309248"/>
                  </a:lnTo>
                  <a:lnTo>
                    <a:pt x="5098192" y="310005"/>
                  </a:lnTo>
                  <a:lnTo>
                    <a:pt x="5147691" y="310007"/>
                  </a:lnTo>
                  <a:lnTo>
                    <a:pt x="5197191" y="309328"/>
                  </a:lnTo>
                  <a:lnTo>
                    <a:pt x="5246692" y="308182"/>
                  </a:lnTo>
                  <a:lnTo>
                    <a:pt x="5296193" y="306582"/>
                  </a:lnTo>
                  <a:lnTo>
                    <a:pt x="5345693" y="304544"/>
                  </a:lnTo>
                  <a:lnTo>
                    <a:pt x="5395194" y="302081"/>
                  </a:lnTo>
                  <a:lnTo>
                    <a:pt x="5444695" y="299209"/>
                  </a:lnTo>
                  <a:lnTo>
                    <a:pt x="5494195" y="295942"/>
                  </a:lnTo>
                  <a:lnTo>
                    <a:pt x="5543696" y="292294"/>
                  </a:lnTo>
                  <a:lnTo>
                    <a:pt x="5593197" y="288281"/>
                  </a:lnTo>
                  <a:lnTo>
                    <a:pt x="5642697" y="283916"/>
                  </a:lnTo>
                  <a:lnTo>
                    <a:pt x="5692198" y="279214"/>
                  </a:lnTo>
                  <a:lnTo>
                    <a:pt x="5741699" y="274190"/>
                  </a:lnTo>
                  <a:lnTo>
                    <a:pt x="5791200" y="268859"/>
                  </a:lnTo>
                  <a:lnTo>
                    <a:pt x="5840700" y="263060"/>
                  </a:lnTo>
                  <a:lnTo>
                    <a:pt x="5890201" y="256723"/>
                  </a:lnTo>
                  <a:lnTo>
                    <a:pt x="5939702" y="249902"/>
                  </a:lnTo>
                  <a:lnTo>
                    <a:pt x="5989202" y="242653"/>
                  </a:lnTo>
                  <a:lnTo>
                    <a:pt x="6038703" y="235033"/>
                  </a:lnTo>
                  <a:lnTo>
                    <a:pt x="6088204" y="227097"/>
                  </a:lnTo>
                  <a:lnTo>
                    <a:pt x="6137704" y="218900"/>
                  </a:lnTo>
                  <a:lnTo>
                    <a:pt x="6187205" y="210499"/>
                  </a:lnTo>
                  <a:lnTo>
                    <a:pt x="6236706" y="201950"/>
                  </a:lnTo>
                  <a:lnTo>
                    <a:pt x="6286206" y="193308"/>
                  </a:lnTo>
                  <a:lnTo>
                    <a:pt x="6335707" y="184630"/>
                  </a:lnTo>
                  <a:lnTo>
                    <a:pt x="6385208" y="175970"/>
                  </a:lnTo>
                  <a:lnTo>
                    <a:pt x="6434708" y="167386"/>
                  </a:lnTo>
                  <a:lnTo>
                    <a:pt x="6484207" y="158517"/>
                  </a:lnTo>
                  <a:lnTo>
                    <a:pt x="6533702" y="149113"/>
                  </a:lnTo>
                  <a:lnTo>
                    <a:pt x="6583193" y="139301"/>
                  </a:lnTo>
                  <a:lnTo>
                    <a:pt x="6632683" y="129206"/>
                  </a:lnTo>
                  <a:lnTo>
                    <a:pt x="6682170" y="118956"/>
                  </a:lnTo>
                  <a:lnTo>
                    <a:pt x="6731656" y="108678"/>
                  </a:lnTo>
                  <a:lnTo>
                    <a:pt x="6781143" y="98499"/>
                  </a:lnTo>
                  <a:lnTo>
                    <a:pt x="6830629" y="88545"/>
                  </a:lnTo>
                  <a:lnTo>
                    <a:pt x="6880116" y="78945"/>
                  </a:lnTo>
                  <a:lnTo>
                    <a:pt x="6929606" y="69824"/>
                  </a:lnTo>
                  <a:lnTo>
                    <a:pt x="6979097" y="61310"/>
                  </a:lnTo>
                  <a:lnTo>
                    <a:pt x="7028592" y="53529"/>
                  </a:lnTo>
                  <a:lnTo>
                    <a:pt x="7078091" y="46609"/>
                  </a:lnTo>
                  <a:lnTo>
                    <a:pt x="7127591" y="40584"/>
                  </a:lnTo>
                  <a:lnTo>
                    <a:pt x="7177092" y="35337"/>
                  </a:lnTo>
                  <a:lnTo>
                    <a:pt x="7226593" y="30766"/>
                  </a:lnTo>
                  <a:lnTo>
                    <a:pt x="7276093" y="26771"/>
                  </a:lnTo>
                  <a:lnTo>
                    <a:pt x="7325594" y="23251"/>
                  </a:lnTo>
                  <a:lnTo>
                    <a:pt x="7375095" y="20103"/>
                  </a:lnTo>
                  <a:lnTo>
                    <a:pt x="7424595" y="17226"/>
                  </a:lnTo>
                  <a:lnTo>
                    <a:pt x="7474096" y="14520"/>
                  </a:lnTo>
                  <a:lnTo>
                    <a:pt x="7523597" y="11883"/>
                  </a:lnTo>
                  <a:lnTo>
                    <a:pt x="7573097" y="9214"/>
                  </a:lnTo>
                  <a:lnTo>
                    <a:pt x="7622598" y="6411"/>
                  </a:lnTo>
                  <a:lnTo>
                    <a:pt x="7672099" y="3373"/>
                  </a:lnTo>
                  <a:lnTo>
                    <a:pt x="7721600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317109" y="2919602"/>
              <a:ext cx="3217545" cy="908050"/>
            </a:xfrm>
            <a:custGeom>
              <a:avLst/>
              <a:gdLst/>
              <a:ahLst/>
              <a:cxnLst/>
              <a:rect l="l" t="t" r="r" b="b"/>
              <a:pathLst>
                <a:path w="3217545" h="908050">
                  <a:moveTo>
                    <a:pt x="0" y="908050"/>
                  </a:moveTo>
                  <a:lnTo>
                    <a:pt x="28397" y="907247"/>
                  </a:lnTo>
                  <a:lnTo>
                    <a:pt x="63530" y="906501"/>
                  </a:lnTo>
                  <a:lnTo>
                    <a:pt x="104523" y="905756"/>
                  </a:lnTo>
                  <a:lnTo>
                    <a:pt x="150495" y="904956"/>
                  </a:lnTo>
                  <a:lnTo>
                    <a:pt x="200569" y="904046"/>
                  </a:lnTo>
                  <a:lnTo>
                    <a:pt x="253865" y="902969"/>
                  </a:lnTo>
                  <a:lnTo>
                    <a:pt x="309506" y="901669"/>
                  </a:lnTo>
                  <a:lnTo>
                    <a:pt x="366612" y="900092"/>
                  </a:lnTo>
                  <a:lnTo>
                    <a:pt x="424306" y="898181"/>
                  </a:lnTo>
                  <a:lnTo>
                    <a:pt x="481708" y="895880"/>
                  </a:lnTo>
                  <a:lnTo>
                    <a:pt x="537941" y="893133"/>
                  </a:lnTo>
                  <a:lnTo>
                    <a:pt x="592124" y="889884"/>
                  </a:lnTo>
                  <a:lnTo>
                    <a:pt x="643381" y="886079"/>
                  </a:lnTo>
                  <a:lnTo>
                    <a:pt x="692882" y="882539"/>
                  </a:lnTo>
                  <a:lnTo>
                    <a:pt x="742383" y="879928"/>
                  </a:lnTo>
                  <a:lnTo>
                    <a:pt x="791884" y="877853"/>
                  </a:lnTo>
                  <a:lnTo>
                    <a:pt x="841384" y="875927"/>
                  </a:lnTo>
                  <a:lnTo>
                    <a:pt x="890885" y="873759"/>
                  </a:lnTo>
                  <a:lnTo>
                    <a:pt x="940386" y="870961"/>
                  </a:lnTo>
                  <a:lnTo>
                    <a:pt x="989886" y="867142"/>
                  </a:lnTo>
                  <a:lnTo>
                    <a:pt x="1039387" y="861913"/>
                  </a:lnTo>
                  <a:lnTo>
                    <a:pt x="1088888" y="854885"/>
                  </a:lnTo>
                  <a:lnTo>
                    <a:pt x="1138388" y="845668"/>
                  </a:lnTo>
                  <a:lnTo>
                    <a:pt x="1187889" y="833873"/>
                  </a:lnTo>
                  <a:lnTo>
                    <a:pt x="1237390" y="819109"/>
                  </a:lnTo>
                  <a:lnTo>
                    <a:pt x="1286890" y="800989"/>
                  </a:lnTo>
                  <a:lnTo>
                    <a:pt x="1327110" y="783030"/>
                  </a:lnTo>
                  <a:lnTo>
                    <a:pt x="1367329" y="761830"/>
                  </a:lnTo>
                  <a:lnTo>
                    <a:pt x="1407548" y="737821"/>
                  </a:lnTo>
                  <a:lnTo>
                    <a:pt x="1447768" y="711438"/>
                  </a:lnTo>
                  <a:lnTo>
                    <a:pt x="1487987" y="683114"/>
                  </a:lnTo>
                  <a:lnTo>
                    <a:pt x="1528206" y="653283"/>
                  </a:lnTo>
                  <a:lnTo>
                    <a:pt x="1568426" y="622379"/>
                  </a:lnTo>
                  <a:lnTo>
                    <a:pt x="1608645" y="590835"/>
                  </a:lnTo>
                  <a:lnTo>
                    <a:pt x="1648864" y="559087"/>
                  </a:lnTo>
                  <a:lnTo>
                    <a:pt x="1689084" y="527566"/>
                  </a:lnTo>
                  <a:lnTo>
                    <a:pt x="1729303" y="496709"/>
                  </a:lnTo>
                  <a:lnTo>
                    <a:pt x="1769522" y="466947"/>
                  </a:lnTo>
                  <a:lnTo>
                    <a:pt x="1809742" y="438715"/>
                  </a:lnTo>
                  <a:lnTo>
                    <a:pt x="1849961" y="412447"/>
                  </a:lnTo>
                  <a:lnTo>
                    <a:pt x="1890180" y="388576"/>
                  </a:lnTo>
                  <a:lnTo>
                    <a:pt x="1930399" y="367538"/>
                  </a:lnTo>
                  <a:lnTo>
                    <a:pt x="1979898" y="344951"/>
                  </a:lnTo>
                  <a:lnTo>
                    <a:pt x="2029393" y="324870"/>
                  </a:lnTo>
                  <a:lnTo>
                    <a:pt x="2078884" y="306975"/>
                  </a:lnTo>
                  <a:lnTo>
                    <a:pt x="2128374" y="290948"/>
                  </a:lnTo>
                  <a:lnTo>
                    <a:pt x="2177861" y="276472"/>
                  </a:lnTo>
                  <a:lnTo>
                    <a:pt x="2227347" y="263227"/>
                  </a:lnTo>
                  <a:lnTo>
                    <a:pt x="2276834" y="250898"/>
                  </a:lnTo>
                  <a:lnTo>
                    <a:pt x="2326320" y="239164"/>
                  </a:lnTo>
                  <a:lnTo>
                    <a:pt x="2375807" y="227709"/>
                  </a:lnTo>
                  <a:lnTo>
                    <a:pt x="2425297" y="216213"/>
                  </a:lnTo>
                  <a:lnTo>
                    <a:pt x="2474788" y="204360"/>
                  </a:lnTo>
                  <a:lnTo>
                    <a:pt x="2524283" y="191831"/>
                  </a:lnTo>
                  <a:lnTo>
                    <a:pt x="2573782" y="178308"/>
                  </a:lnTo>
                  <a:lnTo>
                    <a:pt x="2623282" y="164242"/>
                  </a:lnTo>
                  <a:lnTo>
                    <a:pt x="2672783" y="150288"/>
                  </a:lnTo>
                  <a:lnTo>
                    <a:pt x="2722284" y="136431"/>
                  </a:lnTo>
                  <a:lnTo>
                    <a:pt x="2771784" y="122657"/>
                  </a:lnTo>
                  <a:lnTo>
                    <a:pt x="2821285" y="108951"/>
                  </a:lnTo>
                  <a:lnTo>
                    <a:pt x="2870786" y="95298"/>
                  </a:lnTo>
                  <a:lnTo>
                    <a:pt x="2920286" y="81684"/>
                  </a:lnTo>
                  <a:lnTo>
                    <a:pt x="2969787" y="68094"/>
                  </a:lnTo>
                  <a:lnTo>
                    <a:pt x="3019288" y="54514"/>
                  </a:lnTo>
                  <a:lnTo>
                    <a:pt x="3068788" y="40929"/>
                  </a:lnTo>
                  <a:lnTo>
                    <a:pt x="3118289" y="27325"/>
                  </a:lnTo>
                  <a:lnTo>
                    <a:pt x="3167790" y="13686"/>
                  </a:lnTo>
                  <a:lnTo>
                    <a:pt x="3217291" y="0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976121" y="2980181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76121" y="2452877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976121" y="2716529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39318" y="3465957"/>
            <a:ext cx="220979" cy="1885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5"/>
              </a:spcBef>
            </a:pPr>
            <a:endParaRPr sz="21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5"/>
              </a:spcBef>
            </a:pPr>
            <a:endParaRPr sz="2150">
              <a:solidFill>
                <a:prstClr val="black"/>
              </a:solidFill>
              <a:latin typeface="Tahoma"/>
              <a:cs typeface="Tahoma"/>
            </a:endParaRPr>
          </a:p>
          <a:p>
            <a:pPr marL="109855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5"/>
              </a:spcBef>
            </a:pPr>
            <a:endParaRPr sz="2150">
              <a:solidFill>
                <a:prstClr val="black"/>
              </a:solidFill>
              <a:latin typeface="Tahoma"/>
              <a:cs typeface="Tahoma"/>
            </a:endParaRPr>
          </a:p>
          <a:p>
            <a:pPr marL="109855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9318" y="2917317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9318" y="2368423"/>
            <a:ext cx="2209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65590" y="5287516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1910" y="5287516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22462" y="5287516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96244" y="5287516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35063" y="5287516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79715" y="5287516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10243" y="5287516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53370" y="5287516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840896" y="5287516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84024" y="5287516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27152" y="5287516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71804" y="5287516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414678" y="5287516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44904" y="2290673"/>
            <a:ext cx="3372485" cy="816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3500"/>
              </a:lnSpc>
              <a:spcBef>
                <a:spcPts val="100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12 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Ay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Sonrasının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Yıllık TÜFE Beklentisi</a:t>
            </a:r>
            <a:r>
              <a:rPr sz="1400" spc="-1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(%)  24 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Ay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Sonrasının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Yıllık TÜFE Beklentisi</a:t>
            </a:r>
            <a:r>
              <a:rPr sz="1400" spc="-1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(%)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Cari Yıl Sonu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Yıllık TÜFE Beklentisi</a:t>
            </a:r>
            <a:r>
              <a:rPr sz="1400" spc="-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(%)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19065" y="2605277"/>
            <a:ext cx="0" cy="2520315"/>
          </a:xfrm>
          <a:custGeom>
            <a:avLst/>
            <a:gdLst/>
            <a:ahLst/>
            <a:cxnLst/>
            <a:rect l="l" t="t" r="r" b="b"/>
            <a:pathLst>
              <a:path h="2520315">
                <a:moveTo>
                  <a:pt x="0" y="0"/>
                </a:moveTo>
                <a:lnTo>
                  <a:pt x="0" y="2520061"/>
                </a:lnTo>
              </a:path>
            </a:pathLst>
          </a:custGeom>
          <a:ln w="2895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340" y="645921"/>
            <a:ext cx="753300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Haziran </a:t>
            </a:r>
            <a:r>
              <a:rPr spc="-5" dirty="0"/>
              <a:t>ayında </a:t>
            </a:r>
            <a:r>
              <a:rPr dirty="0"/>
              <a:t>2021 </a:t>
            </a:r>
            <a:r>
              <a:rPr spc="-5" dirty="0"/>
              <a:t>yıl </a:t>
            </a:r>
            <a:r>
              <a:rPr dirty="0"/>
              <a:t>sonu </a:t>
            </a:r>
            <a:r>
              <a:rPr spc="-5" dirty="0"/>
              <a:t>Dolar/TL kuru beklentisi 8,95  </a:t>
            </a:r>
            <a:r>
              <a:rPr dirty="0"/>
              <a:t>düzeyinde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831848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20661" y="2506789"/>
            <a:ext cx="7604759" cy="2041525"/>
            <a:chOff x="720661" y="2506789"/>
            <a:chExt cx="7604759" cy="2041525"/>
          </a:xfrm>
        </p:grpSpPr>
        <p:sp>
          <p:nvSpPr>
            <p:cNvPr id="6" name="object 6"/>
            <p:cNvSpPr/>
            <p:nvPr/>
          </p:nvSpPr>
          <p:spPr>
            <a:xfrm>
              <a:off x="725423" y="2511551"/>
              <a:ext cx="7580630" cy="2032000"/>
            </a:xfrm>
            <a:custGeom>
              <a:avLst/>
              <a:gdLst/>
              <a:ahLst/>
              <a:cxnLst/>
              <a:rect l="l" t="t" r="r" b="b"/>
              <a:pathLst>
                <a:path w="7580630" h="2032000">
                  <a:moveTo>
                    <a:pt x="59436" y="2031492"/>
                  </a:moveTo>
                  <a:lnTo>
                    <a:pt x="59436" y="0"/>
                  </a:lnTo>
                </a:path>
                <a:path w="7580630" h="2032000">
                  <a:moveTo>
                    <a:pt x="0" y="2031492"/>
                  </a:moveTo>
                  <a:lnTo>
                    <a:pt x="59436" y="2031492"/>
                  </a:lnTo>
                </a:path>
                <a:path w="7580630" h="2032000">
                  <a:moveTo>
                    <a:pt x="0" y="1524000"/>
                  </a:moveTo>
                  <a:lnTo>
                    <a:pt x="59436" y="1524000"/>
                  </a:lnTo>
                </a:path>
                <a:path w="7580630" h="2032000">
                  <a:moveTo>
                    <a:pt x="0" y="1016508"/>
                  </a:moveTo>
                  <a:lnTo>
                    <a:pt x="59436" y="1016508"/>
                  </a:lnTo>
                </a:path>
                <a:path w="7580630" h="2032000">
                  <a:moveTo>
                    <a:pt x="0" y="507492"/>
                  </a:moveTo>
                  <a:lnTo>
                    <a:pt x="59436" y="507492"/>
                  </a:lnTo>
                </a:path>
                <a:path w="7580630" h="2032000">
                  <a:moveTo>
                    <a:pt x="0" y="0"/>
                  </a:moveTo>
                  <a:lnTo>
                    <a:pt x="59436" y="0"/>
                  </a:lnTo>
                </a:path>
                <a:path w="7580630" h="2032000">
                  <a:moveTo>
                    <a:pt x="59436" y="2031492"/>
                  </a:moveTo>
                  <a:lnTo>
                    <a:pt x="7580376" y="203149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84224" y="3567542"/>
              <a:ext cx="3761104" cy="474980"/>
            </a:xfrm>
            <a:custGeom>
              <a:avLst/>
              <a:gdLst/>
              <a:ahLst/>
              <a:cxnLst/>
              <a:rect l="l" t="t" r="r" b="b"/>
              <a:pathLst>
                <a:path w="3761104" h="474979">
                  <a:moveTo>
                    <a:pt x="0" y="471819"/>
                  </a:moveTo>
                  <a:lnTo>
                    <a:pt x="52232" y="471188"/>
                  </a:lnTo>
                  <a:lnTo>
                    <a:pt x="104464" y="471342"/>
                  </a:lnTo>
                  <a:lnTo>
                    <a:pt x="156696" y="472019"/>
                  </a:lnTo>
                  <a:lnTo>
                    <a:pt x="208929" y="472957"/>
                  </a:lnTo>
                  <a:lnTo>
                    <a:pt x="261160" y="473893"/>
                  </a:lnTo>
                  <a:lnTo>
                    <a:pt x="313391" y="474565"/>
                  </a:lnTo>
                  <a:lnTo>
                    <a:pt x="365621" y="474710"/>
                  </a:lnTo>
                  <a:lnTo>
                    <a:pt x="417849" y="474067"/>
                  </a:lnTo>
                  <a:lnTo>
                    <a:pt x="470076" y="472372"/>
                  </a:lnTo>
                  <a:lnTo>
                    <a:pt x="522301" y="469364"/>
                  </a:lnTo>
                  <a:lnTo>
                    <a:pt x="574524" y="464779"/>
                  </a:lnTo>
                  <a:lnTo>
                    <a:pt x="626744" y="458357"/>
                  </a:lnTo>
                  <a:lnTo>
                    <a:pt x="674983" y="450547"/>
                  </a:lnTo>
                  <a:lnTo>
                    <a:pt x="723217" y="441001"/>
                  </a:lnTo>
                  <a:lnTo>
                    <a:pt x="771447" y="429973"/>
                  </a:lnTo>
                  <a:lnTo>
                    <a:pt x="819674" y="417714"/>
                  </a:lnTo>
                  <a:lnTo>
                    <a:pt x="867898" y="404479"/>
                  </a:lnTo>
                  <a:lnTo>
                    <a:pt x="916119" y="390520"/>
                  </a:lnTo>
                  <a:lnTo>
                    <a:pt x="964337" y="376089"/>
                  </a:lnTo>
                  <a:lnTo>
                    <a:pt x="1012554" y="361439"/>
                  </a:lnTo>
                  <a:lnTo>
                    <a:pt x="1060768" y="346824"/>
                  </a:lnTo>
                  <a:lnTo>
                    <a:pt x="1108981" y="332497"/>
                  </a:lnTo>
                  <a:lnTo>
                    <a:pt x="1157194" y="318709"/>
                  </a:lnTo>
                  <a:lnTo>
                    <a:pt x="1205405" y="305714"/>
                  </a:lnTo>
                  <a:lnTo>
                    <a:pt x="1253617" y="293765"/>
                  </a:lnTo>
                  <a:lnTo>
                    <a:pt x="1301828" y="282678"/>
                  </a:lnTo>
                  <a:lnTo>
                    <a:pt x="1350039" y="272051"/>
                  </a:lnTo>
                  <a:lnTo>
                    <a:pt x="1398250" y="261808"/>
                  </a:lnTo>
                  <a:lnTo>
                    <a:pt x="1446461" y="251871"/>
                  </a:lnTo>
                  <a:lnTo>
                    <a:pt x="1494672" y="242164"/>
                  </a:lnTo>
                  <a:lnTo>
                    <a:pt x="1542883" y="232611"/>
                  </a:lnTo>
                  <a:lnTo>
                    <a:pt x="1591095" y="223134"/>
                  </a:lnTo>
                  <a:lnTo>
                    <a:pt x="1639306" y="213657"/>
                  </a:lnTo>
                  <a:lnTo>
                    <a:pt x="1687517" y="204103"/>
                  </a:lnTo>
                  <a:lnTo>
                    <a:pt x="1735728" y="194397"/>
                  </a:lnTo>
                  <a:lnTo>
                    <a:pt x="1783939" y="184460"/>
                  </a:lnTo>
                  <a:lnTo>
                    <a:pt x="1832150" y="174216"/>
                  </a:lnTo>
                  <a:lnTo>
                    <a:pt x="1880362" y="163590"/>
                  </a:lnTo>
                  <a:lnTo>
                    <a:pt x="1928575" y="152191"/>
                  </a:lnTo>
                  <a:lnTo>
                    <a:pt x="1976792" y="139848"/>
                  </a:lnTo>
                  <a:lnTo>
                    <a:pt x="2025012" y="126803"/>
                  </a:lnTo>
                  <a:lnTo>
                    <a:pt x="2073235" y="113303"/>
                  </a:lnTo>
                  <a:lnTo>
                    <a:pt x="2121459" y="99592"/>
                  </a:lnTo>
                  <a:lnTo>
                    <a:pt x="2169685" y="85916"/>
                  </a:lnTo>
                  <a:lnTo>
                    <a:pt x="2217910" y="72517"/>
                  </a:lnTo>
                  <a:lnTo>
                    <a:pt x="2266136" y="59643"/>
                  </a:lnTo>
                  <a:lnTo>
                    <a:pt x="2314360" y="47537"/>
                  </a:lnTo>
                  <a:lnTo>
                    <a:pt x="2362583" y="36445"/>
                  </a:lnTo>
                  <a:lnTo>
                    <a:pt x="2410803" y="26611"/>
                  </a:lnTo>
                  <a:lnTo>
                    <a:pt x="2459020" y="18280"/>
                  </a:lnTo>
                  <a:lnTo>
                    <a:pt x="2507234" y="11698"/>
                  </a:lnTo>
                  <a:lnTo>
                    <a:pt x="2559462" y="6508"/>
                  </a:lnTo>
                  <a:lnTo>
                    <a:pt x="2611691" y="2949"/>
                  </a:lnTo>
                  <a:lnTo>
                    <a:pt x="2663920" y="839"/>
                  </a:lnTo>
                  <a:lnTo>
                    <a:pt x="2716149" y="0"/>
                  </a:lnTo>
                  <a:lnTo>
                    <a:pt x="2768377" y="250"/>
                  </a:lnTo>
                  <a:lnTo>
                    <a:pt x="2820606" y="1411"/>
                  </a:lnTo>
                  <a:lnTo>
                    <a:pt x="2872835" y="3302"/>
                  </a:lnTo>
                  <a:lnTo>
                    <a:pt x="2925064" y="5743"/>
                  </a:lnTo>
                  <a:lnTo>
                    <a:pt x="2977292" y="8554"/>
                  </a:lnTo>
                  <a:lnTo>
                    <a:pt x="3029521" y="11557"/>
                  </a:lnTo>
                  <a:lnTo>
                    <a:pt x="3081750" y="14569"/>
                  </a:lnTo>
                  <a:lnTo>
                    <a:pt x="3133979" y="17413"/>
                  </a:lnTo>
                  <a:lnTo>
                    <a:pt x="3188203" y="20656"/>
                  </a:lnTo>
                  <a:lnTo>
                    <a:pt x="3245695" y="24856"/>
                  </a:lnTo>
                  <a:lnTo>
                    <a:pt x="3305365" y="29819"/>
                  </a:lnTo>
                  <a:lnTo>
                    <a:pt x="3366125" y="35348"/>
                  </a:lnTo>
                  <a:lnTo>
                    <a:pt x="3426887" y="41247"/>
                  </a:lnTo>
                  <a:lnTo>
                    <a:pt x="3486562" y="47321"/>
                  </a:lnTo>
                  <a:lnTo>
                    <a:pt x="3544063" y="53374"/>
                  </a:lnTo>
                  <a:lnTo>
                    <a:pt x="3598300" y="59210"/>
                  </a:lnTo>
                  <a:lnTo>
                    <a:pt x="3648186" y="64633"/>
                  </a:lnTo>
                  <a:lnTo>
                    <a:pt x="3692632" y="69447"/>
                  </a:lnTo>
                  <a:lnTo>
                    <a:pt x="3730549" y="73458"/>
                  </a:lnTo>
                  <a:lnTo>
                    <a:pt x="3760851" y="7646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84224" y="2902076"/>
              <a:ext cx="7521575" cy="1024255"/>
            </a:xfrm>
            <a:custGeom>
              <a:avLst/>
              <a:gdLst/>
              <a:ahLst/>
              <a:cxnLst/>
              <a:rect l="l" t="t" r="r" b="b"/>
              <a:pathLst>
                <a:path w="7521575" h="1024254">
                  <a:moveTo>
                    <a:pt x="0" y="1021207"/>
                  </a:moveTo>
                  <a:lnTo>
                    <a:pt x="52232" y="1020235"/>
                  </a:lnTo>
                  <a:lnTo>
                    <a:pt x="104464" y="1020272"/>
                  </a:lnTo>
                  <a:lnTo>
                    <a:pt x="156696" y="1020982"/>
                  </a:lnTo>
                  <a:lnTo>
                    <a:pt x="208929" y="1022030"/>
                  </a:lnTo>
                  <a:lnTo>
                    <a:pt x="261160" y="1023079"/>
                  </a:lnTo>
                  <a:lnTo>
                    <a:pt x="313391" y="1023794"/>
                  </a:lnTo>
                  <a:lnTo>
                    <a:pt x="365621" y="1023840"/>
                  </a:lnTo>
                  <a:lnTo>
                    <a:pt x="417849" y="1022881"/>
                  </a:lnTo>
                  <a:lnTo>
                    <a:pt x="470076" y="1020581"/>
                  </a:lnTo>
                  <a:lnTo>
                    <a:pt x="522301" y="1016606"/>
                  </a:lnTo>
                  <a:lnTo>
                    <a:pt x="574524" y="1010618"/>
                  </a:lnTo>
                  <a:lnTo>
                    <a:pt x="626744" y="1002284"/>
                  </a:lnTo>
                  <a:lnTo>
                    <a:pt x="674983" y="992090"/>
                  </a:lnTo>
                  <a:lnTo>
                    <a:pt x="723217" y="979517"/>
                  </a:lnTo>
                  <a:lnTo>
                    <a:pt x="771447" y="964938"/>
                  </a:lnTo>
                  <a:lnTo>
                    <a:pt x="819674" y="948722"/>
                  </a:lnTo>
                  <a:lnTo>
                    <a:pt x="867898" y="931241"/>
                  </a:lnTo>
                  <a:lnTo>
                    <a:pt x="916119" y="912867"/>
                  </a:lnTo>
                  <a:lnTo>
                    <a:pt x="964337" y="893972"/>
                  </a:lnTo>
                  <a:lnTo>
                    <a:pt x="1012554" y="874926"/>
                  </a:lnTo>
                  <a:lnTo>
                    <a:pt x="1060768" y="856102"/>
                  </a:lnTo>
                  <a:lnTo>
                    <a:pt x="1108981" y="837871"/>
                  </a:lnTo>
                  <a:lnTo>
                    <a:pt x="1157194" y="820604"/>
                  </a:lnTo>
                  <a:lnTo>
                    <a:pt x="1205405" y="804672"/>
                  </a:lnTo>
                  <a:lnTo>
                    <a:pt x="1253617" y="790448"/>
                  </a:lnTo>
                  <a:lnTo>
                    <a:pt x="1301828" y="777772"/>
                  </a:lnTo>
                  <a:lnTo>
                    <a:pt x="1350039" y="766175"/>
                  </a:lnTo>
                  <a:lnTo>
                    <a:pt x="1398250" y="755472"/>
                  </a:lnTo>
                  <a:lnTo>
                    <a:pt x="1446461" y="745481"/>
                  </a:lnTo>
                  <a:lnTo>
                    <a:pt x="1494672" y="736017"/>
                  </a:lnTo>
                  <a:lnTo>
                    <a:pt x="1542883" y="726896"/>
                  </a:lnTo>
                  <a:lnTo>
                    <a:pt x="1591095" y="717935"/>
                  </a:lnTo>
                  <a:lnTo>
                    <a:pt x="1639306" y="708950"/>
                  </a:lnTo>
                  <a:lnTo>
                    <a:pt x="1687517" y="699756"/>
                  </a:lnTo>
                  <a:lnTo>
                    <a:pt x="1735728" y="690171"/>
                  </a:lnTo>
                  <a:lnTo>
                    <a:pt x="1783939" y="680009"/>
                  </a:lnTo>
                  <a:lnTo>
                    <a:pt x="1832150" y="669089"/>
                  </a:lnTo>
                  <a:lnTo>
                    <a:pt x="1880362" y="657225"/>
                  </a:lnTo>
                  <a:lnTo>
                    <a:pt x="1928575" y="644163"/>
                  </a:lnTo>
                  <a:lnTo>
                    <a:pt x="1976792" y="629892"/>
                  </a:lnTo>
                  <a:lnTo>
                    <a:pt x="2025012" y="614674"/>
                  </a:lnTo>
                  <a:lnTo>
                    <a:pt x="2073235" y="598773"/>
                  </a:lnTo>
                  <a:lnTo>
                    <a:pt x="2121459" y="582454"/>
                  </a:lnTo>
                  <a:lnTo>
                    <a:pt x="2169685" y="565980"/>
                  </a:lnTo>
                  <a:lnTo>
                    <a:pt x="2217910" y="549615"/>
                  </a:lnTo>
                  <a:lnTo>
                    <a:pt x="2266136" y="533624"/>
                  </a:lnTo>
                  <a:lnTo>
                    <a:pt x="2314360" y="518270"/>
                  </a:lnTo>
                  <a:lnTo>
                    <a:pt x="2362583" y="503816"/>
                  </a:lnTo>
                  <a:lnTo>
                    <a:pt x="2410803" y="490528"/>
                  </a:lnTo>
                  <a:lnTo>
                    <a:pt x="2459020" y="478669"/>
                  </a:lnTo>
                  <a:lnTo>
                    <a:pt x="2507234" y="468502"/>
                  </a:lnTo>
                  <a:lnTo>
                    <a:pt x="2559462" y="459191"/>
                  </a:lnTo>
                  <a:lnTo>
                    <a:pt x="2611691" y="451181"/>
                  </a:lnTo>
                  <a:lnTo>
                    <a:pt x="2663920" y="444357"/>
                  </a:lnTo>
                  <a:lnTo>
                    <a:pt x="2716149" y="438601"/>
                  </a:lnTo>
                  <a:lnTo>
                    <a:pt x="2768377" y="433798"/>
                  </a:lnTo>
                  <a:lnTo>
                    <a:pt x="2820606" y="429831"/>
                  </a:lnTo>
                  <a:lnTo>
                    <a:pt x="2872835" y="426584"/>
                  </a:lnTo>
                  <a:lnTo>
                    <a:pt x="2925064" y="423940"/>
                  </a:lnTo>
                  <a:lnTo>
                    <a:pt x="2977292" y="421782"/>
                  </a:lnTo>
                  <a:lnTo>
                    <a:pt x="3029521" y="419996"/>
                  </a:lnTo>
                  <a:lnTo>
                    <a:pt x="3081750" y="418463"/>
                  </a:lnTo>
                  <a:lnTo>
                    <a:pt x="3133979" y="417068"/>
                  </a:lnTo>
                  <a:lnTo>
                    <a:pt x="3186207" y="415885"/>
                  </a:lnTo>
                  <a:lnTo>
                    <a:pt x="3238437" y="415090"/>
                  </a:lnTo>
                  <a:lnTo>
                    <a:pt x="3290667" y="414716"/>
                  </a:lnTo>
                  <a:lnTo>
                    <a:pt x="3342898" y="414796"/>
                  </a:lnTo>
                  <a:lnTo>
                    <a:pt x="3395131" y="415362"/>
                  </a:lnTo>
                  <a:lnTo>
                    <a:pt x="3447367" y="416448"/>
                  </a:lnTo>
                  <a:lnTo>
                    <a:pt x="3499605" y="418088"/>
                  </a:lnTo>
                  <a:lnTo>
                    <a:pt x="3551846" y="420313"/>
                  </a:lnTo>
                  <a:lnTo>
                    <a:pt x="3604091" y="423158"/>
                  </a:lnTo>
                  <a:lnTo>
                    <a:pt x="3656339" y="426654"/>
                  </a:lnTo>
                  <a:lnTo>
                    <a:pt x="3708593" y="430836"/>
                  </a:lnTo>
                  <a:lnTo>
                    <a:pt x="3760851" y="435737"/>
                  </a:lnTo>
                  <a:lnTo>
                    <a:pt x="3809062" y="441105"/>
                  </a:lnTo>
                  <a:lnTo>
                    <a:pt x="3857273" y="447400"/>
                  </a:lnTo>
                  <a:lnTo>
                    <a:pt x="3905484" y="454504"/>
                  </a:lnTo>
                  <a:lnTo>
                    <a:pt x="3953695" y="462296"/>
                  </a:lnTo>
                  <a:lnTo>
                    <a:pt x="4001906" y="470659"/>
                  </a:lnTo>
                  <a:lnTo>
                    <a:pt x="4050117" y="479473"/>
                  </a:lnTo>
                  <a:lnTo>
                    <a:pt x="4098329" y="488620"/>
                  </a:lnTo>
                  <a:lnTo>
                    <a:pt x="4146540" y="497979"/>
                  </a:lnTo>
                  <a:lnTo>
                    <a:pt x="4194751" y="507433"/>
                  </a:lnTo>
                  <a:lnTo>
                    <a:pt x="4242962" y="516863"/>
                  </a:lnTo>
                  <a:lnTo>
                    <a:pt x="4291173" y="526149"/>
                  </a:lnTo>
                  <a:lnTo>
                    <a:pt x="4339384" y="535172"/>
                  </a:lnTo>
                  <a:lnTo>
                    <a:pt x="4387596" y="543813"/>
                  </a:lnTo>
                  <a:lnTo>
                    <a:pt x="4435807" y="552895"/>
                  </a:lnTo>
                  <a:lnTo>
                    <a:pt x="4484018" y="563098"/>
                  </a:lnTo>
                  <a:lnTo>
                    <a:pt x="4532229" y="574089"/>
                  </a:lnTo>
                  <a:lnTo>
                    <a:pt x="4580440" y="585537"/>
                  </a:lnTo>
                  <a:lnTo>
                    <a:pt x="4628651" y="597110"/>
                  </a:lnTo>
                  <a:lnTo>
                    <a:pt x="4676862" y="608478"/>
                  </a:lnTo>
                  <a:lnTo>
                    <a:pt x="4725074" y="619308"/>
                  </a:lnTo>
                  <a:lnTo>
                    <a:pt x="4773285" y="629269"/>
                  </a:lnTo>
                  <a:lnTo>
                    <a:pt x="4821496" y="638029"/>
                  </a:lnTo>
                  <a:lnTo>
                    <a:pt x="4869707" y="645257"/>
                  </a:lnTo>
                  <a:lnTo>
                    <a:pt x="4917918" y="650621"/>
                  </a:lnTo>
                  <a:lnTo>
                    <a:pt x="4966129" y="653789"/>
                  </a:lnTo>
                  <a:lnTo>
                    <a:pt x="5014341" y="654431"/>
                  </a:lnTo>
                  <a:lnTo>
                    <a:pt x="5062554" y="652821"/>
                  </a:lnTo>
                  <a:lnTo>
                    <a:pt x="5110771" y="649466"/>
                  </a:lnTo>
                  <a:lnTo>
                    <a:pt x="5158991" y="644462"/>
                  </a:lnTo>
                  <a:lnTo>
                    <a:pt x="5207214" y="637907"/>
                  </a:lnTo>
                  <a:lnTo>
                    <a:pt x="5255438" y="629900"/>
                  </a:lnTo>
                  <a:lnTo>
                    <a:pt x="5303664" y="620537"/>
                  </a:lnTo>
                  <a:lnTo>
                    <a:pt x="5351889" y="609917"/>
                  </a:lnTo>
                  <a:lnTo>
                    <a:pt x="5400115" y="598138"/>
                  </a:lnTo>
                  <a:lnTo>
                    <a:pt x="5448339" y="585296"/>
                  </a:lnTo>
                  <a:lnTo>
                    <a:pt x="5496562" y="571491"/>
                  </a:lnTo>
                  <a:lnTo>
                    <a:pt x="5544782" y="556820"/>
                  </a:lnTo>
                  <a:lnTo>
                    <a:pt x="5592999" y="541381"/>
                  </a:lnTo>
                  <a:lnTo>
                    <a:pt x="5641213" y="525272"/>
                  </a:lnTo>
                  <a:lnTo>
                    <a:pt x="5685980" y="508705"/>
                  </a:lnTo>
                  <a:lnTo>
                    <a:pt x="5730748" y="489761"/>
                  </a:lnTo>
                  <a:lnTo>
                    <a:pt x="5775515" y="468855"/>
                  </a:lnTo>
                  <a:lnTo>
                    <a:pt x="5820283" y="446400"/>
                  </a:lnTo>
                  <a:lnTo>
                    <a:pt x="5865050" y="422811"/>
                  </a:lnTo>
                  <a:lnTo>
                    <a:pt x="5909817" y="398502"/>
                  </a:lnTo>
                  <a:lnTo>
                    <a:pt x="5954585" y="373887"/>
                  </a:lnTo>
                  <a:lnTo>
                    <a:pt x="5999352" y="349382"/>
                  </a:lnTo>
                  <a:lnTo>
                    <a:pt x="6044120" y="325400"/>
                  </a:lnTo>
                  <a:lnTo>
                    <a:pt x="6088887" y="302355"/>
                  </a:lnTo>
                  <a:lnTo>
                    <a:pt x="6133655" y="280662"/>
                  </a:lnTo>
                  <a:lnTo>
                    <a:pt x="6178422" y="260735"/>
                  </a:lnTo>
                  <a:lnTo>
                    <a:pt x="6223190" y="242989"/>
                  </a:lnTo>
                  <a:lnTo>
                    <a:pt x="6267958" y="227837"/>
                  </a:lnTo>
                  <a:lnTo>
                    <a:pt x="6316169" y="214415"/>
                  </a:lnTo>
                  <a:lnTo>
                    <a:pt x="6364380" y="203448"/>
                  </a:lnTo>
                  <a:lnTo>
                    <a:pt x="6412593" y="194574"/>
                  </a:lnTo>
                  <a:lnTo>
                    <a:pt x="6460806" y="187431"/>
                  </a:lnTo>
                  <a:lnTo>
                    <a:pt x="6509020" y="181657"/>
                  </a:lnTo>
                  <a:lnTo>
                    <a:pt x="6557237" y="176888"/>
                  </a:lnTo>
                  <a:lnTo>
                    <a:pt x="6605455" y="172762"/>
                  </a:lnTo>
                  <a:lnTo>
                    <a:pt x="6653676" y="168918"/>
                  </a:lnTo>
                  <a:lnTo>
                    <a:pt x="6701900" y="164992"/>
                  </a:lnTo>
                  <a:lnTo>
                    <a:pt x="6750127" y="160622"/>
                  </a:lnTo>
                  <a:lnTo>
                    <a:pt x="6798357" y="155445"/>
                  </a:lnTo>
                  <a:lnTo>
                    <a:pt x="6846591" y="149100"/>
                  </a:lnTo>
                  <a:lnTo>
                    <a:pt x="6894830" y="141224"/>
                  </a:lnTo>
                  <a:lnTo>
                    <a:pt x="6943041" y="132175"/>
                  </a:lnTo>
                  <a:lnTo>
                    <a:pt x="6991252" y="122549"/>
                  </a:lnTo>
                  <a:lnTo>
                    <a:pt x="7039463" y="112419"/>
                  </a:lnTo>
                  <a:lnTo>
                    <a:pt x="7087674" y="101861"/>
                  </a:lnTo>
                  <a:lnTo>
                    <a:pt x="7135885" y="90951"/>
                  </a:lnTo>
                  <a:lnTo>
                    <a:pt x="7184096" y="79763"/>
                  </a:lnTo>
                  <a:lnTo>
                    <a:pt x="7232308" y="68372"/>
                  </a:lnTo>
                  <a:lnTo>
                    <a:pt x="7280519" y="56855"/>
                  </a:lnTo>
                  <a:lnTo>
                    <a:pt x="7328730" y="45286"/>
                  </a:lnTo>
                  <a:lnTo>
                    <a:pt x="7376941" y="33741"/>
                  </a:lnTo>
                  <a:lnTo>
                    <a:pt x="7425152" y="22295"/>
                  </a:lnTo>
                  <a:lnTo>
                    <a:pt x="7473363" y="11022"/>
                  </a:lnTo>
                  <a:lnTo>
                    <a:pt x="752157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171820" y="3045459"/>
              <a:ext cx="3134360" cy="593725"/>
            </a:xfrm>
            <a:custGeom>
              <a:avLst/>
              <a:gdLst/>
              <a:ahLst/>
              <a:cxnLst/>
              <a:rect l="l" t="t" r="r" b="b"/>
              <a:pathLst>
                <a:path w="3134359" h="593725">
                  <a:moveTo>
                    <a:pt x="0" y="437514"/>
                  </a:moveTo>
                  <a:lnTo>
                    <a:pt x="27659" y="444911"/>
                  </a:lnTo>
                  <a:lnTo>
                    <a:pt x="61883" y="454969"/>
                  </a:lnTo>
                  <a:lnTo>
                    <a:pt x="101816" y="467160"/>
                  </a:lnTo>
                  <a:lnTo>
                    <a:pt x="146602" y="480957"/>
                  </a:lnTo>
                  <a:lnTo>
                    <a:pt x="195384" y="495833"/>
                  </a:lnTo>
                  <a:lnTo>
                    <a:pt x="247306" y="511261"/>
                  </a:lnTo>
                  <a:lnTo>
                    <a:pt x="301511" y="526713"/>
                  </a:lnTo>
                  <a:lnTo>
                    <a:pt x="357144" y="541663"/>
                  </a:lnTo>
                  <a:lnTo>
                    <a:pt x="413348" y="555583"/>
                  </a:lnTo>
                  <a:lnTo>
                    <a:pt x="469266" y="567946"/>
                  </a:lnTo>
                  <a:lnTo>
                    <a:pt x="524042" y="578226"/>
                  </a:lnTo>
                  <a:lnTo>
                    <a:pt x="576821" y="585893"/>
                  </a:lnTo>
                  <a:lnTo>
                    <a:pt x="626744" y="590422"/>
                  </a:lnTo>
                  <a:lnTo>
                    <a:pt x="674958" y="592529"/>
                  </a:lnTo>
                  <a:lnTo>
                    <a:pt x="723175" y="593276"/>
                  </a:lnTo>
                  <a:lnTo>
                    <a:pt x="771395" y="592655"/>
                  </a:lnTo>
                  <a:lnTo>
                    <a:pt x="819618" y="590660"/>
                  </a:lnTo>
                  <a:lnTo>
                    <a:pt x="867842" y="587284"/>
                  </a:lnTo>
                  <a:lnTo>
                    <a:pt x="916068" y="582518"/>
                  </a:lnTo>
                  <a:lnTo>
                    <a:pt x="964293" y="576356"/>
                  </a:lnTo>
                  <a:lnTo>
                    <a:pt x="1012519" y="568790"/>
                  </a:lnTo>
                  <a:lnTo>
                    <a:pt x="1060743" y="559813"/>
                  </a:lnTo>
                  <a:lnTo>
                    <a:pt x="1108966" y="549418"/>
                  </a:lnTo>
                  <a:lnTo>
                    <a:pt x="1157186" y="537597"/>
                  </a:lnTo>
                  <a:lnTo>
                    <a:pt x="1205403" y="524344"/>
                  </a:lnTo>
                  <a:lnTo>
                    <a:pt x="1253616" y="509650"/>
                  </a:lnTo>
                  <a:lnTo>
                    <a:pt x="1298384" y="493568"/>
                  </a:lnTo>
                  <a:lnTo>
                    <a:pt x="1343152" y="474308"/>
                  </a:lnTo>
                  <a:lnTo>
                    <a:pt x="1387919" y="452404"/>
                  </a:lnTo>
                  <a:lnTo>
                    <a:pt x="1432686" y="428391"/>
                  </a:lnTo>
                  <a:lnTo>
                    <a:pt x="1477454" y="402804"/>
                  </a:lnTo>
                  <a:lnTo>
                    <a:pt x="1522221" y="376176"/>
                  </a:lnTo>
                  <a:lnTo>
                    <a:pt x="1566989" y="349043"/>
                  </a:lnTo>
                  <a:lnTo>
                    <a:pt x="1611756" y="321939"/>
                  </a:lnTo>
                  <a:lnTo>
                    <a:pt x="1656524" y="295399"/>
                  </a:lnTo>
                  <a:lnTo>
                    <a:pt x="1701291" y="269957"/>
                  </a:lnTo>
                  <a:lnTo>
                    <a:pt x="1746059" y="246149"/>
                  </a:lnTo>
                  <a:lnTo>
                    <a:pt x="1790826" y="224507"/>
                  </a:lnTo>
                  <a:lnTo>
                    <a:pt x="1835594" y="205567"/>
                  </a:lnTo>
                  <a:lnTo>
                    <a:pt x="1880361" y="189864"/>
                  </a:lnTo>
                  <a:lnTo>
                    <a:pt x="1928573" y="176477"/>
                  </a:lnTo>
                  <a:lnTo>
                    <a:pt x="1976784" y="165934"/>
                  </a:lnTo>
                  <a:lnTo>
                    <a:pt x="2024997" y="157827"/>
                  </a:lnTo>
                  <a:lnTo>
                    <a:pt x="2073210" y="151743"/>
                  </a:lnTo>
                  <a:lnTo>
                    <a:pt x="2121424" y="147274"/>
                  </a:lnTo>
                  <a:lnTo>
                    <a:pt x="2169641" y="144009"/>
                  </a:lnTo>
                  <a:lnTo>
                    <a:pt x="2217859" y="141538"/>
                  </a:lnTo>
                  <a:lnTo>
                    <a:pt x="2266080" y="139449"/>
                  </a:lnTo>
                  <a:lnTo>
                    <a:pt x="2314304" y="137334"/>
                  </a:lnTo>
                  <a:lnTo>
                    <a:pt x="2362531" y="134781"/>
                  </a:lnTo>
                  <a:lnTo>
                    <a:pt x="2410761" y="131381"/>
                  </a:lnTo>
                  <a:lnTo>
                    <a:pt x="2458995" y="126722"/>
                  </a:lnTo>
                  <a:lnTo>
                    <a:pt x="2507233" y="120395"/>
                  </a:lnTo>
                  <a:lnTo>
                    <a:pt x="2555445" y="112807"/>
                  </a:lnTo>
                  <a:lnTo>
                    <a:pt x="2603656" y="104685"/>
                  </a:lnTo>
                  <a:lnTo>
                    <a:pt x="2651867" y="96098"/>
                  </a:lnTo>
                  <a:lnTo>
                    <a:pt x="2700078" y="87115"/>
                  </a:lnTo>
                  <a:lnTo>
                    <a:pt x="2748289" y="77807"/>
                  </a:lnTo>
                  <a:lnTo>
                    <a:pt x="2796500" y="68244"/>
                  </a:lnTo>
                  <a:lnTo>
                    <a:pt x="2844712" y="58495"/>
                  </a:lnTo>
                  <a:lnTo>
                    <a:pt x="2892923" y="48629"/>
                  </a:lnTo>
                  <a:lnTo>
                    <a:pt x="2941134" y="38718"/>
                  </a:lnTo>
                  <a:lnTo>
                    <a:pt x="2989345" y="28829"/>
                  </a:lnTo>
                  <a:lnTo>
                    <a:pt x="3037556" y="19033"/>
                  </a:lnTo>
                  <a:lnTo>
                    <a:pt x="3085767" y="9400"/>
                  </a:lnTo>
                  <a:lnTo>
                    <a:pt x="3133979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61340" y="1255521"/>
            <a:ext cx="8350884" cy="3399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12 ay sonrası </a:t>
            </a:r>
            <a:r>
              <a:rPr spc="-10" dirty="0">
                <a:solidFill>
                  <a:srgbClr val="1F308D"/>
                </a:solidFill>
                <a:latin typeface="Tahoma"/>
                <a:cs typeface="Tahoma"/>
              </a:rPr>
              <a:t>için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döviz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kuru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beklentisi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ise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bir önceki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aya göre 28 baz puan</a:t>
            </a:r>
            <a:r>
              <a:rPr spc="7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artarak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9,23’e</a:t>
            </a:r>
            <a:r>
              <a:rPr spc="1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yükseldi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1597025">
              <a:spcBef>
                <a:spcPts val="470"/>
              </a:spcBef>
            </a:pP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Döviz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kuru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beklentisi, %,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Haziran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2020 –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Haziran</a:t>
            </a:r>
            <a:r>
              <a:rPr sz="1600" b="1" spc="2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750">
              <a:solidFill>
                <a:prstClr val="black"/>
              </a:solidFill>
              <a:latin typeface="Tahoma"/>
              <a:cs typeface="Tahoma"/>
            </a:endParaRPr>
          </a:p>
          <a:p>
            <a:pPr marL="262255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900">
              <a:solidFill>
                <a:prstClr val="black"/>
              </a:solidFill>
              <a:latin typeface="Tahoma"/>
              <a:cs typeface="Tahoma"/>
            </a:endParaRPr>
          </a:p>
          <a:p>
            <a:pPr marL="358775">
              <a:spcBef>
                <a:spcPts val="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900">
              <a:solidFill>
                <a:prstClr val="black"/>
              </a:solidFill>
              <a:latin typeface="Tahoma"/>
              <a:cs typeface="Tahoma"/>
            </a:endParaRPr>
          </a:p>
          <a:p>
            <a:pPr marL="358775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900">
              <a:solidFill>
                <a:prstClr val="black"/>
              </a:solidFill>
              <a:latin typeface="Tahoma"/>
              <a:cs typeface="Tahoma"/>
            </a:endParaRPr>
          </a:p>
          <a:p>
            <a:pPr marL="358775">
              <a:spcBef>
                <a:spcPts val="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900">
              <a:solidFill>
                <a:prstClr val="black"/>
              </a:solidFill>
              <a:latin typeface="Tahoma"/>
              <a:cs typeface="Tahoma"/>
            </a:endParaRPr>
          </a:p>
          <a:p>
            <a:pPr marL="358775"/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3259" y="4590413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44738" y="4590413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90486" y="4590413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17866" y="4590413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97467" y="4590413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0594" y="4590413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24846" y="4590413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51718" y="4590413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79099" y="4590413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31827" y="4590413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06351" y="4590413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59079" y="4590413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86078" y="4590413"/>
            <a:ext cx="240665" cy="6762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97686" y="5577078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725" y="0"/>
                </a:lnTo>
              </a:path>
            </a:pathLst>
          </a:custGeom>
          <a:ln w="38100">
            <a:solidFill>
              <a:srgbClr val="A8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97686" y="5840729"/>
            <a:ext cx="212725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72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67052" y="5415483"/>
            <a:ext cx="6037580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12 </a:t>
            </a: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Ay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Sonrasının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Bankalararası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Döviz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Piyasası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ABD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Dolar Kuru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Beklentisi (TL)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Cari Yıl Sonu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Bankalararası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Döviz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Piyasası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ABD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Dolar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Kuru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r>
              <a:rPr sz="1400" spc="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(TL)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580382" y="2355342"/>
            <a:ext cx="0" cy="2124075"/>
          </a:xfrm>
          <a:custGeom>
            <a:avLst/>
            <a:gdLst/>
            <a:ahLst/>
            <a:cxnLst/>
            <a:rect l="l" t="t" r="r" b="b"/>
            <a:pathLst>
              <a:path h="2124075">
                <a:moveTo>
                  <a:pt x="0" y="0"/>
                </a:moveTo>
                <a:lnTo>
                  <a:pt x="0" y="2123948"/>
                </a:lnTo>
              </a:path>
            </a:pathLst>
          </a:custGeom>
          <a:ln w="2895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3980" y="6218556"/>
            <a:ext cx="4454525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 Piyasa Katılımcıları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Anketi,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7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görselleştirmeleri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8794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Büyüme beklentileri</a:t>
            </a:r>
            <a:r>
              <a:rPr spc="-150" dirty="0"/>
              <a:t> </a:t>
            </a:r>
            <a:r>
              <a:rPr dirty="0"/>
              <a:t>yükseliyor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96985" y="147015"/>
            <a:ext cx="6572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1694688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4350" y="1052321"/>
            <a:ext cx="7907655" cy="944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906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Haziran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ayında 2021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yılı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büyüme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beklentisi 0,6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puan artarken, gelecek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yıl için  geriledi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625475">
              <a:spcBef>
                <a:spcPts val="990"/>
              </a:spcBef>
            </a:pP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Cari yılın ve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gelecek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yılın yıllık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GSYH büyüme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beklentisi,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%,</a:t>
            </a:r>
            <a:r>
              <a:rPr sz="1600" b="1" spc="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2020-2021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6569" y="2261743"/>
            <a:ext cx="265684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1400" b="1" spc="-5" dirty="0">
                <a:solidFill>
                  <a:srgbClr val="C00000"/>
                </a:solidFill>
                <a:latin typeface="Tahoma"/>
                <a:cs typeface="Tahoma"/>
              </a:rPr>
              <a:t>Cari Yılın Yıllık GSYH </a:t>
            </a:r>
            <a:r>
              <a:rPr sz="1400" b="1" dirty="0">
                <a:solidFill>
                  <a:srgbClr val="C00000"/>
                </a:solidFill>
                <a:latin typeface="Tahoma"/>
                <a:cs typeface="Tahoma"/>
              </a:rPr>
              <a:t>Büyüme  </a:t>
            </a:r>
            <a:r>
              <a:rPr sz="1400" b="1" spc="-5" dirty="0">
                <a:solidFill>
                  <a:srgbClr val="C00000"/>
                </a:solidFill>
                <a:latin typeface="Tahoma"/>
                <a:cs typeface="Tahoma"/>
              </a:rPr>
              <a:t>Beklentileri</a:t>
            </a:r>
            <a:r>
              <a:rPr sz="1400" b="1" spc="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Tahoma"/>
                <a:cs typeface="Tahoma"/>
              </a:rPr>
              <a:t>(%)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9516" y="2268093"/>
            <a:ext cx="300482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Gelecek Yılın Yıllık GSYH</a:t>
            </a:r>
            <a:r>
              <a:rPr sz="1400" b="1" spc="2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Büyüme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Beklentileri</a:t>
            </a:r>
            <a:r>
              <a:rPr sz="1400" b="1" spc="3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001F5F"/>
                </a:solidFill>
                <a:latin typeface="Tahoma"/>
                <a:cs typeface="Tahoma"/>
              </a:rPr>
              <a:t>(%)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88941" y="2608326"/>
            <a:ext cx="0" cy="3308350"/>
          </a:xfrm>
          <a:custGeom>
            <a:avLst/>
            <a:gdLst/>
            <a:ahLst/>
            <a:cxnLst/>
            <a:rect l="l" t="t" r="r" b="b"/>
            <a:pathLst>
              <a:path h="3308350">
                <a:moveTo>
                  <a:pt x="0" y="0"/>
                </a:moveTo>
                <a:lnTo>
                  <a:pt x="0" y="3307918"/>
                </a:lnTo>
              </a:path>
            </a:pathLst>
          </a:custGeom>
          <a:ln w="25908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31308" y="2753867"/>
            <a:ext cx="3594100" cy="2461260"/>
            <a:chOff x="5131308" y="2753867"/>
            <a:chExt cx="3594100" cy="2461260"/>
          </a:xfrm>
        </p:grpSpPr>
        <p:sp>
          <p:nvSpPr>
            <p:cNvPr id="10" name="object 10"/>
            <p:cNvSpPr/>
            <p:nvPr/>
          </p:nvSpPr>
          <p:spPr>
            <a:xfrm>
              <a:off x="5263896" y="3116579"/>
              <a:ext cx="1632585" cy="2094230"/>
            </a:xfrm>
            <a:custGeom>
              <a:avLst/>
              <a:gdLst/>
              <a:ahLst/>
              <a:cxnLst/>
              <a:rect l="l" t="t" r="r" b="b"/>
              <a:pathLst>
                <a:path w="1632584" h="2094229">
                  <a:moveTo>
                    <a:pt x="163068" y="0"/>
                  </a:moveTo>
                  <a:lnTo>
                    <a:pt x="0" y="0"/>
                  </a:lnTo>
                  <a:lnTo>
                    <a:pt x="0" y="2093976"/>
                  </a:lnTo>
                  <a:lnTo>
                    <a:pt x="163068" y="2093976"/>
                  </a:lnTo>
                  <a:lnTo>
                    <a:pt x="163068" y="0"/>
                  </a:lnTo>
                  <a:close/>
                </a:path>
                <a:path w="1632584" h="2094229">
                  <a:moveTo>
                    <a:pt x="457200" y="4572"/>
                  </a:moveTo>
                  <a:lnTo>
                    <a:pt x="294132" y="4572"/>
                  </a:lnTo>
                  <a:lnTo>
                    <a:pt x="294132" y="2093976"/>
                  </a:lnTo>
                  <a:lnTo>
                    <a:pt x="457200" y="2093976"/>
                  </a:lnTo>
                  <a:lnTo>
                    <a:pt x="457200" y="4572"/>
                  </a:lnTo>
                  <a:close/>
                </a:path>
                <a:path w="1632584" h="2094229">
                  <a:moveTo>
                    <a:pt x="751332" y="15240"/>
                  </a:moveTo>
                  <a:lnTo>
                    <a:pt x="588264" y="15240"/>
                  </a:lnTo>
                  <a:lnTo>
                    <a:pt x="588264" y="2093976"/>
                  </a:lnTo>
                  <a:lnTo>
                    <a:pt x="751332" y="2093976"/>
                  </a:lnTo>
                  <a:lnTo>
                    <a:pt x="751332" y="15240"/>
                  </a:lnTo>
                  <a:close/>
                </a:path>
                <a:path w="1632584" h="2094229">
                  <a:moveTo>
                    <a:pt x="1045464" y="39624"/>
                  </a:moveTo>
                  <a:lnTo>
                    <a:pt x="882396" y="39624"/>
                  </a:lnTo>
                  <a:lnTo>
                    <a:pt x="882396" y="2093976"/>
                  </a:lnTo>
                  <a:lnTo>
                    <a:pt x="1045464" y="2093976"/>
                  </a:lnTo>
                  <a:lnTo>
                    <a:pt x="1045464" y="39624"/>
                  </a:lnTo>
                  <a:close/>
                </a:path>
                <a:path w="1632584" h="2094229">
                  <a:moveTo>
                    <a:pt x="1339596" y="88392"/>
                  </a:moveTo>
                  <a:lnTo>
                    <a:pt x="1175004" y="88392"/>
                  </a:lnTo>
                  <a:lnTo>
                    <a:pt x="1175004" y="2093976"/>
                  </a:lnTo>
                  <a:lnTo>
                    <a:pt x="1339596" y="2093976"/>
                  </a:lnTo>
                  <a:lnTo>
                    <a:pt x="1339596" y="88392"/>
                  </a:lnTo>
                  <a:close/>
                </a:path>
                <a:path w="1632584" h="2094229">
                  <a:moveTo>
                    <a:pt x="1632204" y="117348"/>
                  </a:moveTo>
                  <a:lnTo>
                    <a:pt x="1469136" y="117348"/>
                  </a:lnTo>
                  <a:lnTo>
                    <a:pt x="1469136" y="2093976"/>
                  </a:lnTo>
                  <a:lnTo>
                    <a:pt x="1632204" y="2093976"/>
                  </a:lnTo>
                  <a:lnTo>
                    <a:pt x="1632204" y="117348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131308" y="2758439"/>
              <a:ext cx="3594100" cy="2452370"/>
            </a:xfrm>
            <a:custGeom>
              <a:avLst/>
              <a:gdLst/>
              <a:ahLst/>
              <a:cxnLst/>
              <a:rect l="l" t="t" r="r" b="b"/>
              <a:pathLst>
                <a:path w="3594100" h="2452370">
                  <a:moveTo>
                    <a:pt x="67055" y="2452116"/>
                  </a:moveTo>
                  <a:lnTo>
                    <a:pt x="67055" y="0"/>
                  </a:lnTo>
                </a:path>
                <a:path w="3594100" h="2452370">
                  <a:moveTo>
                    <a:pt x="0" y="2452116"/>
                  </a:moveTo>
                  <a:lnTo>
                    <a:pt x="67055" y="2452116"/>
                  </a:lnTo>
                </a:path>
                <a:path w="3594100" h="2452370">
                  <a:moveTo>
                    <a:pt x="0" y="1961388"/>
                  </a:moveTo>
                  <a:lnTo>
                    <a:pt x="67055" y="1961388"/>
                  </a:lnTo>
                </a:path>
                <a:path w="3594100" h="2452370">
                  <a:moveTo>
                    <a:pt x="0" y="1470660"/>
                  </a:moveTo>
                  <a:lnTo>
                    <a:pt x="67055" y="1470660"/>
                  </a:lnTo>
                </a:path>
                <a:path w="3594100" h="2452370">
                  <a:moveTo>
                    <a:pt x="0" y="981456"/>
                  </a:moveTo>
                  <a:lnTo>
                    <a:pt x="67055" y="981456"/>
                  </a:lnTo>
                </a:path>
                <a:path w="3594100" h="2452370">
                  <a:moveTo>
                    <a:pt x="0" y="490727"/>
                  </a:moveTo>
                  <a:lnTo>
                    <a:pt x="67055" y="490727"/>
                  </a:lnTo>
                </a:path>
                <a:path w="3594100" h="2452370">
                  <a:moveTo>
                    <a:pt x="0" y="0"/>
                  </a:moveTo>
                  <a:lnTo>
                    <a:pt x="67055" y="0"/>
                  </a:lnTo>
                </a:path>
                <a:path w="3594100" h="2452370">
                  <a:moveTo>
                    <a:pt x="67055" y="2452116"/>
                  </a:moveTo>
                  <a:lnTo>
                    <a:pt x="3593591" y="24521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885690" y="5065521"/>
            <a:ext cx="136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85690" y="4575175"/>
            <a:ext cx="136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85690" y="4084701"/>
            <a:ext cx="136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85690" y="3594608"/>
            <a:ext cx="136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85690" y="3104133"/>
            <a:ext cx="136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85690" y="2613786"/>
            <a:ext cx="136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11219" y="5267707"/>
            <a:ext cx="3503295" cy="76644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2021-06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2021-07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2021-09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2021-10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2021-11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2021-12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46531" y="2753867"/>
            <a:ext cx="3735704" cy="2481580"/>
            <a:chOff x="446531" y="2753867"/>
            <a:chExt cx="3735704" cy="2481580"/>
          </a:xfrm>
        </p:grpSpPr>
        <p:sp>
          <p:nvSpPr>
            <p:cNvPr id="20" name="object 20"/>
            <p:cNvSpPr/>
            <p:nvPr/>
          </p:nvSpPr>
          <p:spPr>
            <a:xfrm>
              <a:off x="577596" y="2808731"/>
              <a:ext cx="3542029" cy="2421890"/>
            </a:xfrm>
            <a:custGeom>
              <a:avLst/>
              <a:gdLst/>
              <a:ahLst/>
              <a:cxnLst/>
              <a:rect l="l" t="t" r="r" b="b"/>
              <a:pathLst>
                <a:path w="3542029" h="2421890">
                  <a:moveTo>
                    <a:pt x="155448" y="143256"/>
                  </a:moveTo>
                  <a:lnTo>
                    <a:pt x="0" y="143256"/>
                  </a:lnTo>
                  <a:lnTo>
                    <a:pt x="0" y="2421636"/>
                  </a:lnTo>
                  <a:lnTo>
                    <a:pt x="155448" y="2421636"/>
                  </a:lnTo>
                  <a:lnTo>
                    <a:pt x="155448" y="143256"/>
                  </a:lnTo>
                  <a:close/>
                </a:path>
                <a:path w="3542029" h="2421890">
                  <a:moveTo>
                    <a:pt x="438912" y="123444"/>
                  </a:moveTo>
                  <a:lnTo>
                    <a:pt x="281940" y="123444"/>
                  </a:lnTo>
                  <a:lnTo>
                    <a:pt x="281940" y="2421636"/>
                  </a:lnTo>
                  <a:lnTo>
                    <a:pt x="438912" y="2421636"/>
                  </a:lnTo>
                  <a:lnTo>
                    <a:pt x="438912" y="123444"/>
                  </a:lnTo>
                  <a:close/>
                </a:path>
                <a:path w="3542029" h="2421890">
                  <a:moveTo>
                    <a:pt x="720852" y="281940"/>
                  </a:moveTo>
                  <a:lnTo>
                    <a:pt x="563880" y="281940"/>
                  </a:lnTo>
                  <a:lnTo>
                    <a:pt x="563880" y="2421636"/>
                  </a:lnTo>
                  <a:lnTo>
                    <a:pt x="720852" y="2421636"/>
                  </a:lnTo>
                  <a:lnTo>
                    <a:pt x="720852" y="281940"/>
                  </a:lnTo>
                  <a:close/>
                </a:path>
                <a:path w="3542029" h="2421890">
                  <a:moveTo>
                    <a:pt x="1002792" y="361188"/>
                  </a:moveTo>
                  <a:lnTo>
                    <a:pt x="845820" y="361188"/>
                  </a:lnTo>
                  <a:lnTo>
                    <a:pt x="845820" y="2421636"/>
                  </a:lnTo>
                  <a:lnTo>
                    <a:pt x="1002792" y="2421636"/>
                  </a:lnTo>
                  <a:lnTo>
                    <a:pt x="1002792" y="361188"/>
                  </a:lnTo>
                  <a:close/>
                </a:path>
                <a:path w="3542029" h="2421890">
                  <a:moveTo>
                    <a:pt x="1284732" y="385572"/>
                  </a:moveTo>
                  <a:lnTo>
                    <a:pt x="1127760" y="385572"/>
                  </a:lnTo>
                  <a:lnTo>
                    <a:pt x="1127760" y="2421636"/>
                  </a:lnTo>
                  <a:lnTo>
                    <a:pt x="1284732" y="2421636"/>
                  </a:lnTo>
                  <a:lnTo>
                    <a:pt x="1284732" y="385572"/>
                  </a:lnTo>
                  <a:close/>
                </a:path>
                <a:path w="3542029" h="2421890">
                  <a:moveTo>
                    <a:pt x="1566672" y="449580"/>
                  </a:moveTo>
                  <a:lnTo>
                    <a:pt x="1409700" y="449580"/>
                  </a:lnTo>
                  <a:lnTo>
                    <a:pt x="1409700" y="2421636"/>
                  </a:lnTo>
                  <a:lnTo>
                    <a:pt x="1566672" y="2421636"/>
                  </a:lnTo>
                  <a:lnTo>
                    <a:pt x="1566672" y="449580"/>
                  </a:lnTo>
                  <a:close/>
                </a:path>
                <a:path w="3542029" h="2421890">
                  <a:moveTo>
                    <a:pt x="1848612" y="533400"/>
                  </a:moveTo>
                  <a:lnTo>
                    <a:pt x="1691640" y="533400"/>
                  </a:lnTo>
                  <a:lnTo>
                    <a:pt x="1691640" y="2421636"/>
                  </a:lnTo>
                  <a:lnTo>
                    <a:pt x="1848612" y="2421636"/>
                  </a:lnTo>
                  <a:lnTo>
                    <a:pt x="1848612" y="533400"/>
                  </a:lnTo>
                  <a:close/>
                </a:path>
                <a:path w="3542029" h="2421890">
                  <a:moveTo>
                    <a:pt x="2130552" y="489204"/>
                  </a:moveTo>
                  <a:lnTo>
                    <a:pt x="1973580" y="489204"/>
                  </a:lnTo>
                  <a:lnTo>
                    <a:pt x="1973580" y="2421636"/>
                  </a:lnTo>
                  <a:lnTo>
                    <a:pt x="2130552" y="2421636"/>
                  </a:lnTo>
                  <a:lnTo>
                    <a:pt x="2130552" y="489204"/>
                  </a:lnTo>
                  <a:close/>
                </a:path>
                <a:path w="3542029" h="2421890">
                  <a:moveTo>
                    <a:pt x="2412492" y="420624"/>
                  </a:moveTo>
                  <a:lnTo>
                    <a:pt x="2255520" y="420624"/>
                  </a:lnTo>
                  <a:lnTo>
                    <a:pt x="2255520" y="2421636"/>
                  </a:lnTo>
                  <a:lnTo>
                    <a:pt x="2412492" y="2421636"/>
                  </a:lnTo>
                  <a:lnTo>
                    <a:pt x="2412492" y="420624"/>
                  </a:lnTo>
                  <a:close/>
                </a:path>
                <a:path w="3542029" h="2421890">
                  <a:moveTo>
                    <a:pt x="2694432" y="237744"/>
                  </a:moveTo>
                  <a:lnTo>
                    <a:pt x="2537460" y="237744"/>
                  </a:lnTo>
                  <a:lnTo>
                    <a:pt x="2537460" y="2421636"/>
                  </a:lnTo>
                  <a:lnTo>
                    <a:pt x="2694432" y="2421636"/>
                  </a:lnTo>
                  <a:lnTo>
                    <a:pt x="2694432" y="237744"/>
                  </a:lnTo>
                  <a:close/>
                </a:path>
                <a:path w="3542029" h="2421890">
                  <a:moveTo>
                    <a:pt x="2976372" y="277368"/>
                  </a:moveTo>
                  <a:lnTo>
                    <a:pt x="2820924" y="277368"/>
                  </a:lnTo>
                  <a:lnTo>
                    <a:pt x="2820924" y="2421636"/>
                  </a:lnTo>
                  <a:lnTo>
                    <a:pt x="2976372" y="2421636"/>
                  </a:lnTo>
                  <a:lnTo>
                    <a:pt x="2976372" y="277368"/>
                  </a:lnTo>
                  <a:close/>
                </a:path>
                <a:path w="3542029" h="2421890">
                  <a:moveTo>
                    <a:pt x="3259836" y="286512"/>
                  </a:moveTo>
                  <a:lnTo>
                    <a:pt x="3102864" y="286512"/>
                  </a:lnTo>
                  <a:lnTo>
                    <a:pt x="3102864" y="2421636"/>
                  </a:lnTo>
                  <a:lnTo>
                    <a:pt x="3259836" y="2421636"/>
                  </a:lnTo>
                  <a:lnTo>
                    <a:pt x="3259836" y="286512"/>
                  </a:lnTo>
                  <a:close/>
                </a:path>
                <a:path w="3542029" h="2421890">
                  <a:moveTo>
                    <a:pt x="3541776" y="0"/>
                  </a:moveTo>
                  <a:lnTo>
                    <a:pt x="3384804" y="0"/>
                  </a:lnTo>
                  <a:lnTo>
                    <a:pt x="3384804" y="2421636"/>
                  </a:lnTo>
                  <a:lnTo>
                    <a:pt x="3541776" y="2421636"/>
                  </a:lnTo>
                  <a:lnTo>
                    <a:pt x="3541776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46531" y="2758439"/>
              <a:ext cx="3735704" cy="2472055"/>
            </a:xfrm>
            <a:custGeom>
              <a:avLst/>
              <a:gdLst/>
              <a:ahLst/>
              <a:cxnLst/>
              <a:rect l="l" t="t" r="r" b="b"/>
              <a:pathLst>
                <a:path w="3735704" h="2472054">
                  <a:moveTo>
                    <a:pt x="68580" y="2471928"/>
                  </a:moveTo>
                  <a:lnTo>
                    <a:pt x="68580" y="0"/>
                  </a:lnTo>
                </a:path>
                <a:path w="3735704" h="2472054">
                  <a:moveTo>
                    <a:pt x="0" y="2471928"/>
                  </a:moveTo>
                  <a:lnTo>
                    <a:pt x="68580" y="2471928"/>
                  </a:lnTo>
                </a:path>
                <a:path w="3735704" h="2472054">
                  <a:moveTo>
                    <a:pt x="0" y="1978152"/>
                  </a:moveTo>
                  <a:lnTo>
                    <a:pt x="68580" y="1978152"/>
                  </a:lnTo>
                </a:path>
                <a:path w="3735704" h="2472054">
                  <a:moveTo>
                    <a:pt x="0" y="1484376"/>
                  </a:moveTo>
                  <a:lnTo>
                    <a:pt x="68580" y="1484376"/>
                  </a:lnTo>
                </a:path>
                <a:path w="3735704" h="2472054">
                  <a:moveTo>
                    <a:pt x="0" y="989076"/>
                  </a:moveTo>
                  <a:lnTo>
                    <a:pt x="68580" y="989076"/>
                  </a:lnTo>
                </a:path>
                <a:path w="3735704" h="2472054">
                  <a:moveTo>
                    <a:pt x="0" y="495300"/>
                  </a:moveTo>
                  <a:lnTo>
                    <a:pt x="68580" y="495300"/>
                  </a:lnTo>
                </a:path>
                <a:path w="3735704" h="2472054">
                  <a:moveTo>
                    <a:pt x="0" y="0"/>
                  </a:moveTo>
                  <a:lnTo>
                    <a:pt x="68580" y="0"/>
                  </a:lnTo>
                </a:path>
                <a:path w="3735704" h="2472054">
                  <a:moveTo>
                    <a:pt x="68580" y="2471928"/>
                  </a:moveTo>
                  <a:lnTo>
                    <a:pt x="3735324" y="247192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00355" y="5085969"/>
            <a:ext cx="136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3980" y="6218556"/>
            <a:ext cx="4454525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 Piyasa Katılımcıları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Anketi,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7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görselleştirmeleri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0355" y="4591558"/>
            <a:ext cx="136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0355" y="4097273"/>
            <a:ext cx="136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0355" y="3602863"/>
            <a:ext cx="136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0355" y="3107893"/>
            <a:ext cx="136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0355" y="2613786"/>
            <a:ext cx="136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9381" y="5288407"/>
            <a:ext cx="3655695" cy="76644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2020-06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0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2020-08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0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2020-09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0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2020-10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2020-11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0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2020-12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0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9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0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0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2021-06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31446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941560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39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6" name="Nesne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ikdörtgen 9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1122219" y="1526959"/>
            <a:ext cx="6896366" cy="11474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tr-TR" sz="4000" kern="0" dirty="0"/>
              <a:t>Gaziantep İli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1F318D"/>
                </a:solidFill>
                <a:effectLst/>
                <a:uLnTx/>
                <a:uFillTx/>
                <a:latin typeface="Tahoma"/>
                <a:ea typeface="+mj-ea"/>
                <a:cs typeface="Arial"/>
              </a:rPr>
              <a:t>Sosyal ve ekonomik yapı</a:t>
            </a:r>
            <a:endParaRPr kumimoji="0" lang="tr-TR" sz="4000" b="1" i="0" u="none" strike="noStrike" kern="0" cap="none" spc="0" normalizeH="0" baseline="0" noProof="0" dirty="0">
              <a:ln>
                <a:noFill/>
              </a:ln>
              <a:solidFill>
                <a:srgbClr val="1F318D"/>
              </a:solidFill>
              <a:effectLst/>
              <a:uLnTx/>
              <a:uFillTx/>
              <a:latin typeface="Tahoma"/>
              <a:ea typeface="+mj-ea"/>
              <a:cs typeface="Arial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 bwMode="auto">
          <a:xfrm>
            <a:off x="1123700" y="2674455"/>
            <a:ext cx="7715499" cy="256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857250" marR="0" lvl="1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tr-T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tabLst/>
              <a:defRPr/>
            </a:pPr>
            <a:endParaRPr kumimoji="0" lang="tr-T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İçerik Yer Tutucusu 2"/>
          <p:cNvSpPr txBox="1">
            <a:spLocks/>
          </p:cNvSpPr>
          <p:nvPr/>
        </p:nvSpPr>
        <p:spPr bwMode="auto">
          <a:xfrm>
            <a:off x="1123700" y="2635525"/>
            <a:ext cx="7715499" cy="312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Nüfus ve göç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lang="tr-TR" kern="0" noProof="0" dirty="0" smtClean="0">
                <a:solidFill>
                  <a:srgbClr val="000000"/>
                </a:solidFill>
                <a:latin typeface="Tahoma"/>
                <a:cs typeface="Arial"/>
              </a:rPr>
              <a:t>Büyüme</a:t>
            </a:r>
          </a:p>
          <a:p>
            <a:pPr>
              <a:defRPr/>
            </a:pPr>
            <a:r>
              <a:rPr lang="tr-TR" kern="0" dirty="0">
                <a:solidFill>
                  <a:srgbClr val="000000"/>
                </a:solidFill>
              </a:rPr>
              <a:t>Dış </a:t>
            </a:r>
            <a:r>
              <a:rPr lang="tr-TR" kern="0" dirty="0" smtClean="0">
                <a:solidFill>
                  <a:srgbClr val="000000"/>
                </a:solidFill>
              </a:rPr>
              <a:t>ticaret</a:t>
            </a:r>
            <a:endParaRPr lang="tr-TR" kern="0" dirty="0">
              <a:solidFill>
                <a:srgbClr val="000000"/>
              </a:solidFill>
              <a:latin typeface="Tahoma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rPr>
              <a:t>İstihdam</a:t>
            </a:r>
            <a:endParaRPr kumimoji="0" lang="tr-T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9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73246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462" name="think-cell Slide" r:id="rId43" imgW="444" imgH="446" progId="TCLayout.ActiveDocument.1">
                  <p:embed/>
                </p:oleObj>
              </mc:Choice>
              <mc:Fallback>
                <p:oleObj name="think-cell Slide" r:id="rId43" imgW="444" imgH="446" progId="TCLayout.ActiveDocument.1">
                  <p:embed/>
                  <p:pic>
                    <p:nvPicPr>
                      <p:cNvPr id="5" name="Nesne 4" hidden="1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" name="Dikdörtgen 279"/>
          <p:cNvSpPr/>
          <p:nvPr/>
        </p:nvSpPr>
        <p:spPr bwMode="auto">
          <a:xfrm>
            <a:off x="6194421" y="2894013"/>
            <a:ext cx="2699762" cy="1492250"/>
          </a:xfrm>
          <a:prstGeom prst="rect">
            <a:avLst/>
          </a:prstGeom>
          <a:solidFill>
            <a:srgbClr val="A50404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96571" y="963250"/>
            <a:ext cx="8597612" cy="592508"/>
          </a:xfrm>
        </p:spPr>
        <p:txBody>
          <a:bodyPr vert="horz"/>
          <a:lstStyle/>
          <a:p>
            <a:r>
              <a:rPr lang="tr-TR" sz="2400" dirty="0" smtClean="0"/>
              <a:t>Gaziantep ili toplam nüfus sayısı 2020 yılında 2,1 milyon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r-TR" sz="2000" b="0" dirty="0" smtClean="0"/>
              <a:t>Toplam nüfus 10 yılda Türkiye ortalamasının üzerinde arttı</a:t>
            </a:r>
            <a:endParaRPr lang="tr-TR" sz="20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1AB6C-D4B8-4F11-8867-B5C2B23781FF}" type="slidenum">
              <a:rPr kumimoji="0" lang="tr-TR" sz="1400" b="0" i="0" u="none" strike="noStrike" kern="1200" cap="none" spc="0" normalizeH="0" baseline="0" noProof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CBDDEB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394" y="1863646"/>
            <a:ext cx="913960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Nüfus</a:t>
            </a:r>
            <a:r>
              <a:rPr kumimoji="0" lang="tr-T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, milyon, 2007-2020</a:t>
            </a: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Kaynak: </a:t>
            </a: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TÜİK, </a:t>
            </a:r>
            <a:r>
              <a:rPr lang="tr-TR" sz="1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Nüfus İstatistikleri</a:t>
            </a: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tr-TR" alt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TEPAV </a:t>
            </a:r>
            <a:r>
              <a:rPr kumimoji="0" lang="tr-TR" alt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görselleştirmesi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3" name="Dikdörtgen 1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258" name="Dikdörtgen 25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0" name="Dikdörtgen 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Dikdörtgen 2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65" name="Chart 3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84002649"/>
              </p:ext>
            </p:extLst>
          </p:nvPr>
        </p:nvGraphicFramePr>
        <p:xfrm>
          <a:off x="7192169" y="3448051"/>
          <a:ext cx="1798635" cy="766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5"/>
          </a:graphicData>
        </a:graphic>
      </p:graphicFrame>
      <p:cxnSp>
        <p:nvCxnSpPr>
          <p:cNvPr id="216" name="Düz Bağlayıcı 215"/>
          <p:cNvCxnSpPr/>
          <p:nvPr>
            <p:custDataLst>
              <p:tags r:id="rId4"/>
            </p:custDataLst>
          </p:nvPr>
        </p:nvCxnSpPr>
        <p:spPr bwMode="auto">
          <a:xfrm>
            <a:off x="8404944" y="3227387"/>
            <a:ext cx="0" cy="1800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Düz Bağlayıcı 213"/>
          <p:cNvCxnSpPr/>
          <p:nvPr>
            <p:custDataLst>
              <p:tags r:id="rId5"/>
            </p:custDataLst>
          </p:nvPr>
        </p:nvCxnSpPr>
        <p:spPr bwMode="auto">
          <a:xfrm flipV="1">
            <a:off x="7726363" y="3250358"/>
            <a:ext cx="0" cy="2160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Düz Bağlayıcı 214"/>
          <p:cNvCxnSpPr/>
          <p:nvPr>
            <p:custDataLst>
              <p:tags r:id="rId6"/>
            </p:custDataLst>
          </p:nvPr>
        </p:nvCxnSpPr>
        <p:spPr bwMode="auto">
          <a:xfrm>
            <a:off x="7726363" y="3227387"/>
            <a:ext cx="67786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7554913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E629E19C-DBF1-429E-AB44-74ED3D21BF31}" type="datetime'''''''''2''''''''''00''''''''''''''''''''''''7''''''''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2007</a:t>
            </a:fld>
            <a:endParaRPr lang="tr-TR" sz="1200" noProof="0" dirty="0"/>
          </a:p>
        </p:txBody>
      </p:sp>
      <p:sp>
        <p:nvSpPr>
          <p:cNvPr id="125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8232775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034796D0-8BF9-47BB-80F2-3245B6542703}" type="datetime'''2''''''''0''''''''''''''''''2''0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2020</a:t>
            </a:fld>
            <a:endParaRPr lang="tr-TR" sz="1200" noProof="0" dirty="0"/>
          </a:p>
        </p:txBody>
      </p:sp>
      <p:sp>
        <p:nvSpPr>
          <p:cNvPr id="213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7696732" y="3086101"/>
            <a:ext cx="694794" cy="282574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b="1" dirty="0" smtClean="0"/>
              <a:t>+35%</a:t>
            </a:r>
            <a:endParaRPr lang="tr-TR" sz="1200" b="1" noProof="0" dirty="0"/>
          </a:p>
        </p:txBody>
      </p:sp>
      <p:sp>
        <p:nvSpPr>
          <p:cNvPr id="162" name="Dikdörtgen 16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0" name="Metin kutusu 29"/>
          <p:cNvSpPr txBox="1"/>
          <p:nvPr/>
        </p:nvSpPr>
        <p:spPr>
          <a:xfrm>
            <a:off x="6194421" y="3490117"/>
            <a:ext cx="1166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Gaziantep</a:t>
            </a:r>
            <a:endParaRPr lang="tr-TR" sz="1400" b="1" dirty="0"/>
          </a:p>
        </p:txBody>
      </p:sp>
      <p:graphicFrame>
        <p:nvGraphicFramePr>
          <p:cNvPr id="266" name="Chart 3"/>
          <p:cNvGraphicFramePr/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038036418"/>
              </p:ext>
            </p:extLst>
          </p:nvPr>
        </p:nvGraphicFramePr>
        <p:xfrm>
          <a:off x="4102100" y="3384550"/>
          <a:ext cx="2206625" cy="741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  <p:cxnSp>
        <p:nvCxnSpPr>
          <p:cNvPr id="210" name="Düz Bağlayıcı 209"/>
          <p:cNvCxnSpPr/>
          <p:nvPr>
            <p:custDataLst>
              <p:tags r:id="rId11"/>
            </p:custDataLst>
          </p:nvPr>
        </p:nvCxnSpPr>
        <p:spPr bwMode="auto">
          <a:xfrm>
            <a:off x="5543550" y="3086100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Düz Bağlayıcı 207"/>
          <p:cNvCxnSpPr/>
          <p:nvPr>
            <p:custDataLst>
              <p:tags r:id="rId12"/>
            </p:custDataLst>
          </p:nvPr>
        </p:nvCxnSpPr>
        <p:spPr bwMode="auto">
          <a:xfrm flipV="1">
            <a:off x="4865688" y="3086100"/>
            <a:ext cx="0" cy="36195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Düz Bağlayıcı 208"/>
          <p:cNvCxnSpPr/>
          <p:nvPr>
            <p:custDataLst>
              <p:tags r:id="rId13"/>
            </p:custDataLst>
          </p:nvPr>
        </p:nvCxnSpPr>
        <p:spPr bwMode="auto">
          <a:xfrm>
            <a:off x="4865688" y="3086100"/>
            <a:ext cx="67786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4694238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2FA6963D-EA52-4DDC-973D-49BF0BE693C0}" type="datetime'''''''''2''''''''''''''''''0''0''7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2007</a:t>
            </a:fld>
            <a:endParaRPr lang="tr-TR" sz="1200" noProof="0" dirty="0"/>
          </a:p>
        </p:txBody>
      </p:sp>
      <p:sp>
        <p:nvSpPr>
          <p:cNvPr id="121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5372100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8B5FE76F-B911-4848-B3EC-A6C4ECF9114D}" type="datetime'2''0''''''''''''''20''''''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2020</a:t>
            </a:fld>
            <a:endParaRPr lang="tr-TR" sz="1200" noProof="0" dirty="0"/>
          </a:p>
        </p:txBody>
      </p:sp>
      <p:sp>
        <p:nvSpPr>
          <p:cNvPr id="207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4849814" y="2957513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9A41E6BD-1940-4A9D-9068-CE7FFB39B0E4}" type="datetime'''+''''2''3''''''''''''''%'''''''''''''''''''''''''''''">
              <a:rPr lang="tr-TR" altLang="en-US" sz="1200" b="1" smtClean="0"/>
              <a:pPr marL="0" indent="0" algn="ctr">
                <a:spcBef>
                  <a:spcPct val="0"/>
                </a:spcBef>
                <a:buNone/>
              </a:pPr>
              <a:t>+23%</a:t>
            </a:fld>
            <a:endParaRPr lang="tr-TR" sz="1200" b="1" noProof="0" dirty="0"/>
          </a:p>
        </p:txBody>
      </p:sp>
      <p:sp>
        <p:nvSpPr>
          <p:cNvPr id="73" name="Metin kutusu 72"/>
          <p:cNvSpPr txBox="1"/>
          <p:nvPr/>
        </p:nvSpPr>
        <p:spPr>
          <a:xfrm>
            <a:off x="3265488" y="3517900"/>
            <a:ext cx="1287459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/>
              <a:t>İstanbul</a:t>
            </a:r>
            <a:endParaRPr lang="tr-TR" sz="1600" b="1" dirty="0"/>
          </a:p>
        </p:txBody>
      </p:sp>
      <p:graphicFrame>
        <p:nvGraphicFramePr>
          <p:cNvPr id="267" name="Chart 3"/>
          <p:cNvGraphicFramePr/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640227480"/>
              </p:ext>
            </p:extLst>
          </p:nvPr>
        </p:nvGraphicFramePr>
        <p:xfrm>
          <a:off x="1058863" y="2909888"/>
          <a:ext cx="2206625" cy="121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7"/>
          </a:graphicData>
        </a:graphic>
      </p:graphicFrame>
      <p:cxnSp>
        <p:nvCxnSpPr>
          <p:cNvPr id="201" name="Düz Bağlayıcı 200"/>
          <p:cNvCxnSpPr/>
          <p:nvPr>
            <p:custDataLst>
              <p:tags r:id="rId18"/>
            </p:custDataLst>
          </p:nvPr>
        </p:nvCxnSpPr>
        <p:spPr bwMode="auto">
          <a:xfrm flipV="1">
            <a:off x="1822450" y="2611438"/>
            <a:ext cx="0" cy="4222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3" name="Düz Bağlayıcı 202"/>
          <p:cNvCxnSpPr/>
          <p:nvPr>
            <p:custDataLst>
              <p:tags r:id="rId19"/>
            </p:custDataLst>
          </p:nvPr>
        </p:nvCxnSpPr>
        <p:spPr bwMode="auto">
          <a:xfrm>
            <a:off x="1822450" y="2611438"/>
            <a:ext cx="67786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4" name="Düz Bağlayıcı 203"/>
          <p:cNvCxnSpPr/>
          <p:nvPr>
            <p:custDataLst>
              <p:tags r:id="rId20"/>
            </p:custDataLst>
          </p:nvPr>
        </p:nvCxnSpPr>
        <p:spPr bwMode="auto">
          <a:xfrm>
            <a:off x="2500313" y="2611438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2328863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A513B204-DD60-4FE4-BA8F-E8302F0A7152}" type="datetime'''''''''''''''''''''''''''''2''''''02''''''''''''''''''''0'''">
              <a:rPr lang="tr-TR" altLang="en-US" sz="1200" smtClean="0"/>
              <a:pPr/>
              <a:t>2020</a:t>
            </a:fld>
            <a:endParaRPr lang="tr-TR" sz="1200" noProof="0" dirty="0"/>
          </a:p>
        </p:txBody>
      </p:sp>
      <p:sp>
        <p:nvSpPr>
          <p:cNvPr id="141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1651000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7DEB7F90-58EF-4DD4-9DEE-F8414B96079E}" type="datetime'''''''''''''''''''''200''''''''''''''''7'''''''''''''">
              <a:rPr lang="tr-TR" altLang="en-US" sz="1200" smtClean="0"/>
              <a:pPr/>
              <a:t>2007</a:t>
            </a:fld>
            <a:endParaRPr lang="tr-TR" sz="1200" noProof="0" dirty="0"/>
          </a:p>
        </p:txBody>
      </p:sp>
      <p:sp>
        <p:nvSpPr>
          <p:cNvPr id="202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1806576" y="2482850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461AC0FA-3272-452A-BABD-F143C167D51A}" type="datetime'''+''''1''''''8''''''''''''%'''''''''''''''''''''''''">
              <a:rPr lang="tr-TR" altLang="en-US" sz="1200" b="1" smtClean="0"/>
              <a:pPr marL="0" indent="0" algn="ctr">
                <a:spcBef>
                  <a:spcPct val="0"/>
                </a:spcBef>
                <a:buNone/>
              </a:pPr>
              <a:t>+18%</a:t>
            </a:fld>
            <a:endParaRPr lang="tr-TR" sz="1200" b="1" noProof="0" dirty="0"/>
          </a:p>
        </p:txBody>
      </p:sp>
      <p:sp>
        <p:nvSpPr>
          <p:cNvPr id="144" name="Metin kutusu 143"/>
          <p:cNvSpPr txBox="1"/>
          <p:nvPr/>
        </p:nvSpPr>
        <p:spPr>
          <a:xfrm>
            <a:off x="200023" y="3459163"/>
            <a:ext cx="1287463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/>
              <a:t>Türkiye</a:t>
            </a:r>
            <a:endParaRPr lang="tr-TR" sz="1600" b="1" dirty="0"/>
          </a:p>
        </p:txBody>
      </p:sp>
      <p:sp>
        <p:nvSpPr>
          <p:cNvPr id="163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7554913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B940B797-C549-4165-9257-E87ABB9E8768}" type="datetime'''''''2''''''''''''''''''''''0''''''''''0''7'''''''''''''''''">
              <a:rPr lang="tr-TR" altLang="en-US" sz="1200" smtClean="0"/>
              <a:pPr/>
              <a:t>2007</a:t>
            </a:fld>
            <a:endParaRPr lang="tr-TR" sz="1200" noProof="0" dirty="0"/>
          </a:p>
        </p:txBody>
      </p:sp>
      <p:sp>
        <p:nvSpPr>
          <p:cNvPr id="164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8232775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3A6FFA32-6226-4423-8864-A71FE8814FAA}" type="datetime'''2''0''''''''''2''''''''''''''''0'''''''''''''">
              <a:rPr lang="tr-TR" altLang="en-US" sz="1200" smtClean="0"/>
              <a:pPr/>
              <a:t>2020</a:t>
            </a:fld>
            <a:endParaRPr lang="tr-TR" sz="1200" noProof="0" dirty="0"/>
          </a:p>
        </p:txBody>
      </p:sp>
      <p:sp>
        <p:nvSpPr>
          <p:cNvPr id="165" name="Metin kutusu 164"/>
          <p:cNvSpPr txBox="1"/>
          <p:nvPr/>
        </p:nvSpPr>
        <p:spPr>
          <a:xfrm>
            <a:off x="6194421" y="5262563"/>
            <a:ext cx="1308105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/>
              <a:t>Şanlıurfa</a:t>
            </a:r>
            <a:endParaRPr lang="tr-TR" sz="1600" b="1" dirty="0"/>
          </a:p>
        </p:txBody>
      </p:sp>
      <p:graphicFrame>
        <p:nvGraphicFramePr>
          <p:cNvPr id="269" name="Chart 3"/>
          <p:cNvGraphicFramePr/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2723673861"/>
              </p:ext>
            </p:extLst>
          </p:nvPr>
        </p:nvGraphicFramePr>
        <p:xfrm>
          <a:off x="4308475" y="5414963"/>
          <a:ext cx="1793875" cy="51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cxnSp>
        <p:nvCxnSpPr>
          <p:cNvPr id="227" name="Düz Bağlayıcı 226"/>
          <p:cNvCxnSpPr/>
          <p:nvPr>
            <p:custDataLst>
              <p:tags r:id="rId27"/>
            </p:custDataLst>
          </p:nvPr>
        </p:nvCxnSpPr>
        <p:spPr bwMode="auto">
          <a:xfrm>
            <a:off x="4865688" y="5230813"/>
            <a:ext cx="67786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Düz Bağlayıcı 225"/>
          <p:cNvCxnSpPr/>
          <p:nvPr>
            <p:custDataLst>
              <p:tags r:id="rId28"/>
            </p:custDataLst>
          </p:nvPr>
        </p:nvCxnSpPr>
        <p:spPr bwMode="auto">
          <a:xfrm flipV="1">
            <a:off x="4865688" y="5230813"/>
            <a:ext cx="0" cy="1857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Düz Bağlayıcı 227"/>
          <p:cNvCxnSpPr/>
          <p:nvPr>
            <p:custDataLst>
              <p:tags r:id="rId29"/>
            </p:custDataLst>
          </p:nvPr>
        </p:nvCxnSpPr>
        <p:spPr bwMode="auto">
          <a:xfrm>
            <a:off x="5543550" y="5230813"/>
            <a:ext cx="0" cy="1682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4694238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DDF73EAE-8C6B-447B-9933-3237C6D442EA}" type="datetime'''2''''0''''''''''0''''''''''7'''''">
              <a:rPr lang="tr-TR" altLang="en-US" sz="1200" smtClean="0"/>
              <a:pPr/>
              <a:t>2007</a:t>
            </a:fld>
            <a:endParaRPr lang="tr-TR" sz="1200" noProof="0" dirty="0"/>
          </a:p>
        </p:txBody>
      </p:sp>
      <p:sp>
        <p:nvSpPr>
          <p:cNvPr id="168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5372100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E752FD63-252B-4DB0-8E4A-3A9A63E37F9E}" type="datetime'''''''2''''''''''''''''020'''''''''''''''''''''''''''''''''''">
              <a:rPr lang="tr-TR" altLang="en-US" sz="1200" smtClean="0"/>
              <a:pPr/>
              <a:t>2020</a:t>
            </a:fld>
            <a:endParaRPr lang="tr-TR" sz="1200" noProof="0" dirty="0"/>
          </a:p>
        </p:txBody>
      </p:sp>
      <p:sp>
        <p:nvSpPr>
          <p:cNvPr id="225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4918075" y="5102225"/>
            <a:ext cx="573088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b="1" noProof="0" dirty="0" smtClean="0"/>
              <a:t>+16%</a:t>
            </a:r>
            <a:endParaRPr lang="tr-TR" sz="1200" b="1" noProof="0" dirty="0"/>
          </a:p>
        </p:txBody>
      </p:sp>
      <p:sp>
        <p:nvSpPr>
          <p:cNvPr id="169" name="Metin kutusu 168"/>
          <p:cNvSpPr txBox="1"/>
          <p:nvPr/>
        </p:nvSpPr>
        <p:spPr>
          <a:xfrm>
            <a:off x="3300403" y="5260975"/>
            <a:ext cx="1457325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/>
              <a:t>Adana</a:t>
            </a:r>
            <a:endParaRPr lang="tr-TR" sz="1600" b="1" dirty="0"/>
          </a:p>
        </p:txBody>
      </p:sp>
      <p:graphicFrame>
        <p:nvGraphicFramePr>
          <p:cNvPr id="270" name="Chart 3"/>
          <p:cNvGraphicFramePr/>
          <p:nvPr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4133867714"/>
              </p:ext>
            </p:extLst>
          </p:nvPr>
        </p:nvGraphicFramePr>
        <p:xfrm>
          <a:off x="1265238" y="5400675"/>
          <a:ext cx="1793875" cy="528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cxnSp>
        <p:nvCxnSpPr>
          <p:cNvPr id="221" name="Düz Bağlayıcı 220"/>
          <p:cNvCxnSpPr/>
          <p:nvPr>
            <p:custDataLst>
              <p:tags r:id="rId34"/>
            </p:custDataLst>
          </p:nvPr>
        </p:nvCxnSpPr>
        <p:spPr bwMode="auto">
          <a:xfrm>
            <a:off x="1822450" y="5102225"/>
            <a:ext cx="67786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0" name="Düz Bağlayıcı 219"/>
          <p:cNvCxnSpPr/>
          <p:nvPr>
            <p:custDataLst>
              <p:tags r:id="rId35"/>
            </p:custDataLst>
          </p:nvPr>
        </p:nvCxnSpPr>
        <p:spPr bwMode="auto">
          <a:xfrm flipV="1">
            <a:off x="1822450" y="5102225"/>
            <a:ext cx="0" cy="34766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2" name="Düz Bağlayıcı 221"/>
          <p:cNvCxnSpPr/>
          <p:nvPr>
            <p:custDataLst>
              <p:tags r:id="rId36"/>
            </p:custDataLst>
          </p:nvPr>
        </p:nvCxnSpPr>
        <p:spPr bwMode="auto">
          <a:xfrm>
            <a:off x="2500313" y="5102225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1651000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BD632356-59A8-4275-BD7B-492D824550C5}" type="datetime'2''''''''''00''''7'''''''''''''''''''''''''''''''''''''''''''">
              <a:rPr lang="tr-TR" altLang="en-US" sz="1200" smtClean="0"/>
              <a:pPr/>
              <a:t>2007</a:t>
            </a:fld>
            <a:endParaRPr lang="tr-TR" sz="1200" noProof="0" dirty="0"/>
          </a:p>
        </p:txBody>
      </p:sp>
      <p:sp>
        <p:nvSpPr>
          <p:cNvPr id="171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2328863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116FBB7B-423E-48F4-99E1-B9DC1C10200A}" type="datetime'''''''2''''''''''''''''''0''''''2''''''''''''''''''''''''0'''">
              <a:rPr lang="tr-TR" altLang="en-US" sz="1200" smtClean="0"/>
              <a:pPr/>
              <a:t>2020</a:t>
            </a:fld>
            <a:endParaRPr lang="tr-TR" sz="1200" noProof="0" dirty="0"/>
          </a:p>
        </p:txBody>
      </p:sp>
      <p:sp>
        <p:nvSpPr>
          <p:cNvPr id="219" name="Rectangle 3"/>
          <p:cNvSpPr>
            <a:spLocks noGrp="1" noChangeArrowheads="1"/>
          </p:cNvSpPr>
          <p:nvPr>
            <p:custDataLst>
              <p:tags r:id="rId39"/>
            </p:custDataLst>
          </p:nvPr>
        </p:nvSpPr>
        <p:spPr bwMode="auto">
          <a:xfrm>
            <a:off x="1806576" y="4973638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altLang="en-US" sz="1200" b="1" dirty="0" smtClean="0"/>
              <a:t> +16%</a:t>
            </a:r>
            <a:endParaRPr lang="tr-TR" sz="1200" b="1" noProof="0" dirty="0"/>
          </a:p>
        </p:txBody>
      </p:sp>
      <p:sp>
        <p:nvSpPr>
          <p:cNvPr id="173" name="Metin kutusu 172"/>
          <p:cNvSpPr txBox="1"/>
          <p:nvPr/>
        </p:nvSpPr>
        <p:spPr>
          <a:xfrm>
            <a:off x="108768" y="5260975"/>
            <a:ext cx="1315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err="1" smtClean="0"/>
              <a:t>Kahramamaraş</a:t>
            </a:r>
            <a:endParaRPr lang="tr-TR" sz="1100" b="1" dirty="0"/>
          </a:p>
        </p:txBody>
      </p:sp>
      <p:cxnSp>
        <p:nvCxnSpPr>
          <p:cNvPr id="275" name="Düz Bağlayıcı 274"/>
          <p:cNvCxnSpPr/>
          <p:nvPr/>
        </p:nvCxnSpPr>
        <p:spPr bwMode="auto">
          <a:xfrm>
            <a:off x="3059113" y="2822575"/>
            <a:ext cx="0" cy="34067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6" name="Düz Bağlayıcı 275"/>
          <p:cNvCxnSpPr/>
          <p:nvPr/>
        </p:nvCxnSpPr>
        <p:spPr bwMode="auto">
          <a:xfrm>
            <a:off x="6113463" y="2822575"/>
            <a:ext cx="0" cy="34067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7" name="Düz Bağlayıcı 276"/>
          <p:cNvCxnSpPr/>
          <p:nvPr/>
        </p:nvCxnSpPr>
        <p:spPr bwMode="auto">
          <a:xfrm flipH="1" flipV="1">
            <a:off x="315914" y="4559536"/>
            <a:ext cx="840898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Dikdörtgen 8"/>
          <p:cNvSpPr/>
          <p:nvPr/>
        </p:nvSpPr>
        <p:spPr>
          <a:xfrm>
            <a:off x="7678801" y="4876482"/>
            <a:ext cx="762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en-US" sz="1200" b="1" dirty="0" smtClean="0">
                <a:solidFill>
                  <a:srgbClr val="000000"/>
                </a:solidFill>
              </a:rPr>
              <a:t> +39%</a:t>
            </a:r>
            <a:endParaRPr lang="tr-TR" dirty="0"/>
          </a:p>
        </p:txBody>
      </p:sp>
      <p:graphicFrame>
        <p:nvGraphicFramePr>
          <p:cNvPr id="64" name="Chart 3"/>
          <p:cNvGraphicFramePr/>
          <p:nvPr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3835194250"/>
              </p:ext>
            </p:extLst>
          </p:nvPr>
        </p:nvGraphicFramePr>
        <p:xfrm>
          <a:off x="7144678" y="5153481"/>
          <a:ext cx="1798635" cy="829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0"/>
          </a:graphicData>
        </a:graphic>
      </p:graphicFrame>
    </p:spTree>
    <p:extLst>
      <p:ext uri="{BB962C8B-B14F-4D97-AF65-F5344CB8AC3E}">
        <p14:creationId xmlns:p14="http://schemas.microsoft.com/office/powerpoint/2010/main" val="911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5754" y="147015"/>
            <a:ext cx="5594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 err="1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lang="tr-TR" sz="1400" dirty="0">
                <a:solidFill>
                  <a:srgbClr val="CADDEB"/>
                </a:solidFill>
                <a:latin typeface="Tahoma"/>
                <a:cs typeface="Tahoma"/>
              </a:rPr>
              <a:t>5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2106167"/>
            <a:ext cx="9139555" cy="307975"/>
          </a:xfrm>
          <a:custGeom>
            <a:avLst/>
            <a:gdLst/>
            <a:ahLst/>
            <a:cxnLst/>
            <a:rect l="l" t="t" r="r" b="b"/>
            <a:pathLst>
              <a:path w="9139555" h="307975">
                <a:moveTo>
                  <a:pt x="9139428" y="0"/>
                </a:moveTo>
                <a:lnTo>
                  <a:pt x="0" y="0"/>
                </a:lnTo>
                <a:lnTo>
                  <a:pt x="0" y="307848"/>
                </a:lnTo>
                <a:lnTo>
                  <a:pt x="9139428" y="307848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007" y="6586219"/>
            <a:ext cx="3625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Kaynak: </a:t>
            </a:r>
            <a:r>
              <a:rPr sz="1200" spc="-5" dirty="0">
                <a:latin typeface="Tahoma"/>
                <a:cs typeface="Tahoma"/>
              </a:rPr>
              <a:t>TÜİK </a:t>
            </a:r>
            <a:r>
              <a:rPr sz="1200" dirty="0">
                <a:latin typeface="Tahoma"/>
                <a:cs typeface="Tahoma"/>
              </a:rPr>
              <a:t>Ulusal </a:t>
            </a:r>
            <a:r>
              <a:rPr sz="1200" spc="-20" dirty="0">
                <a:latin typeface="Tahoma"/>
                <a:cs typeface="Tahoma"/>
              </a:rPr>
              <a:t>Hesaplar, TEPAV</a:t>
            </a:r>
            <a:r>
              <a:rPr sz="1200" spc="7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görselleştirmesi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18159" y="3000755"/>
            <a:ext cx="3761740" cy="2115820"/>
            <a:chOff x="518159" y="3000755"/>
            <a:chExt cx="3761740" cy="2115820"/>
          </a:xfrm>
        </p:grpSpPr>
        <p:sp>
          <p:nvSpPr>
            <p:cNvPr id="6" name="object 6"/>
            <p:cNvSpPr/>
            <p:nvPr/>
          </p:nvSpPr>
          <p:spPr>
            <a:xfrm>
              <a:off x="1488948" y="3921252"/>
              <a:ext cx="158750" cy="20320"/>
            </a:xfrm>
            <a:custGeom>
              <a:avLst/>
              <a:gdLst/>
              <a:ahLst/>
              <a:cxnLst/>
              <a:rect l="l" t="t" r="r" b="b"/>
              <a:pathLst>
                <a:path w="158750" h="20320">
                  <a:moveTo>
                    <a:pt x="158496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58496" y="19812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88948" y="3941063"/>
              <a:ext cx="158750" cy="165100"/>
            </a:xfrm>
            <a:custGeom>
              <a:avLst/>
              <a:gdLst/>
              <a:ahLst/>
              <a:cxnLst/>
              <a:rect l="l" t="t" r="r" b="b"/>
              <a:pathLst>
                <a:path w="158750" h="165100">
                  <a:moveTo>
                    <a:pt x="158496" y="0"/>
                  </a:moveTo>
                  <a:lnTo>
                    <a:pt x="0" y="0"/>
                  </a:lnTo>
                  <a:lnTo>
                    <a:pt x="0" y="164592"/>
                  </a:lnTo>
                  <a:lnTo>
                    <a:pt x="158496" y="164592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88948" y="4105655"/>
              <a:ext cx="158750" cy="178435"/>
            </a:xfrm>
            <a:custGeom>
              <a:avLst/>
              <a:gdLst/>
              <a:ahLst/>
              <a:cxnLst/>
              <a:rect l="l" t="t" r="r" b="b"/>
              <a:pathLst>
                <a:path w="158750" h="178435">
                  <a:moveTo>
                    <a:pt x="158496" y="0"/>
                  </a:moveTo>
                  <a:lnTo>
                    <a:pt x="0" y="0"/>
                  </a:lnTo>
                  <a:lnTo>
                    <a:pt x="0" y="178308"/>
                  </a:lnTo>
                  <a:lnTo>
                    <a:pt x="158496" y="178308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88948" y="4283963"/>
              <a:ext cx="158750" cy="22860"/>
            </a:xfrm>
            <a:custGeom>
              <a:avLst/>
              <a:gdLst/>
              <a:ahLst/>
              <a:cxnLst/>
              <a:rect l="l" t="t" r="r" b="b"/>
              <a:pathLst>
                <a:path w="158750" h="22860">
                  <a:moveTo>
                    <a:pt x="158496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58496" y="22860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88948" y="4306823"/>
              <a:ext cx="158750" cy="180340"/>
            </a:xfrm>
            <a:custGeom>
              <a:avLst/>
              <a:gdLst/>
              <a:ahLst/>
              <a:cxnLst/>
              <a:rect l="l" t="t" r="r" b="b"/>
              <a:pathLst>
                <a:path w="158750" h="180339">
                  <a:moveTo>
                    <a:pt x="158496" y="0"/>
                  </a:moveTo>
                  <a:lnTo>
                    <a:pt x="0" y="0"/>
                  </a:lnTo>
                  <a:lnTo>
                    <a:pt x="0" y="179831"/>
                  </a:lnTo>
                  <a:lnTo>
                    <a:pt x="158496" y="179831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73935" y="3849623"/>
              <a:ext cx="158750" cy="91440"/>
            </a:xfrm>
            <a:custGeom>
              <a:avLst/>
              <a:gdLst/>
              <a:ahLst/>
              <a:cxnLst/>
              <a:rect l="l" t="t" r="r" b="b"/>
              <a:pathLst>
                <a:path w="158750" h="91439">
                  <a:moveTo>
                    <a:pt x="158495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158495" y="91439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73935" y="3941063"/>
              <a:ext cx="158750" cy="121920"/>
            </a:xfrm>
            <a:custGeom>
              <a:avLst/>
              <a:gdLst/>
              <a:ahLst/>
              <a:cxnLst/>
              <a:rect l="l" t="t" r="r" b="b"/>
              <a:pathLst>
                <a:path w="158750" h="121920">
                  <a:moveTo>
                    <a:pt x="158495" y="0"/>
                  </a:moveTo>
                  <a:lnTo>
                    <a:pt x="0" y="0"/>
                  </a:lnTo>
                  <a:lnTo>
                    <a:pt x="0" y="121919"/>
                  </a:lnTo>
                  <a:lnTo>
                    <a:pt x="158495" y="121919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73935" y="4062983"/>
              <a:ext cx="158750" cy="192405"/>
            </a:xfrm>
            <a:custGeom>
              <a:avLst/>
              <a:gdLst/>
              <a:ahLst/>
              <a:cxnLst/>
              <a:rect l="l" t="t" r="r" b="b"/>
              <a:pathLst>
                <a:path w="158750" h="192404">
                  <a:moveTo>
                    <a:pt x="158495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158495" y="192024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73935" y="4255008"/>
              <a:ext cx="158750" cy="94615"/>
            </a:xfrm>
            <a:custGeom>
              <a:avLst/>
              <a:gdLst/>
              <a:ahLst/>
              <a:cxnLst/>
              <a:rect l="l" t="t" r="r" b="b"/>
              <a:pathLst>
                <a:path w="158750" h="94614">
                  <a:moveTo>
                    <a:pt x="158495" y="0"/>
                  </a:moveTo>
                  <a:lnTo>
                    <a:pt x="0" y="0"/>
                  </a:lnTo>
                  <a:lnTo>
                    <a:pt x="0" y="94488"/>
                  </a:lnTo>
                  <a:lnTo>
                    <a:pt x="158495" y="94488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73935" y="4349495"/>
              <a:ext cx="158750" cy="151130"/>
            </a:xfrm>
            <a:custGeom>
              <a:avLst/>
              <a:gdLst/>
              <a:ahLst/>
              <a:cxnLst/>
              <a:rect l="l" t="t" r="r" b="b"/>
              <a:pathLst>
                <a:path w="158750" h="151129">
                  <a:moveTo>
                    <a:pt x="158495" y="0"/>
                  </a:moveTo>
                  <a:lnTo>
                    <a:pt x="0" y="0"/>
                  </a:lnTo>
                  <a:lnTo>
                    <a:pt x="0" y="150875"/>
                  </a:lnTo>
                  <a:lnTo>
                    <a:pt x="158495" y="150875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58923" y="3933443"/>
              <a:ext cx="158750" cy="7620"/>
            </a:xfrm>
            <a:custGeom>
              <a:avLst/>
              <a:gdLst/>
              <a:ahLst/>
              <a:cxnLst/>
              <a:rect l="l" t="t" r="r" b="b"/>
              <a:pathLst>
                <a:path w="158750" h="7620">
                  <a:moveTo>
                    <a:pt x="158495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58495" y="7620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58923" y="3825239"/>
              <a:ext cx="158750" cy="108585"/>
            </a:xfrm>
            <a:custGeom>
              <a:avLst/>
              <a:gdLst/>
              <a:ahLst/>
              <a:cxnLst/>
              <a:rect l="l" t="t" r="r" b="b"/>
              <a:pathLst>
                <a:path w="158750" h="108585">
                  <a:moveTo>
                    <a:pt x="158495" y="0"/>
                  </a:moveTo>
                  <a:lnTo>
                    <a:pt x="0" y="0"/>
                  </a:lnTo>
                  <a:lnTo>
                    <a:pt x="0" y="108204"/>
                  </a:lnTo>
                  <a:lnTo>
                    <a:pt x="158495" y="108204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58923" y="3941063"/>
              <a:ext cx="158750" cy="94615"/>
            </a:xfrm>
            <a:custGeom>
              <a:avLst/>
              <a:gdLst/>
              <a:ahLst/>
              <a:cxnLst/>
              <a:rect l="l" t="t" r="r" b="b"/>
              <a:pathLst>
                <a:path w="158750" h="94614">
                  <a:moveTo>
                    <a:pt x="158495" y="0"/>
                  </a:moveTo>
                  <a:lnTo>
                    <a:pt x="0" y="0"/>
                  </a:lnTo>
                  <a:lnTo>
                    <a:pt x="0" y="94487"/>
                  </a:lnTo>
                  <a:lnTo>
                    <a:pt x="158495" y="94487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058923" y="4035552"/>
              <a:ext cx="158750" cy="274320"/>
            </a:xfrm>
            <a:custGeom>
              <a:avLst/>
              <a:gdLst/>
              <a:ahLst/>
              <a:cxnLst/>
              <a:rect l="l" t="t" r="r" b="b"/>
              <a:pathLst>
                <a:path w="158750" h="274320">
                  <a:moveTo>
                    <a:pt x="158495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158495" y="274320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58923" y="4309872"/>
              <a:ext cx="158750" cy="96520"/>
            </a:xfrm>
            <a:custGeom>
              <a:avLst/>
              <a:gdLst/>
              <a:ahLst/>
              <a:cxnLst/>
              <a:rect l="l" t="t" r="r" b="b"/>
              <a:pathLst>
                <a:path w="158750" h="96520">
                  <a:moveTo>
                    <a:pt x="158495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58495" y="96011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201924" y="3854195"/>
              <a:ext cx="158750" cy="86995"/>
            </a:xfrm>
            <a:custGeom>
              <a:avLst/>
              <a:gdLst/>
              <a:ahLst/>
              <a:cxnLst/>
              <a:rect l="l" t="t" r="r" b="b"/>
              <a:pathLst>
                <a:path w="158750" h="86995">
                  <a:moveTo>
                    <a:pt x="158496" y="0"/>
                  </a:moveTo>
                  <a:lnTo>
                    <a:pt x="0" y="0"/>
                  </a:lnTo>
                  <a:lnTo>
                    <a:pt x="0" y="86867"/>
                  </a:lnTo>
                  <a:lnTo>
                    <a:pt x="158496" y="86867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201924" y="3941063"/>
              <a:ext cx="158750" cy="386080"/>
            </a:xfrm>
            <a:custGeom>
              <a:avLst/>
              <a:gdLst/>
              <a:ahLst/>
              <a:cxnLst/>
              <a:rect l="l" t="t" r="r" b="b"/>
              <a:pathLst>
                <a:path w="158750" h="386079">
                  <a:moveTo>
                    <a:pt x="158496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158496" y="385572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201924" y="4326636"/>
              <a:ext cx="158750" cy="91440"/>
            </a:xfrm>
            <a:custGeom>
              <a:avLst/>
              <a:gdLst/>
              <a:ahLst/>
              <a:cxnLst/>
              <a:rect l="l" t="t" r="r" b="b"/>
              <a:pathLst>
                <a:path w="158750" h="91439">
                  <a:moveTo>
                    <a:pt x="158496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158496" y="91439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201924" y="4418075"/>
              <a:ext cx="158750" cy="600710"/>
            </a:xfrm>
            <a:custGeom>
              <a:avLst/>
              <a:gdLst/>
              <a:ahLst/>
              <a:cxnLst/>
              <a:rect l="l" t="t" r="r" b="b"/>
              <a:pathLst>
                <a:path w="158750" h="600710">
                  <a:moveTo>
                    <a:pt x="158496" y="0"/>
                  </a:moveTo>
                  <a:lnTo>
                    <a:pt x="0" y="0"/>
                  </a:lnTo>
                  <a:lnTo>
                    <a:pt x="0" y="600456"/>
                  </a:lnTo>
                  <a:lnTo>
                    <a:pt x="158496" y="600456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32460" y="3802379"/>
              <a:ext cx="2727960" cy="1254760"/>
            </a:xfrm>
            <a:custGeom>
              <a:avLst/>
              <a:gdLst/>
              <a:ahLst/>
              <a:cxnLst/>
              <a:rect l="l" t="t" r="r" b="b"/>
              <a:pathLst>
                <a:path w="2727960" h="1254760">
                  <a:moveTo>
                    <a:pt x="158496" y="0"/>
                  </a:moveTo>
                  <a:lnTo>
                    <a:pt x="0" y="0"/>
                  </a:lnTo>
                  <a:lnTo>
                    <a:pt x="0" y="138684"/>
                  </a:lnTo>
                  <a:lnTo>
                    <a:pt x="158496" y="138684"/>
                  </a:lnTo>
                  <a:lnTo>
                    <a:pt x="158496" y="0"/>
                  </a:lnTo>
                  <a:close/>
                </a:path>
                <a:path w="2727960" h="1254760">
                  <a:moveTo>
                    <a:pt x="2727960" y="1216152"/>
                  </a:moveTo>
                  <a:lnTo>
                    <a:pt x="2569464" y="1216152"/>
                  </a:lnTo>
                  <a:lnTo>
                    <a:pt x="2569464" y="1254252"/>
                  </a:lnTo>
                  <a:lnTo>
                    <a:pt x="2727960" y="1254252"/>
                  </a:lnTo>
                  <a:lnTo>
                    <a:pt x="2727960" y="1216152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32459" y="3552443"/>
              <a:ext cx="158750" cy="250190"/>
            </a:xfrm>
            <a:custGeom>
              <a:avLst/>
              <a:gdLst/>
              <a:ahLst/>
              <a:cxnLst/>
              <a:rect l="l" t="t" r="r" b="b"/>
              <a:pathLst>
                <a:path w="158750" h="250189">
                  <a:moveTo>
                    <a:pt x="158496" y="0"/>
                  </a:moveTo>
                  <a:lnTo>
                    <a:pt x="0" y="0"/>
                  </a:lnTo>
                  <a:lnTo>
                    <a:pt x="0" y="249935"/>
                  </a:lnTo>
                  <a:lnTo>
                    <a:pt x="158496" y="249935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32459" y="3389375"/>
              <a:ext cx="158750" cy="163195"/>
            </a:xfrm>
            <a:custGeom>
              <a:avLst/>
              <a:gdLst/>
              <a:ahLst/>
              <a:cxnLst/>
              <a:rect l="l" t="t" r="r" b="b"/>
              <a:pathLst>
                <a:path w="158750" h="163195">
                  <a:moveTo>
                    <a:pt x="158496" y="0"/>
                  </a:moveTo>
                  <a:lnTo>
                    <a:pt x="0" y="0"/>
                  </a:lnTo>
                  <a:lnTo>
                    <a:pt x="0" y="163068"/>
                  </a:lnTo>
                  <a:lnTo>
                    <a:pt x="158496" y="163068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2459" y="3206495"/>
              <a:ext cx="158750" cy="182880"/>
            </a:xfrm>
            <a:custGeom>
              <a:avLst/>
              <a:gdLst/>
              <a:ahLst/>
              <a:cxnLst/>
              <a:rect l="l" t="t" r="r" b="b"/>
              <a:pathLst>
                <a:path w="158750" h="182879">
                  <a:moveTo>
                    <a:pt x="158496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158496" y="182879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2459" y="3029711"/>
              <a:ext cx="158750" cy="177165"/>
            </a:xfrm>
            <a:custGeom>
              <a:avLst/>
              <a:gdLst/>
              <a:ahLst/>
              <a:cxnLst/>
              <a:rect l="l" t="t" r="r" b="b"/>
              <a:pathLst>
                <a:path w="158750" h="177164">
                  <a:moveTo>
                    <a:pt x="158496" y="0"/>
                  </a:moveTo>
                  <a:lnTo>
                    <a:pt x="0" y="0"/>
                  </a:lnTo>
                  <a:lnTo>
                    <a:pt x="0" y="176784"/>
                  </a:lnTo>
                  <a:lnTo>
                    <a:pt x="158496" y="176784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17447" y="3817619"/>
              <a:ext cx="158750" cy="123825"/>
            </a:xfrm>
            <a:custGeom>
              <a:avLst/>
              <a:gdLst/>
              <a:ahLst/>
              <a:cxnLst/>
              <a:rect l="l" t="t" r="r" b="b"/>
              <a:pathLst>
                <a:path w="158750" h="123825">
                  <a:moveTo>
                    <a:pt x="158496" y="0"/>
                  </a:moveTo>
                  <a:lnTo>
                    <a:pt x="0" y="0"/>
                  </a:lnTo>
                  <a:lnTo>
                    <a:pt x="0" y="123443"/>
                  </a:lnTo>
                  <a:lnTo>
                    <a:pt x="158496" y="123443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17447" y="3610355"/>
              <a:ext cx="158750" cy="207645"/>
            </a:xfrm>
            <a:custGeom>
              <a:avLst/>
              <a:gdLst/>
              <a:ahLst/>
              <a:cxnLst/>
              <a:rect l="l" t="t" r="r" b="b"/>
              <a:pathLst>
                <a:path w="158750" h="207645">
                  <a:moveTo>
                    <a:pt x="158496" y="0"/>
                  </a:moveTo>
                  <a:lnTo>
                    <a:pt x="0" y="0"/>
                  </a:lnTo>
                  <a:lnTo>
                    <a:pt x="0" y="207264"/>
                  </a:lnTo>
                  <a:lnTo>
                    <a:pt x="158496" y="207264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17447" y="3567683"/>
              <a:ext cx="158750" cy="43180"/>
            </a:xfrm>
            <a:custGeom>
              <a:avLst/>
              <a:gdLst/>
              <a:ahLst/>
              <a:cxnLst/>
              <a:rect l="l" t="t" r="r" b="b"/>
              <a:pathLst>
                <a:path w="158750" h="43179">
                  <a:moveTo>
                    <a:pt x="158496" y="0"/>
                  </a:moveTo>
                  <a:lnTo>
                    <a:pt x="0" y="0"/>
                  </a:lnTo>
                  <a:lnTo>
                    <a:pt x="0" y="42671"/>
                  </a:lnTo>
                  <a:lnTo>
                    <a:pt x="158496" y="42671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17447" y="3451859"/>
              <a:ext cx="158750" cy="116205"/>
            </a:xfrm>
            <a:custGeom>
              <a:avLst/>
              <a:gdLst/>
              <a:ahLst/>
              <a:cxnLst/>
              <a:rect l="l" t="t" r="r" b="b"/>
              <a:pathLst>
                <a:path w="158750" h="116204">
                  <a:moveTo>
                    <a:pt x="158496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58496" y="115824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17447" y="3941063"/>
              <a:ext cx="158750" cy="30480"/>
            </a:xfrm>
            <a:custGeom>
              <a:avLst/>
              <a:gdLst/>
              <a:ahLst/>
              <a:cxnLst/>
              <a:rect l="l" t="t" r="r" b="b"/>
              <a:pathLst>
                <a:path w="158750" h="30479">
                  <a:moveTo>
                    <a:pt x="158496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58496" y="30480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02436" y="3916680"/>
              <a:ext cx="158750" cy="24765"/>
            </a:xfrm>
            <a:custGeom>
              <a:avLst/>
              <a:gdLst/>
              <a:ahLst/>
              <a:cxnLst/>
              <a:rect l="l" t="t" r="r" b="b"/>
              <a:pathLst>
                <a:path w="158750" h="24764">
                  <a:moveTo>
                    <a:pt x="158495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158495" y="24384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02436" y="3800855"/>
              <a:ext cx="158750" cy="116205"/>
            </a:xfrm>
            <a:custGeom>
              <a:avLst/>
              <a:gdLst/>
              <a:ahLst/>
              <a:cxnLst/>
              <a:rect l="l" t="t" r="r" b="b"/>
              <a:pathLst>
                <a:path w="158750" h="116204">
                  <a:moveTo>
                    <a:pt x="158495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58495" y="115824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02436" y="3770375"/>
              <a:ext cx="158750" cy="30480"/>
            </a:xfrm>
            <a:custGeom>
              <a:avLst/>
              <a:gdLst/>
              <a:ahLst/>
              <a:cxnLst/>
              <a:rect l="l" t="t" r="r" b="b"/>
              <a:pathLst>
                <a:path w="158750" h="30479">
                  <a:moveTo>
                    <a:pt x="158496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58496" y="30480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02436" y="3704843"/>
              <a:ext cx="158750" cy="66040"/>
            </a:xfrm>
            <a:custGeom>
              <a:avLst/>
              <a:gdLst/>
              <a:ahLst/>
              <a:cxnLst/>
              <a:rect l="l" t="t" r="r" b="b"/>
              <a:pathLst>
                <a:path w="158750" h="66039">
                  <a:moveTo>
                    <a:pt x="158495" y="0"/>
                  </a:moveTo>
                  <a:lnTo>
                    <a:pt x="0" y="0"/>
                  </a:lnTo>
                  <a:lnTo>
                    <a:pt x="0" y="65531"/>
                  </a:lnTo>
                  <a:lnTo>
                    <a:pt x="158495" y="65531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02436" y="3941063"/>
              <a:ext cx="158750" cy="144780"/>
            </a:xfrm>
            <a:custGeom>
              <a:avLst/>
              <a:gdLst/>
              <a:ahLst/>
              <a:cxnLst/>
              <a:rect l="l" t="t" r="r" b="b"/>
              <a:pathLst>
                <a:path w="158750" h="144779">
                  <a:moveTo>
                    <a:pt x="158495" y="0"/>
                  </a:moveTo>
                  <a:lnTo>
                    <a:pt x="0" y="0"/>
                  </a:lnTo>
                  <a:lnTo>
                    <a:pt x="0" y="144780"/>
                  </a:lnTo>
                  <a:lnTo>
                    <a:pt x="158495" y="144780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345436" y="3924300"/>
              <a:ext cx="158750" cy="17145"/>
            </a:xfrm>
            <a:custGeom>
              <a:avLst/>
              <a:gdLst/>
              <a:ahLst/>
              <a:cxnLst/>
              <a:rect l="l" t="t" r="r" b="b"/>
              <a:pathLst>
                <a:path w="158750" h="17145">
                  <a:moveTo>
                    <a:pt x="158495" y="0"/>
                  </a:moveTo>
                  <a:lnTo>
                    <a:pt x="0" y="0"/>
                  </a:lnTo>
                  <a:lnTo>
                    <a:pt x="0" y="16763"/>
                  </a:lnTo>
                  <a:lnTo>
                    <a:pt x="158495" y="16763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345436" y="3909059"/>
              <a:ext cx="158750" cy="15240"/>
            </a:xfrm>
            <a:custGeom>
              <a:avLst/>
              <a:gdLst/>
              <a:ahLst/>
              <a:cxnLst/>
              <a:rect l="l" t="t" r="r" b="b"/>
              <a:pathLst>
                <a:path w="158750" h="15239">
                  <a:moveTo>
                    <a:pt x="158495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158495" y="15239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345436" y="3887723"/>
              <a:ext cx="158750" cy="21590"/>
            </a:xfrm>
            <a:custGeom>
              <a:avLst/>
              <a:gdLst/>
              <a:ahLst/>
              <a:cxnLst/>
              <a:rect l="l" t="t" r="r" b="b"/>
              <a:pathLst>
                <a:path w="158750" h="21589">
                  <a:moveTo>
                    <a:pt x="158495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58495" y="21336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45436" y="3793236"/>
              <a:ext cx="158750" cy="94615"/>
            </a:xfrm>
            <a:custGeom>
              <a:avLst/>
              <a:gdLst/>
              <a:ahLst/>
              <a:cxnLst/>
              <a:rect l="l" t="t" r="r" b="b"/>
              <a:pathLst>
                <a:path w="158750" h="94614">
                  <a:moveTo>
                    <a:pt x="158495" y="0"/>
                  </a:moveTo>
                  <a:lnTo>
                    <a:pt x="0" y="0"/>
                  </a:lnTo>
                  <a:lnTo>
                    <a:pt x="0" y="94487"/>
                  </a:lnTo>
                  <a:lnTo>
                    <a:pt x="158495" y="94487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345436" y="3941063"/>
              <a:ext cx="158750" cy="210820"/>
            </a:xfrm>
            <a:custGeom>
              <a:avLst/>
              <a:gdLst/>
              <a:ahLst/>
              <a:cxnLst/>
              <a:rect l="l" t="t" r="r" b="b"/>
              <a:pathLst>
                <a:path w="158750" h="210820">
                  <a:moveTo>
                    <a:pt x="158495" y="0"/>
                  </a:moveTo>
                  <a:lnTo>
                    <a:pt x="0" y="0"/>
                  </a:lnTo>
                  <a:lnTo>
                    <a:pt x="0" y="210312"/>
                  </a:lnTo>
                  <a:lnTo>
                    <a:pt x="158495" y="210312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630424" y="3738372"/>
              <a:ext cx="158750" cy="203200"/>
            </a:xfrm>
            <a:custGeom>
              <a:avLst/>
              <a:gdLst/>
              <a:ahLst/>
              <a:cxnLst/>
              <a:rect l="l" t="t" r="r" b="b"/>
              <a:pathLst>
                <a:path w="158750" h="203200">
                  <a:moveTo>
                    <a:pt x="158495" y="0"/>
                  </a:moveTo>
                  <a:lnTo>
                    <a:pt x="0" y="0"/>
                  </a:lnTo>
                  <a:lnTo>
                    <a:pt x="0" y="202691"/>
                  </a:lnTo>
                  <a:lnTo>
                    <a:pt x="158495" y="202691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630424" y="3540251"/>
              <a:ext cx="158750" cy="198120"/>
            </a:xfrm>
            <a:custGeom>
              <a:avLst/>
              <a:gdLst/>
              <a:ahLst/>
              <a:cxnLst/>
              <a:rect l="l" t="t" r="r" b="b"/>
              <a:pathLst>
                <a:path w="158750" h="198120">
                  <a:moveTo>
                    <a:pt x="158495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158495" y="198120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630424" y="3441191"/>
              <a:ext cx="158750" cy="99060"/>
            </a:xfrm>
            <a:custGeom>
              <a:avLst/>
              <a:gdLst/>
              <a:ahLst/>
              <a:cxnLst/>
              <a:rect l="l" t="t" r="r" b="b"/>
              <a:pathLst>
                <a:path w="158750" h="99060">
                  <a:moveTo>
                    <a:pt x="158495" y="0"/>
                  </a:moveTo>
                  <a:lnTo>
                    <a:pt x="0" y="0"/>
                  </a:lnTo>
                  <a:lnTo>
                    <a:pt x="0" y="99060"/>
                  </a:lnTo>
                  <a:lnTo>
                    <a:pt x="158495" y="99060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630424" y="3383279"/>
              <a:ext cx="158750" cy="58419"/>
            </a:xfrm>
            <a:custGeom>
              <a:avLst/>
              <a:gdLst/>
              <a:ahLst/>
              <a:cxnLst/>
              <a:rect l="l" t="t" r="r" b="b"/>
              <a:pathLst>
                <a:path w="158750" h="58420">
                  <a:moveTo>
                    <a:pt x="158495" y="0"/>
                  </a:moveTo>
                  <a:lnTo>
                    <a:pt x="0" y="0"/>
                  </a:lnTo>
                  <a:lnTo>
                    <a:pt x="0" y="57912"/>
                  </a:lnTo>
                  <a:lnTo>
                    <a:pt x="158495" y="57912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630424" y="3941063"/>
              <a:ext cx="158750" cy="120650"/>
            </a:xfrm>
            <a:custGeom>
              <a:avLst/>
              <a:gdLst/>
              <a:ahLst/>
              <a:cxnLst/>
              <a:rect l="l" t="t" r="r" b="b"/>
              <a:pathLst>
                <a:path w="158750" h="120650">
                  <a:moveTo>
                    <a:pt x="158495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158495" y="120396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915411" y="3710939"/>
              <a:ext cx="158750" cy="230504"/>
            </a:xfrm>
            <a:custGeom>
              <a:avLst/>
              <a:gdLst/>
              <a:ahLst/>
              <a:cxnLst/>
              <a:rect l="l" t="t" r="r" b="b"/>
              <a:pathLst>
                <a:path w="158750" h="230504">
                  <a:moveTo>
                    <a:pt x="158495" y="0"/>
                  </a:moveTo>
                  <a:lnTo>
                    <a:pt x="0" y="0"/>
                  </a:lnTo>
                  <a:lnTo>
                    <a:pt x="0" y="230124"/>
                  </a:lnTo>
                  <a:lnTo>
                    <a:pt x="158495" y="230124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915411" y="3645407"/>
              <a:ext cx="158750" cy="66040"/>
            </a:xfrm>
            <a:custGeom>
              <a:avLst/>
              <a:gdLst/>
              <a:ahLst/>
              <a:cxnLst/>
              <a:rect l="l" t="t" r="r" b="b"/>
              <a:pathLst>
                <a:path w="158750" h="66039">
                  <a:moveTo>
                    <a:pt x="158495" y="0"/>
                  </a:moveTo>
                  <a:lnTo>
                    <a:pt x="0" y="0"/>
                  </a:lnTo>
                  <a:lnTo>
                    <a:pt x="0" y="65532"/>
                  </a:lnTo>
                  <a:lnTo>
                    <a:pt x="158495" y="65532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915411" y="3499104"/>
              <a:ext cx="158750" cy="146685"/>
            </a:xfrm>
            <a:custGeom>
              <a:avLst/>
              <a:gdLst/>
              <a:ahLst/>
              <a:cxnLst/>
              <a:rect l="l" t="t" r="r" b="b"/>
              <a:pathLst>
                <a:path w="158750" h="146685">
                  <a:moveTo>
                    <a:pt x="158495" y="0"/>
                  </a:moveTo>
                  <a:lnTo>
                    <a:pt x="0" y="0"/>
                  </a:lnTo>
                  <a:lnTo>
                    <a:pt x="0" y="146304"/>
                  </a:lnTo>
                  <a:lnTo>
                    <a:pt x="158495" y="146304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15411" y="3456431"/>
              <a:ext cx="158750" cy="43180"/>
            </a:xfrm>
            <a:custGeom>
              <a:avLst/>
              <a:gdLst/>
              <a:ahLst/>
              <a:cxnLst/>
              <a:rect l="l" t="t" r="r" b="b"/>
              <a:pathLst>
                <a:path w="158750" h="43179">
                  <a:moveTo>
                    <a:pt x="158495" y="0"/>
                  </a:moveTo>
                  <a:lnTo>
                    <a:pt x="0" y="0"/>
                  </a:lnTo>
                  <a:lnTo>
                    <a:pt x="0" y="42671"/>
                  </a:lnTo>
                  <a:lnTo>
                    <a:pt x="158495" y="42671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15411" y="3941063"/>
              <a:ext cx="158750" cy="66040"/>
            </a:xfrm>
            <a:custGeom>
              <a:avLst/>
              <a:gdLst/>
              <a:ahLst/>
              <a:cxnLst/>
              <a:rect l="l" t="t" r="r" b="b"/>
              <a:pathLst>
                <a:path w="158750" h="66039">
                  <a:moveTo>
                    <a:pt x="158495" y="0"/>
                  </a:moveTo>
                  <a:lnTo>
                    <a:pt x="0" y="0"/>
                  </a:lnTo>
                  <a:lnTo>
                    <a:pt x="0" y="65531"/>
                  </a:lnTo>
                  <a:lnTo>
                    <a:pt x="158495" y="65531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486911" y="3592068"/>
              <a:ext cx="158750" cy="349250"/>
            </a:xfrm>
            <a:custGeom>
              <a:avLst/>
              <a:gdLst/>
              <a:ahLst/>
              <a:cxnLst/>
              <a:rect l="l" t="t" r="r" b="b"/>
              <a:pathLst>
                <a:path w="158750" h="349250">
                  <a:moveTo>
                    <a:pt x="158496" y="0"/>
                  </a:moveTo>
                  <a:lnTo>
                    <a:pt x="0" y="0"/>
                  </a:lnTo>
                  <a:lnTo>
                    <a:pt x="0" y="348996"/>
                  </a:lnTo>
                  <a:lnTo>
                    <a:pt x="158496" y="348996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486911" y="3590543"/>
              <a:ext cx="158750" cy="1905"/>
            </a:xfrm>
            <a:custGeom>
              <a:avLst/>
              <a:gdLst/>
              <a:ahLst/>
              <a:cxnLst/>
              <a:rect l="l" t="t" r="r" b="b"/>
              <a:pathLst>
                <a:path w="158750" h="1904">
                  <a:moveTo>
                    <a:pt x="158496" y="0"/>
                  </a:moveTo>
                  <a:lnTo>
                    <a:pt x="0" y="0"/>
                  </a:lnTo>
                  <a:lnTo>
                    <a:pt x="0" y="1523"/>
                  </a:lnTo>
                  <a:lnTo>
                    <a:pt x="158496" y="1523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486911" y="3480815"/>
              <a:ext cx="158750" cy="109855"/>
            </a:xfrm>
            <a:custGeom>
              <a:avLst/>
              <a:gdLst/>
              <a:ahLst/>
              <a:cxnLst/>
              <a:rect l="l" t="t" r="r" b="b"/>
              <a:pathLst>
                <a:path w="158750" h="109854">
                  <a:moveTo>
                    <a:pt x="158496" y="0"/>
                  </a:moveTo>
                  <a:lnTo>
                    <a:pt x="0" y="0"/>
                  </a:lnTo>
                  <a:lnTo>
                    <a:pt x="0" y="109728"/>
                  </a:lnTo>
                  <a:lnTo>
                    <a:pt x="158496" y="109728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486911" y="3310127"/>
              <a:ext cx="158750" cy="170815"/>
            </a:xfrm>
            <a:custGeom>
              <a:avLst/>
              <a:gdLst/>
              <a:ahLst/>
              <a:cxnLst/>
              <a:rect l="l" t="t" r="r" b="b"/>
              <a:pathLst>
                <a:path w="158750" h="170814">
                  <a:moveTo>
                    <a:pt x="158496" y="0"/>
                  </a:moveTo>
                  <a:lnTo>
                    <a:pt x="0" y="0"/>
                  </a:lnTo>
                  <a:lnTo>
                    <a:pt x="0" y="170687"/>
                  </a:lnTo>
                  <a:lnTo>
                    <a:pt x="158496" y="170687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486911" y="3168395"/>
              <a:ext cx="158750" cy="142240"/>
            </a:xfrm>
            <a:custGeom>
              <a:avLst/>
              <a:gdLst/>
              <a:ahLst/>
              <a:cxnLst/>
              <a:rect l="l" t="t" r="r" b="b"/>
              <a:pathLst>
                <a:path w="158750" h="142239">
                  <a:moveTo>
                    <a:pt x="158496" y="0"/>
                  </a:moveTo>
                  <a:lnTo>
                    <a:pt x="0" y="0"/>
                  </a:lnTo>
                  <a:lnTo>
                    <a:pt x="0" y="141732"/>
                  </a:lnTo>
                  <a:lnTo>
                    <a:pt x="158496" y="141732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771900" y="3627119"/>
              <a:ext cx="158750" cy="314325"/>
            </a:xfrm>
            <a:custGeom>
              <a:avLst/>
              <a:gdLst/>
              <a:ahLst/>
              <a:cxnLst/>
              <a:rect l="l" t="t" r="r" b="b"/>
              <a:pathLst>
                <a:path w="158750" h="314325">
                  <a:moveTo>
                    <a:pt x="158496" y="0"/>
                  </a:moveTo>
                  <a:lnTo>
                    <a:pt x="0" y="0"/>
                  </a:lnTo>
                  <a:lnTo>
                    <a:pt x="0" y="313943"/>
                  </a:lnTo>
                  <a:lnTo>
                    <a:pt x="158496" y="313943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771900" y="3520439"/>
              <a:ext cx="158750" cy="106680"/>
            </a:xfrm>
            <a:custGeom>
              <a:avLst/>
              <a:gdLst/>
              <a:ahLst/>
              <a:cxnLst/>
              <a:rect l="l" t="t" r="r" b="b"/>
              <a:pathLst>
                <a:path w="158750" h="106679">
                  <a:moveTo>
                    <a:pt x="158496" y="0"/>
                  </a:moveTo>
                  <a:lnTo>
                    <a:pt x="0" y="0"/>
                  </a:lnTo>
                  <a:lnTo>
                    <a:pt x="0" y="106680"/>
                  </a:lnTo>
                  <a:lnTo>
                    <a:pt x="158496" y="106680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771900" y="3278123"/>
              <a:ext cx="158750" cy="242570"/>
            </a:xfrm>
            <a:custGeom>
              <a:avLst/>
              <a:gdLst/>
              <a:ahLst/>
              <a:cxnLst/>
              <a:rect l="l" t="t" r="r" b="b"/>
              <a:pathLst>
                <a:path w="158750" h="242570">
                  <a:moveTo>
                    <a:pt x="158496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158496" y="242315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771900" y="3185159"/>
              <a:ext cx="158750" cy="93345"/>
            </a:xfrm>
            <a:custGeom>
              <a:avLst/>
              <a:gdLst/>
              <a:ahLst/>
              <a:cxnLst/>
              <a:rect l="l" t="t" r="r" b="b"/>
              <a:pathLst>
                <a:path w="158750" h="93345">
                  <a:moveTo>
                    <a:pt x="158496" y="0"/>
                  </a:moveTo>
                  <a:lnTo>
                    <a:pt x="0" y="0"/>
                  </a:lnTo>
                  <a:lnTo>
                    <a:pt x="0" y="92963"/>
                  </a:lnTo>
                  <a:lnTo>
                    <a:pt x="158496" y="92963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771900" y="3941063"/>
              <a:ext cx="158750" cy="292735"/>
            </a:xfrm>
            <a:custGeom>
              <a:avLst/>
              <a:gdLst/>
              <a:ahLst/>
              <a:cxnLst/>
              <a:rect l="l" t="t" r="r" b="b"/>
              <a:pathLst>
                <a:path w="158750" h="292735">
                  <a:moveTo>
                    <a:pt x="158496" y="0"/>
                  </a:moveTo>
                  <a:lnTo>
                    <a:pt x="0" y="0"/>
                  </a:lnTo>
                  <a:lnTo>
                    <a:pt x="0" y="292608"/>
                  </a:lnTo>
                  <a:lnTo>
                    <a:pt x="158496" y="292608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058412" y="3749039"/>
              <a:ext cx="158750" cy="192405"/>
            </a:xfrm>
            <a:custGeom>
              <a:avLst/>
              <a:gdLst/>
              <a:ahLst/>
              <a:cxnLst/>
              <a:rect l="l" t="t" r="r" b="b"/>
              <a:pathLst>
                <a:path w="158750" h="192404">
                  <a:moveTo>
                    <a:pt x="158496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158496" y="192024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058412" y="3611879"/>
              <a:ext cx="158750" cy="137160"/>
            </a:xfrm>
            <a:custGeom>
              <a:avLst/>
              <a:gdLst/>
              <a:ahLst/>
              <a:cxnLst/>
              <a:rect l="l" t="t" r="r" b="b"/>
              <a:pathLst>
                <a:path w="158750" h="137160">
                  <a:moveTo>
                    <a:pt x="158496" y="0"/>
                  </a:moveTo>
                  <a:lnTo>
                    <a:pt x="0" y="0"/>
                  </a:lnTo>
                  <a:lnTo>
                    <a:pt x="0" y="137160"/>
                  </a:lnTo>
                  <a:lnTo>
                    <a:pt x="158496" y="137160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058412" y="3546347"/>
              <a:ext cx="158750" cy="66040"/>
            </a:xfrm>
            <a:custGeom>
              <a:avLst/>
              <a:gdLst/>
              <a:ahLst/>
              <a:cxnLst/>
              <a:rect l="l" t="t" r="r" b="b"/>
              <a:pathLst>
                <a:path w="158750" h="66039">
                  <a:moveTo>
                    <a:pt x="158496" y="0"/>
                  </a:moveTo>
                  <a:lnTo>
                    <a:pt x="0" y="0"/>
                  </a:lnTo>
                  <a:lnTo>
                    <a:pt x="0" y="65531"/>
                  </a:lnTo>
                  <a:lnTo>
                    <a:pt x="158496" y="65531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058412" y="3272027"/>
              <a:ext cx="158750" cy="274320"/>
            </a:xfrm>
            <a:custGeom>
              <a:avLst/>
              <a:gdLst/>
              <a:ahLst/>
              <a:cxnLst/>
              <a:rect l="l" t="t" r="r" b="b"/>
              <a:pathLst>
                <a:path w="158750" h="274320">
                  <a:moveTo>
                    <a:pt x="158496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158496" y="274320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058412" y="3096767"/>
              <a:ext cx="158750" cy="175260"/>
            </a:xfrm>
            <a:custGeom>
              <a:avLst/>
              <a:gdLst/>
              <a:ahLst/>
              <a:cxnLst/>
              <a:rect l="l" t="t" r="r" b="b"/>
              <a:pathLst>
                <a:path w="158750" h="175260">
                  <a:moveTo>
                    <a:pt x="158496" y="0"/>
                  </a:moveTo>
                  <a:lnTo>
                    <a:pt x="0" y="0"/>
                  </a:lnTo>
                  <a:lnTo>
                    <a:pt x="0" y="175260"/>
                  </a:lnTo>
                  <a:lnTo>
                    <a:pt x="158496" y="175260"/>
                  </a:lnTo>
                  <a:lnTo>
                    <a:pt x="15849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18159" y="3005327"/>
              <a:ext cx="3761740" cy="2106295"/>
            </a:xfrm>
            <a:custGeom>
              <a:avLst/>
              <a:gdLst/>
              <a:ahLst/>
              <a:cxnLst/>
              <a:rect l="l" t="t" r="r" b="b"/>
              <a:pathLst>
                <a:path w="3761740" h="2106295">
                  <a:moveTo>
                    <a:pt x="50292" y="2106168"/>
                  </a:moveTo>
                  <a:lnTo>
                    <a:pt x="50292" y="0"/>
                  </a:lnTo>
                </a:path>
                <a:path w="3761740" h="2106295">
                  <a:moveTo>
                    <a:pt x="0" y="2106168"/>
                  </a:moveTo>
                  <a:lnTo>
                    <a:pt x="50292" y="2106168"/>
                  </a:lnTo>
                </a:path>
                <a:path w="3761740" h="2106295">
                  <a:moveTo>
                    <a:pt x="0" y="1872996"/>
                  </a:moveTo>
                  <a:lnTo>
                    <a:pt x="50292" y="1872996"/>
                  </a:lnTo>
                </a:path>
                <a:path w="3761740" h="2106295">
                  <a:moveTo>
                    <a:pt x="0" y="1638300"/>
                  </a:moveTo>
                  <a:lnTo>
                    <a:pt x="50292" y="1638300"/>
                  </a:lnTo>
                </a:path>
                <a:path w="3761740" h="2106295">
                  <a:moveTo>
                    <a:pt x="0" y="1403604"/>
                  </a:moveTo>
                  <a:lnTo>
                    <a:pt x="50292" y="1403604"/>
                  </a:lnTo>
                </a:path>
                <a:path w="3761740" h="2106295">
                  <a:moveTo>
                    <a:pt x="0" y="1170432"/>
                  </a:moveTo>
                  <a:lnTo>
                    <a:pt x="50292" y="1170432"/>
                  </a:lnTo>
                </a:path>
                <a:path w="3761740" h="2106295">
                  <a:moveTo>
                    <a:pt x="0" y="935736"/>
                  </a:moveTo>
                  <a:lnTo>
                    <a:pt x="50292" y="935736"/>
                  </a:lnTo>
                </a:path>
                <a:path w="3761740" h="2106295">
                  <a:moveTo>
                    <a:pt x="0" y="702564"/>
                  </a:moveTo>
                  <a:lnTo>
                    <a:pt x="50292" y="702564"/>
                  </a:lnTo>
                </a:path>
                <a:path w="3761740" h="2106295">
                  <a:moveTo>
                    <a:pt x="0" y="467868"/>
                  </a:moveTo>
                  <a:lnTo>
                    <a:pt x="50292" y="467868"/>
                  </a:lnTo>
                </a:path>
                <a:path w="3761740" h="2106295">
                  <a:moveTo>
                    <a:pt x="0" y="233172"/>
                  </a:moveTo>
                  <a:lnTo>
                    <a:pt x="50292" y="233172"/>
                  </a:lnTo>
                </a:path>
                <a:path w="3761740" h="2106295">
                  <a:moveTo>
                    <a:pt x="0" y="0"/>
                  </a:moveTo>
                  <a:lnTo>
                    <a:pt x="50292" y="0"/>
                  </a:lnTo>
                </a:path>
                <a:path w="3761740" h="2106295">
                  <a:moveTo>
                    <a:pt x="50292" y="935736"/>
                  </a:moveTo>
                  <a:lnTo>
                    <a:pt x="3761231" y="93573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11072" y="3764787"/>
              <a:ext cx="3426460" cy="417830"/>
            </a:xfrm>
            <a:custGeom>
              <a:avLst/>
              <a:gdLst/>
              <a:ahLst/>
              <a:cxnLst/>
              <a:rect l="l" t="t" r="r" b="b"/>
              <a:pathLst>
                <a:path w="3426460" h="417829">
                  <a:moveTo>
                    <a:pt x="0" y="0"/>
                  </a:moveTo>
                  <a:lnTo>
                    <a:pt x="47586" y="5926"/>
                  </a:lnTo>
                  <a:lnTo>
                    <a:pt x="95173" y="11345"/>
                  </a:lnTo>
                  <a:lnTo>
                    <a:pt x="142759" y="16764"/>
                  </a:lnTo>
                  <a:lnTo>
                    <a:pt x="190343" y="22690"/>
                  </a:lnTo>
                  <a:lnTo>
                    <a:pt x="237927" y="29633"/>
                  </a:lnTo>
                  <a:lnTo>
                    <a:pt x="285508" y="38100"/>
                  </a:lnTo>
                  <a:lnTo>
                    <a:pt x="333094" y="47830"/>
                  </a:lnTo>
                  <a:lnTo>
                    <a:pt x="380678" y="58368"/>
                  </a:lnTo>
                  <a:lnTo>
                    <a:pt x="428259" y="69929"/>
                  </a:lnTo>
                  <a:lnTo>
                    <a:pt x="475839" y="82728"/>
                  </a:lnTo>
                  <a:lnTo>
                    <a:pt x="523416" y="96981"/>
                  </a:lnTo>
                  <a:lnTo>
                    <a:pt x="570992" y="112903"/>
                  </a:lnTo>
                  <a:lnTo>
                    <a:pt x="618607" y="132639"/>
                  </a:lnTo>
                  <a:lnTo>
                    <a:pt x="666204" y="156454"/>
                  </a:lnTo>
                  <a:lnTo>
                    <a:pt x="713787" y="181737"/>
                  </a:lnTo>
                  <a:lnTo>
                    <a:pt x="761360" y="205876"/>
                  </a:lnTo>
                  <a:lnTo>
                    <a:pt x="808925" y="226262"/>
                  </a:lnTo>
                  <a:lnTo>
                    <a:pt x="856488" y="240284"/>
                  </a:lnTo>
                  <a:lnTo>
                    <a:pt x="904103" y="246942"/>
                  </a:lnTo>
                  <a:lnTo>
                    <a:pt x="951700" y="248125"/>
                  </a:lnTo>
                  <a:lnTo>
                    <a:pt x="999283" y="245554"/>
                  </a:lnTo>
                  <a:lnTo>
                    <a:pt x="1046856" y="240951"/>
                  </a:lnTo>
                  <a:lnTo>
                    <a:pt x="1094421" y="236038"/>
                  </a:lnTo>
                  <a:lnTo>
                    <a:pt x="1141983" y="232537"/>
                  </a:lnTo>
                  <a:lnTo>
                    <a:pt x="1189599" y="230455"/>
                  </a:lnTo>
                  <a:lnTo>
                    <a:pt x="1237196" y="228416"/>
                  </a:lnTo>
                  <a:lnTo>
                    <a:pt x="1284779" y="226059"/>
                  </a:lnTo>
                  <a:lnTo>
                    <a:pt x="1332352" y="223026"/>
                  </a:lnTo>
                  <a:lnTo>
                    <a:pt x="1379917" y="218955"/>
                  </a:lnTo>
                  <a:lnTo>
                    <a:pt x="1427479" y="213487"/>
                  </a:lnTo>
                  <a:lnTo>
                    <a:pt x="1475095" y="207104"/>
                  </a:lnTo>
                  <a:lnTo>
                    <a:pt x="1522697" y="200184"/>
                  </a:lnTo>
                  <a:lnTo>
                    <a:pt x="1570291" y="192214"/>
                  </a:lnTo>
                  <a:lnTo>
                    <a:pt x="1617885" y="182677"/>
                  </a:lnTo>
                  <a:lnTo>
                    <a:pt x="1665487" y="171059"/>
                  </a:lnTo>
                  <a:lnTo>
                    <a:pt x="1713102" y="156844"/>
                  </a:lnTo>
                  <a:lnTo>
                    <a:pt x="1760665" y="137267"/>
                  </a:lnTo>
                  <a:lnTo>
                    <a:pt x="1808230" y="112112"/>
                  </a:lnTo>
                  <a:lnTo>
                    <a:pt x="1855803" y="84883"/>
                  </a:lnTo>
                  <a:lnTo>
                    <a:pt x="1903386" y="59083"/>
                  </a:lnTo>
                  <a:lnTo>
                    <a:pt x="1950983" y="38214"/>
                  </a:lnTo>
                  <a:lnTo>
                    <a:pt x="1998599" y="25781"/>
                  </a:lnTo>
                  <a:lnTo>
                    <a:pt x="2046161" y="19777"/>
                  </a:lnTo>
                  <a:lnTo>
                    <a:pt x="2093726" y="16999"/>
                  </a:lnTo>
                  <a:lnTo>
                    <a:pt x="2141299" y="19145"/>
                  </a:lnTo>
                  <a:lnTo>
                    <a:pt x="2188882" y="27916"/>
                  </a:lnTo>
                  <a:lnTo>
                    <a:pt x="2236479" y="45013"/>
                  </a:lnTo>
                  <a:lnTo>
                    <a:pt x="2284095" y="72136"/>
                  </a:lnTo>
                  <a:lnTo>
                    <a:pt x="2312632" y="97870"/>
                  </a:lnTo>
                  <a:lnTo>
                    <a:pt x="2341169" y="133837"/>
                  </a:lnTo>
                  <a:lnTo>
                    <a:pt x="2369709" y="176937"/>
                  </a:lnTo>
                  <a:lnTo>
                    <a:pt x="2398250" y="224068"/>
                  </a:lnTo>
                  <a:lnTo>
                    <a:pt x="2426795" y="272129"/>
                  </a:lnTo>
                  <a:lnTo>
                    <a:pt x="2455343" y="318018"/>
                  </a:lnTo>
                  <a:lnTo>
                    <a:pt x="2483896" y="358634"/>
                  </a:lnTo>
                  <a:lnTo>
                    <a:pt x="2512455" y="390875"/>
                  </a:lnTo>
                  <a:lnTo>
                    <a:pt x="2541019" y="411641"/>
                  </a:lnTo>
                  <a:lnTo>
                    <a:pt x="2569591" y="417830"/>
                  </a:lnTo>
                  <a:lnTo>
                    <a:pt x="2595533" y="408604"/>
                  </a:lnTo>
                  <a:lnTo>
                    <a:pt x="2647421" y="354091"/>
                  </a:lnTo>
                  <a:lnTo>
                    <a:pt x="2673367" y="313907"/>
                  </a:lnTo>
                  <a:lnTo>
                    <a:pt x="2699316" y="268508"/>
                  </a:lnTo>
                  <a:lnTo>
                    <a:pt x="2725267" y="220443"/>
                  </a:lnTo>
                  <a:lnTo>
                    <a:pt x="2751222" y="172266"/>
                  </a:lnTo>
                  <a:lnTo>
                    <a:pt x="2777180" y="126528"/>
                  </a:lnTo>
                  <a:lnTo>
                    <a:pt x="2803144" y="85781"/>
                  </a:lnTo>
                  <a:lnTo>
                    <a:pt x="2829112" y="52575"/>
                  </a:lnTo>
                  <a:lnTo>
                    <a:pt x="2895861" y="10278"/>
                  </a:lnTo>
                  <a:lnTo>
                    <a:pt x="2936646" y="4288"/>
                  </a:lnTo>
                  <a:lnTo>
                    <a:pt x="2977437" y="7693"/>
                  </a:lnTo>
                  <a:lnTo>
                    <a:pt x="3018232" y="16692"/>
                  </a:lnTo>
                  <a:lnTo>
                    <a:pt x="3059023" y="27484"/>
                  </a:lnTo>
                  <a:lnTo>
                    <a:pt x="3099808" y="36268"/>
                  </a:lnTo>
                  <a:lnTo>
                    <a:pt x="3140582" y="39243"/>
                  </a:lnTo>
                  <a:lnTo>
                    <a:pt x="3188153" y="36924"/>
                  </a:lnTo>
                  <a:lnTo>
                    <a:pt x="3235738" y="33099"/>
                  </a:lnTo>
                  <a:lnTo>
                    <a:pt x="3283330" y="28273"/>
                  </a:lnTo>
                  <a:lnTo>
                    <a:pt x="3330923" y="22949"/>
                  </a:lnTo>
                  <a:lnTo>
                    <a:pt x="3378508" y="17632"/>
                  </a:lnTo>
                  <a:lnTo>
                    <a:pt x="3426079" y="12826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191211" y="2842133"/>
            <a:ext cx="248285" cy="236664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67310">
              <a:lnSpc>
                <a:spcPct val="100000"/>
              </a:lnSpc>
              <a:spcBef>
                <a:spcPts val="500"/>
              </a:spcBef>
            </a:pPr>
            <a:r>
              <a:rPr sz="1200" dirty="0">
                <a:latin typeface="Tahoma"/>
                <a:cs typeface="Tahoma"/>
              </a:rPr>
              <a:t>40</a:t>
            </a:r>
            <a:endParaRPr sz="1200">
              <a:latin typeface="Tahoma"/>
              <a:cs typeface="Tahoma"/>
            </a:endParaRPr>
          </a:p>
          <a:p>
            <a:pPr marL="67310">
              <a:lnSpc>
                <a:spcPct val="100000"/>
              </a:lnSpc>
              <a:spcBef>
                <a:spcPts val="405"/>
              </a:spcBef>
            </a:pPr>
            <a:r>
              <a:rPr sz="1200" dirty="0">
                <a:latin typeface="Tahoma"/>
                <a:cs typeface="Tahoma"/>
              </a:rPr>
              <a:t>30</a:t>
            </a:r>
            <a:endParaRPr sz="1200">
              <a:latin typeface="Tahoma"/>
              <a:cs typeface="Tahoma"/>
            </a:endParaRPr>
          </a:p>
          <a:p>
            <a:pPr marL="67310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latin typeface="Tahoma"/>
                <a:cs typeface="Tahoma"/>
              </a:rPr>
              <a:t>20</a:t>
            </a:r>
            <a:endParaRPr sz="1200">
              <a:latin typeface="Tahoma"/>
              <a:cs typeface="Tahoma"/>
            </a:endParaRPr>
          </a:p>
          <a:p>
            <a:pPr marL="67310">
              <a:lnSpc>
                <a:spcPct val="100000"/>
              </a:lnSpc>
              <a:spcBef>
                <a:spcPts val="405"/>
              </a:spcBef>
            </a:pPr>
            <a:r>
              <a:rPr sz="1200" dirty="0">
                <a:latin typeface="Tahoma"/>
                <a:cs typeface="Tahoma"/>
              </a:rPr>
              <a:t>10</a:t>
            </a:r>
            <a:endParaRPr sz="1200">
              <a:latin typeface="Tahoma"/>
              <a:cs typeface="Tahoma"/>
            </a:endParaRPr>
          </a:p>
          <a:p>
            <a:pPr marL="150495">
              <a:lnSpc>
                <a:spcPct val="100000"/>
              </a:lnSpc>
              <a:spcBef>
                <a:spcPts val="405"/>
              </a:spcBef>
            </a:pPr>
            <a:r>
              <a:rPr sz="1200" dirty="0">
                <a:latin typeface="Tahoma"/>
                <a:cs typeface="Tahoma"/>
              </a:rPr>
              <a:t>0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spc="-10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10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30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40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50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06274" y="5151326"/>
            <a:ext cx="3636010" cy="59055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ahoma"/>
                <a:cs typeface="Tahoma"/>
              </a:rPr>
              <a:t>2018-Ç1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200" spc="-5" dirty="0">
                <a:latin typeface="Tahoma"/>
                <a:cs typeface="Tahoma"/>
              </a:rPr>
              <a:t>2018-Ç2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200" spc="-5" dirty="0">
                <a:latin typeface="Tahoma"/>
                <a:cs typeface="Tahoma"/>
              </a:rPr>
              <a:t>2018-Ç3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200" spc="-5" dirty="0">
                <a:latin typeface="Tahoma"/>
                <a:cs typeface="Tahoma"/>
              </a:rPr>
              <a:t>2018-Ç4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200" spc="-5" dirty="0">
                <a:latin typeface="Tahoma"/>
                <a:cs typeface="Tahoma"/>
              </a:rPr>
              <a:t>2019-Ç1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200" spc="-5" dirty="0">
                <a:latin typeface="Tahoma"/>
                <a:cs typeface="Tahoma"/>
              </a:rPr>
              <a:t>2019-Ç2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200" spc="-5" dirty="0">
                <a:latin typeface="Tahoma"/>
                <a:cs typeface="Tahoma"/>
              </a:rPr>
              <a:t>2019-Ç3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200" spc="-5" dirty="0">
                <a:latin typeface="Tahoma"/>
                <a:cs typeface="Tahoma"/>
              </a:rPr>
              <a:t>2019-Ç4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200" spc="-5" dirty="0">
                <a:latin typeface="Tahoma"/>
                <a:cs typeface="Tahoma"/>
              </a:rPr>
              <a:t>2020-Ç1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200" spc="-5" dirty="0">
                <a:latin typeface="Tahoma"/>
                <a:cs typeface="Tahoma"/>
              </a:rPr>
              <a:t>2020-Ç2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200" spc="-5" dirty="0">
                <a:latin typeface="Tahoma"/>
                <a:cs typeface="Tahoma"/>
              </a:rPr>
              <a:t>2020-Ç3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200" spc="-5" dirty="0">
                <a:latin typeface="Tahoma"/>
                <a:cs typeface="Tahoma"/>
              </a:rPr>
              <a:t>2020-Ç4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200" spc="-5" dirty="0">
                <a:latin typeface="Tahoma"/>
                <a:cs typeface="Tahoma"/>
              </a:rPr>
              <a:t>2021-Ç1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014983" y="5981700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59" h="160020">
                <a:moveTo>
                  <a:pt x="213359" y="0"/>
                </a:moveTo>
                <a:lnTo>
                  <a:pt x="0" y="0"/>
                </a:lnTo>
                <a:lnTo>
                  <a:pt x="0" y="160020"/>
                </a:lnTo>
                <a:lnTo>
                  <a:pt x="213359" y="160020"/>
                </a:lnTo>
                <a:lnTo>
                  <a:pt x="21335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19655" y="6214871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19"/>
                </a:lnTo>
                <a:lnTo>
                  <a:pt x="213360" y="160019"/>
                </a:lnTo>
                <a:lnTo>
                  <a:pt x="21336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14983" y="6214871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59" h="160020">
                <a:moveTo>
                  <a:pt x="213359" y="0"/>
                </a:moveTo>
                <a:lnTo>
                  <a:pt x="0" y="0"/>
                </a:lnTo>
                <a:lnTo>
                  <a:pt x="0" y="160019"/>
                </a:lnTo>
                <a:lnTo>
                  <a:pt x="213359" y="160019"/>
                </a:lnTo>
                <a:lnTo>
                  <a:pt x="213359" y="0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819655" y="5981700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20"/>
                </a:lnTo>
                <a:lnTo>
                  <a:pt x="213360" y="160020"/>
                </a:lnTo>
                <a:lnTo>
                  <a:pt x="21336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823972" y="5981700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4" h="160020">
                <a:moveTo>
                  <a:pt x="214884" y="0"/>
                </a:moveTo>
                <a:lnTo>
                  <a:pt x="0" y="0"/>
                </a:lnTo>
                <a:lnTo>
                  <a:pt x="0" y="160020"/>
                </a:lnTo>
                <a:lnTo>
                  <a:pt x="214884" y="160020"/>
                </a:lnTo>
                <a:lnTo>
                  <a:pt x="21488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844545" y="62948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6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1266825" y="5913221"/>
            <a:ext cx="46545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925">
              <a:lnSpc>
                <a:spcPct val="127699"/>
              </a:lnSpc>
              <a:spcBef>
                <a:spcPts val="100"/>
              </a:spcBef>
            </a:pPr>
            <a:r>
              <a:rPr sz="1200" spc="-35" dirty="0">
                <a:latin typeface="Tahoma"/>
                <a:cs typeface="Tahoma"/>
              </a:rPr>
              <a:t>Tarım  </a:t>
            </a:r>
            <a:r>
              <a:rPr sz="1200" dirty="0">
                <a:latin typeface="Tahoma"/>
                <a:cs typeface="Tahoma"/>
              </a:rPr>
              <a:t>S</a:t>
            </a:r>
            <a:r>
              <a:rPr sz="1200" spc="-5" dirty="0">
                <a:latin typeface="Tahoma"/>
                <a:cs typeface="Tahoma"/>
              </a:rPr>
              <a:t>an</a:t>
            </a:r>
            <a:r>
              <a:rPr sz="1200" spc="-2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y</a:t>
            </a:r>
            <a:r>
              <a:rPr sz="1200" spc="-5" dirty="0">
                <a:latin typeface="Tahoma"/>
                <a:cs typeface="Tahoma"/>
              </a:rPr>
              <a:t>i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077082" y="5913221"/>
            <a:ext cx="643890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775" marR="5080" indent="-92075">
              <a:lnSpc>
                <a:spcPct val="127699"/>
              </a:lnSpc>
              <a:spcBef>
                <a:spcPts val="100"/>
              </a:spcBef>
            </a:pPr>
            <a:r>
              <a:rPr sz="1200" dirty="0">
                <a:latin typeface="Tahoma"/>
                <a:cs typeface="Tahoma"/>
              </a:rPr>
              <a:t>Net</a:t>
            </a:r>
            <a:r>
              <a:rPr sz="1200" spc="-95" dirty="0">
                <a:latin typeface="Tahoma"/>
                <a:cs typeface="Tahoma"/>
              </a:rPr>
              <a:t> </a:t>
            </a:r>
            <a:r>
              <a:rPr sz="1200" spc="-15" dirty="0">
                <a:latin typeface="Tahoma"/>
                <a:cs typeface="Tahoma"/>
              </a:rPr>
              <a:t>Vergi  </a:t>
            </a:r>
            <a:r>
              <a:rPr sz="1200" spc="-5" dirty="0">
                <a:latin typeface="Tahoma"/>
                <a:cs typeface="Tahoma"/>
              </a:rPr>
              <a:t>GSYİH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073655" y="5913221"/>
            <a:ext cx="66103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7950">
              <a:lnSpc>
                <a:spcPct val="127699"/>
              </a:lnSpc>
              <a:spcBef>
                <a:spcPts val="100"/>
              </a:spcBef>
            </a:pPr>
            <a:r>
              <a:rPr sz="1200" spc="-5" dirty="0">
                <a:latin typeface="Tahoma"/>
                <a:cs typeface="Tahoma"/>
              </a:rPr>
              <a:t>İnşaat  </a:t>
            </a:r>
            <a:r>
              <a:rPr sz="1200" dirty="0">
                <a:latin typeface="Tahoma"/>
                <a:cs typeface="Tahoma"/>
              </a:rPr>
              <a:t>Hi</a:t>
            </a:r>
            <a:r>
              <a:rPr sz="1200" spc="-5" dirty="0">
                <a:latin typeface="Tahoma"/>
                <a:cs typeface="Tahoma"/>
              </a:rPr>
              <a:t>z</a:t>
            </a:r>
            <a:r>
              <a:rPr sz="1200" dirty="0">
                <a:latin typeface="Tahoma"/>
                <a:cs typeface="Tahoma"/>
              </a:rPr>
              <a:t>me</a:t>
            </a:r>
            <a:r>
              <a:rPr sz="1200" spc="-10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l</a:t>
            </a:r>
            <a:r>
              <a:rPr sz="1200" spc="5" dirty="0">
                <a:latin typeface="Tahoma"/>
                <a:cs typeface="Tahoma"/>
              </a:rPr>
              <a:t>e</a:t>
            </a:r>
            <a:r>
              <a:rPr sz="1200" dirty="0">
                <a:latin typeface="Tahoma"/>
                <a:cs typeface="Tahoma"/>
              </a:rPr>
              <a:t>r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4905755" y="3000755"/>
            <a:ext cx="3804285" cy="2115820"/>
            <a:chOff x="4905755" y="3000755"/>
            <a:chExt cx="3804285" cy="2115820"/>
          </a:xfrm>
        </p:grpSpPr>
        <p:sp>
          <p:nvSpPr>
            <p:cNvPr id="84" name="object 84"/>
            <p:cNvSpPr/>
            <p:nvPr/>
          </p:nvSpPr>
          <p:spPr>
            <a:xfrm>
              <a:off x="5020055" y="3613404"/>
              <a:ext cx="160020" cy="234950"/>
            </a:xfrm>
            <a:custGeom>
              <a:avLst/>
              <a:gdLst/>
              <a:ahLst/>
              <a:cxnLst/>
              <a:rect l="l" t="t" r="r" b="b"/>
              <a:pathLst>
                <a:path w="160020" h="234950">
                  <a:moveTo>
                    <a:pt x="160020" y="0"/>
                  </a:moveTo>
                  <a:lnTo>
                    <a:pt x="0" y="0"/>
                  </a:lnTo>
                  <a:lnTo>
                    <a:pt x="0" y="234696"/>
                  </a:lnTo>
                  <a:lnTo>
                    <a:pt x="160020" y="234696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020055" y="3517391"/>
              <a:ext cx="160020" cy="96520"/>
            </a:xfrm>
            <a:custGeom>
              <a:avLst/>
              <a:gdLst/>
              <a:ahLst/>
              <a:cxnLst/>
              <a:rect l="l" t="t" r="r" b="b"/>
              <a:pathLst>
                <a:path w="160020" h="96520">
                  <a:moveTo>
                    <a:pt x="160020" y="0"/>
                  </a:moveTo>
                  <a:lnTo>
                    <a:pt x="0" y="0"/>
                  </a:lnTo>
                  <a:lnTo>
                    <a:pt x="0" y="96012"/>
                  </a:lnTo>
                  <a:lnTo>
                    <a:pt x="160020" y="96012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020055" y="3383279"/>
              <a:ext cx="160020" cy="134620"/>
            </a:xfrm>
            <a:custGeom>
              <a:avLst/>
              <a:gdLst/>
              <a:ahLst/>
              <a:cxnLst/>
              <a:rect l="l" t="t" r="r" b="b"/>
              <a:pathLst>
                <a:path w="160020" h="134620">
                  <a:moveTo>
                    <a:pt x="160020" y="0"/>
                  </a:moveTo>
                  <a:lnTo>
                    <a:pt x="0" y="0"/>
                  </a:lnTo>
                  <a:lnTo>
                    <a:pt x="0" y="134112"/>
                  </a:lnTo>
                  <a:lnTo>
                    <a:pt x="160020" y="134112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020055" y="3848100"/>
              <a:ext cx="160020" cy="17145"/>
            </a:xfrm>
            <a:custGeom>
              <a:avLst/>
              <a:gdLst/>
              <a:ahLst/>
              <a:cxnLst/>
              <a:rect l="l" t="t" r="r" b="b"/>
              <a:pathLst>
                <a:path w="160020" h="17145">
                  <a:moveTo>
                    <a:pt x="160020" y="0"/>
                  </a:moveTo>
                  <a:lnTo>
                    <a:pt x="0" y="0"/>
                  </a:lnTo>
                  <a:lnTo>
                    <a:pt x="0" y="16763"/>
                  </a:lnTo>
                  <a:lnTo>
                    <a:pt x="160020" y="16763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330439" y="3779519"/>
              <a:ext cx="160020" cy="68580"/>
            </a:xfrm>
            <a:custGeom>
              <a:avLst/>
              <a:gdLst/>
              <a:ahLst/>
              <a:cxnLst/>
              <a:rect l="l" t="t" r="r" b="b"/>
              <a:pathLst>
                <a:path w="160020" h="68579">
                  <a:moveTo>
                    <a:pt x="160020" y="0"/>
                  </a:moveTo>
                  <a:lnTo>
                    <a:pt x="0" y="0"/>
                  </a:lnTo>
                  <a:lnTo>
                    <a:pt x="0" y="68579"/>
                  </a:lnTo>
                  <a:lnTo>
                    <a:pt x="160020" y="68579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330439" y="3680459"/>
              <a:ext cx="160020" cy="99060"/>
            </a:xfrm>
            <a:custGeom>
              <a:avLst/>
              <a:gdLst/>
              <a:ahLst/>
              <a:cxnLst/>
              <a:rect l="l" t="t" r="r" b="b"/>
              <a:pathLst>
                <a:path w="160020" h="99060">
                  <a:moveTo>
                    <a:pt x="160020" y="0"/>
                  </a:moveTo>
                  <a:lnTo>
                    <a:pt x="0" y="0"/>
                  </a:lnTo>
                  <a:lnTo>
                    <a:pt x="0" y="99060"/>
                  </a:lnTo>
                  <a:lnTo>
                    <a:pt x="160020" y="99060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330439" y="3848099"/>
              <a:ext cx="160020" cy="7620"/>
            </a:xfrm>
            <a:custGeom>
              <a:avLst/>
              <a:gdLst/>
              <a:ahLst/>
              <a:cxnLst/>
              <a:rect l="l" t="t" r="r" b="b"/>
              <a:pathLst>
                <a:path w="160020" h="7620">
                  <a:moveTo>
                    <a:pt x="16002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60020" y="7620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330439" y="3855719"/>
              <a:ext cx="160020" cy="38100"/>
            </a:xfrm>
            <a:custGeom>
              <a:avLst/>
              <a:gdLst/>
              <a:ahLst/>
              <a:cxnLst/>
              <a:rect l="l" t="t" r="r" b="b"/>
              <a:pathLst>
                <a:path w="160020" h="38100">
                  <a:moveTo>
                    <a:pt x="160020" y="0"/>
                  </a:moveTo>
                  <a:lnTo>
                    <a:pt x="0" y="0"/>
                  </a:lnTo>
                  <a:lnTo>
                    <a:pt x="0" y="38099"/>
                  </a:lnTo>
                  <a:lnTo>
                    <a:pt x="160020" y="38099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618476" y="3848100"/>
              <a:ext cx="160020" cy="201295"/>
            </a:xfrm>
            <a:custGeom>
              <a:avLst/>
              <a:gdLst/>
              <a:ahLst/>
              <a:cxnLst/>
              <a:rect l="l" t="t" r="r" b="b"/>
              <a:pathLst>
                <a:path w="160020" h="201295">
                  <a:moveTo>
                    <a:pt x="160020" y="0"/>
                  </a:moveTo>
                  <a:lnTo>
                    <a:pt x="0" y="0"/>
                  </a:lnTo>
                  <a:lnTo>
                    <a:pt x="0" y="201168"/>
                  </a:lnTo>
                  <a:lnTo>
                    <a:pt x="160020" y="201168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618476" y="4049267"/>
              <a:ext cx="160020" cy="45720"/>
            </a:xfrm>
            <a:custGeom>
              <a:avLst/>
              <a:gdLst/>
              <a:ahLst/>
              <a:cxnLst/>
              <a:rect l="l" t="t" r="r" b="b"/>
              <a:pathLst>
                <a:path w="160020" h="45720">
                  <a:moveTo>
                    <a:pt x="16002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160020" y="45719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618476" y="4094988"/>
              <a:ext cx="160020" cy="137160"/>
            </a:xfrm>
            <a:custGeom>
              <a:avLst/>
              <a:gdLst/>
              <a:ahLst/>
              <a:cxnLst/>
              <a:rect l="l" t="t" r="r" b="b"/>
              <a:pathLst>
                <a:path w="160020" h="137160">
                  <a:moveTo>
                    <a:pt x="160020" y="0"/>
                  </a:moveTo>
                  <a:lnTo>
                    <a:pt x="0" y="0"/>
                  </a:lnTo>
                  <a:lnTo>
                    <a:pt x="0" y="137160"/>
                  </a:lnTo>
                  <a:lnTo>
                    <a:pt x="160020" y="137160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618476" y="4232147"/>
              <a:ext cx="160020" cy="779145"/>
            </a:xfrm>
            <a:custGeom>
              <a:avLst/>
              <a:gdLst/>
              <a:ahLst/>
              <a:cxnLst/>
              <a:rect l="l" t="t" r="r" b="b"/>
              <a:pathLst>
                <a:path w="160020" h="779145">
                  <a:moveTo>
                    <a:pt x="160020" y="0"/>
                  </a:moveTo>
                  <a:lnTo>
                    <a:pt x="0" y="0"/>
                  </a:lnTo>
                  <a:lnTo>
                    <a:pt x="0" y="778763"/>
                  </a:lnTo>
                  <a:lnTo>
                    <a:pt x="160020" y="778763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906511" y="3386327"/>
              <a:ext cx="161925" cy="462280"/>
            </a:xfrm>
            <a:custGeom>
              <a:avLst/>
              <a:gdLst/>
              <a:ahLst/>
              <a:cxnLst/>
              <a:rect l="l" t="t" r="r" b="b"/>
              <a:pathLst>
                <a:path w="161925" h="462279">
                  <a:moveTo>
                    <a:pt x="161544" y="0"/>
                  </a:moveTo>
                  <a:lnTo>
                    <a:pt x="0" y="0"/>
                  </a:lnTo>
                  <a:lnTo>
                    <a:pt x="0" y="461772"/>
                  </a:lnTo>
                  <a:lnTo>
                    <a:pt x="161544" y="461772"/>
                  </a:lnTo>
                  <a:lnTo>
                    <a:pt x="16154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906511" y="3371087"/>
              <a:ext cx="161925" cy="15240"/>
            </a:xfrm>
            <a:custGeom>
              <a:avLst/>
              <a:gdLst/>
              <a:ahLst/>
              <a:cxnLst/>
              <a:rect l="l" t="t" r="r" b="b"/>
              <a:pathLst>
                <a:path w="161925" h="15239">
                  <a:moveTo>
                    <a:pt x="161544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161544" y="15239"/>
                  </a:lnTo>
                  <a:lnTo>
                    <a:pt x="16154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906511" y="3191255"/>
              <a:ext cx="161925" cy="180340"/>
            </a:xfrm>
            <a:custGeom>
              <a:avLst/>
              <a:gdLst/>
              <a:ahLst/>
              <a:cxnLst/>
              <a:rect l="l" t="t" r="r" b="b"/>
              <a:pathLst>
                <a:path w="161925" h="180339">
                  <a:moveTo>
                    <a:pt x="161544" y="0"/>
                  </a:moveTo>
                  <a:lnTo>
                    <a:pt x="0" y="0"/>
                  </a:lnTo>
                  <a:lnTo>
                    <a:pt x="0" y="179832"/>
                  </a:lnTo>
                  <a:lnTo>
                    <a:pt x="161544" y="179832"/>
                  </a:lnTo>
                  <a:lnTo>
                    <a:pt x="161544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309616" y="3721607"/>
              <a:ext cx="2758440" cy="591820"/>
            </a:xfrm>
            <a:custGeom>
              <a:avLst/>
              <a:gdLst/>
              <a:ahLst/>
              <a:cxnLst/>
              <a:rect l="l" t="t" r="r" b="b"/>
              <a:pathLst>
                <a:path w="2758440" h="591820">
                  <a:moveTo>
                    <a:pt x="160020" y="0"/>
                  </a:moveTo>
                  <a:lnTo>
                    <a:pt x="0" y="0"/>
                  </a:lnTo>
                  <a:lnTo>
                    <a:pt x="0" y="126492"/>
                  </a:lnTo>
                  <a:lnTo>
                    <a:pt x="160020" y="126492"/>
                  </a:lnTo>
                  <a:lnTo>
                    <a:pt x="160020" y="0"/>
                  </a:lnTo>
                  <a:close/>
                </a:path>
                <a:path w="2758440" h="591820">
                  <a:moveTo>
                    <a:pt x="2758440" y="126492"/>
                  </a:moveTo>
                  <a:lnTo>
                    <a:pt x="2596896" y="126492"/>
                  </a:lnTo>
                  <a:lnTo>
                    <a:pt x="2596896" y="591312"/>
                  </a:lnTo>
                  <a:lnTo>
                    <a:pt x="2758440" y="591312"/>
                  </a:lnTo>
                  <a:lnTo>
                    <a:pt x="2758440" y="126492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309615" y="3561587"/>
              <a:ext cx="160020" cy="160020"/>
            </a:xfrm>
            <a:custGeom>
              <a:avLst/>
              <a:gdLst/>
              <a:ahLst/>
              <a:cxnLst/>
              <a:rect l="l" t="t" r="r" b="b"/>
              <a:pathLst>
                <a:path w="160020" h="160020">
                  <a:moveTo>
                    <a:pt x="160020" y="0"/>
                  </a:moveTo>
                  <a:lnTo>
                    <a:pt x="0" y="0"/>
                  </a:lnTo>
                  <a:lnTo>
                    <a:pt x="0" y="160019"/>
                  </a:lnTo>
                  <a:lnTo>
                    <a:pt x="160020" y="160019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309615" y="3352799"/>
              <a:ext cx="160020" cy="208915"/>
            </a:xfrm>
            <a:custGeom>
              <a:avLst/>
              <a:gdLst/>
              <a:ahLst/>
              <a:cxnLst/>
              <a:rect l="l" t="t" r="r" b="b"/>
              <a:pathLst>
                <a:path w="160020" h="208914">
                  <a:moveTo>
                    <a:pt x="160020" y="0"/>
                  </a:moveTo>
                  <a:lnTo>
                    <a:pt x="0" y="0"/>
                  </a:lnTo>
                  <a:lnTo>
                    <a:pt x="0" y="208787"/>
                  </a:lnTo>
                  <a:lnTo>
                    <a:pt x="160020" y="208787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309615" y="3285743"/>
              <a:ext cx="160020" cy="67310"/>
            </a:xfrm>
            <a:custGeom>
              <a:avLst/>
              <a:gdLst/>
              <a:ahLst/>
              <a:cxnLst/>
              <a:rect l="l" t="t" r="r" b="b"/>
              <a:pathLst>
                <a:path w="160020" h="67310">
                  <a:moveTo>
                    <a:pt x="16002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60020" y="67055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597651" y="3480815"/>
              <a:ext cx="160020" cy="367665"/>
            </a:xfrm>
            <a:custGeom>
              <a:avLst/>
              <a:gdLst/>
              <a:ahLst/>
              <a:cxnLst/>
              <a:rect l="l" t="t" r="r" b="b"/>
              <a:pathLst>
                <a:path w="160020" h="367664">
                  <a:moveTo>
                    <a:pt x="160020" y="0"/>
                  </a:moveTo>
                  <a:lnTo>
                    <a:pt x="0" y="0"/>
                  </a:lnTo>
                  <a:lnTo>
                    <a:pt x="0" y="367284"/>
                  </a:lnTo>
                  <a:lnTo>
                    <a:pt x="160020" y="367284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597651" y="3342131"/>
              <a:ext cx="160020" cy="139065"/>
            </a:xfrm>
            <a:custGeom>
              <a:avLst/>
              <a:gdLst/>
              <a:ahLst/>
              <a:cxnLst/>
              <a:rect l="l" t="t" r="r" b="b"/>
              <a:pathLst>
                <a:path w="160020" h="139064">
                  <a:moveTo>
                    <a:pt x="160020" y="0"/>
                  </a:moveTo>
                  <a:lnTo>
                    <a:pt x="0" y="0"/>
                  </a:lnTo>
                  <a:lnTo>
                    <a:pt x="0" y="138683"/>
                  </a:lnTo>
                  <a:lnTo>
                    <a:pt x="160020" y="138683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597651" y="3304031"/>
              <a:ext cx="160020" cy="38100"/>
            </a:xfrm>
            <a:custGeom>
              <a:avLst/>
              <a:gdLst/>
              <a:ahLst/>
              <a:cxnLst/>
              <a:rect l="l" t="t" r="r" b="b"/>
              <a:pathLst>
                <a:path w="160020" h="38100">
                  <a:moveTo>
                    <a:pt x="16002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60020" y="38100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597651" y="3848100"/>
              <a:ext cx="160020" cy="83820"/>
            </a:xfrm>
            <a:custGeom>
              <a:avLst/>
              <a:gdLst/>
              <a:ahLst/>
              <a:cxnLst/>
              <a:rect l="l" t="t" r="r" b="b"/>
              <a:pathLst>
                <a:path w="160020" h="83820">
                  <a:moveTo>
                    <a:pt x="16002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160020" y="83819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5885688" y="3592068"/>
              <a:ext cx="161925" cy="256540"/>
            </a:xfrm>
            <a:custGeom>
              <a:avLst/>
              <a:gdLst/>
              <a:ahLst/>
              <a:cxnLst/>
              <a:rect l="l" t="t" r="r" b="b"/>
              <a:pathLst>
                <a:path w="161925" h="256539">
                  <a:moveTo>
                    <a:pt x="161544" y="0"/>
                  </a:moveTo>
                  <a:lnTo>
                    <a:pt x="0" y="0"/>
                  </a:lnTo>
                  <a:lnTo>
                    <a:pt x="0" y="256032"/>
                  </a:lnTo>
                  <a:lnTo>
                    <a:pt x="161544" y="256032"/>
                  </a:lnTo>
                  <a:lnTo>
                    <a:pt x="16154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885688" y="3486911"/>
              <a:ext cx="161925" cy="105410"/>
            </a:xfrm>
            <a:custGeom>
              <a:avLst/>
              <a:gdLst/>
              <a:ahLst/>
              <a:cxnLst/>
              <a:rect l="l" t="t" r="r" b="b"/>
              <a:pathLst>
                <a:path w="161925" h="105410">
                  <a:moveTo>
                    <a:pt x="161544" y="0"/>
                  </a:moveTo>
                  <a:lnTo>
                    <a:pt x="0" y="0"/>
                  </a:lnTo>
                  <a:lnTo>
                    <a:pt x="0" y="105155"/>
                  </a:lnTo>
                  <a:lnTo>
                    <a:pt x="161544" y="105155"/>
                  </a:lnTo>
                  <a:lnTo>
                    <a:pt x="16154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885688" y="3848100"/>
              <a:ext cx="161925" cy="157480"/>
            </a:xfrm>
            <a:custGeom>
              <a:avLst/>
              <a:gdLst/>
              <a:ahLst/>
              <a:cxnLst/>
              <a:rect l="l" t="t" r="r" b="b"/>
              <a:pathLst>
                <a:path w="161925" h="157479">
                  <a:moveTo>
                    <a:pt x="161544" y="0"/>
                  </a:moveTo>
                  <a:lnTo>
                    <a:pt x="0" y="0"/>
                  </a:lnTo>
                  <a:lnTo>
                    <a:pt x="0" y="156972"/>
                  </a:lnTo>
                  <a:lnTo>
                    <a:pt x="161544" y="156972"/>
                  </a:lnTo>
                  <a:lnTo>
                    <a:pt x="161544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885688" y="4005072"/>
              <a:ext cx="161925" cy="266700"/>
            </a:xfrm>
            <a:custGeom>
              <a:avLst/>
              <a:gdLst/>
              <a:ahLst/>
              <a:cxnLst/>
              <a:rect l="l" t="t" r="r" b="b"/>
              <a:pathLst>
                <a:path w="161925" h="266700">
                  <a:moveTo>
                    <a:pt x="161544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161544" y="266700"/>
                  </a:lnTo>
                  <a:lnTo>
                    <a:pt x="16154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175247" y="3656075"/>
              <a:ext cx="160020" cy="192405"/>
            </a:xfrm>
            <a:custGeom>
              <a:avLst/>
              <a:gdLst/>
              <a:ahLst/>
              <a:cxnLst/>
              <a:rect l="l" t="t" r="r" b="b"/>
              <a:pathLst>
                <a:path w="160020" h="192404">
                  <a:moveTo>
                    <a:pt x="160019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160019" y="192024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175247" y="3502151"/>
              <a:ext cx="160020" cy="154305"/>
            </a:xfrm>
            <a:custGeom>
              <a:avLst/>
              <a:gdLst/>
              <a:ahLst/>
              <a:cxnLst/>
              <a:rect l="l" t="t" r="r" b="b"/>
              <a:pathLst>
                <a:path w="160020" h="154304">
                  <a:moveTo>
                    <a:pt x="160019" y="0"/>
                  </a:moveTo>
                  <a:lnTo>
                    <a:pt x="0" y="0"/>
                  </a:lnTo>
                  <a:lnTo>
                    <a:pt x="0" y="153924"/>
                  </a:lnTo>
                  <a:lnTo>
                    <a:pt x="160019" y="153924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175247" y="3848100"/>
              <a:ext cx="160020" cy="83820"/>
            </a:xfrm>
            <a:custGeom>
              <a:avLst/>
              <a:gdLst/>
              <a:ahLst/>
              <a:cxnLst/>
              <a:rect l="l" t="t" r="r" b="b"/>
              <a:pathLst>
                <a:path w="160020" h="83820">
                  <a:moveTo>
                    <a:pt x="160019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160019" y="83819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175247" y="3931919"/>
              <a:ext cx="160020" cy="300355"/>
            </a:xfrm>
            <a:custGeom>
              <a:avLst/>
              <a:gdLst/>
              <a:ahLst/>
              <a:cxnLst/>
              <a:rect l="l" t="t" r="r" b="b"/>
              <a:pathLst>
                <a:path w="160020" h="300354">
                  <a:moveTo>
                    <a:pt x="160019" y="0"/>
                  </a:moveTo>
                  <a:lnTo>
                    <a:pt x="0" y="0"/>
                  </a:lnTo>
                  <a:lnTo>
                    <a:pt x="0" y="300227"/>
                  </a:lnTo>
                  <a:lnTo>
                    <a:pt x="160019" y="300227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463283" y="3718559"/>
              <a:ext cx="161925" cy="129539"/>
            </a:xfrm>
            <a:custGeom>
              <a:avLst/>
              <a:gdLst/>
              <a:ahLst/>
              <a:cxnLst/>
              <a:rect l="l" t="t" r="r" b="b"/>
              <a:pathLst>
                <a:path w="161925" h="129539">
                  <a:moveTo>
                    <a:pt x="161543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161543" y="129539"/>
                  </a:lnTo>
                  <a:lnTo>
                    <a:pt x="16154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463283" y="3646931"/>
              <a:ext cx="161925" cy="71755"/>
            </a:xfrm>
            <a:custGeom>
              <a:avLst/>
              <a:gdLst/>
              <a:ahLst/>
              <a:cxnLst/>
              <a:rect l="l" t="t" r="r" b="b"/>
              <a:pathLst>
                <a:path w="161925" h="71754">
                  <a:moveTo>
                    <a:pt x="161543" y="0"/>
                  </a:moveTo>
                  <a:lnTo>
                    <a:pt x="0" y="0"/>
                  </a:lnTo>
                  <a:lnTo>
                    <a:pt x="0" y="71628"/>
                  </a:lnTo>
                  <a:lnTo>
                    <a:pt x="161543" y="71628"/>
                  </a:lnTo>
                  <a:lnTo>
                    <a:pt x="16154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463283" y="3848100"/>
              <a:ext cx="161925" cy="10795"/>
            </a:xfrm>
            <a:custGeom>
              <a:avLst/>
              <a:gdLst/>
              <a:ahLst/>
              <a:cxnLst/>
              <a:rect l="l" t="t" r="r" b="b"/>
              <a:pathLst>
                <a:path w="161925" h="10795">
                  <a:moveTo>
                    <a:pt x="161543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161543" y="10668"/>
                  </a:lnTo>
                  <a:lnTo>
                    <a:pt x="161543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463283" y="3858767"/>
              <a:ext cx="161925" cy="439420"/>
            </a:xfrm>
            <a:custGeom>
              <a:avLst/>
              <a:gdLst/>
              <a:ahLst/>
              <a:cxnLst/>
              <a:rect l="l" t="t" r="r" b="b"/>
              <a:pathLst>
                <a:path w="161925" h="439420">
                  <a:moveTo>
                    <a:pt x="161543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161543" y="438911"/>
                  </a:lnTo>
                  <a:lnTo>
                    <a:pt x="16154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752844" y="3749039"/>
              <a:ext cx="160020" cy="99060"/>
            </a:xfrm>
            <a:custGeom>
              <a:avLst/>
              <a:gdLst/>
              <a:ahLst/>
              <a:cxnLst/>
              <a:rect l="l" t="t" r="r" b="b"/>
              <a:pathLst>
                <a:path w="160020" h="99060">
                  <a:moveTo>
                    <a:pt x="160020" y="0"/>
                  </a:moveTo>
                  <a:lnTo>
                    <a:pt x="0" y="0"/>
                  </a:lnTo>
                  <a:lnTo>
                    <a:pt x="0" y="99060"/>
                  </a:lnTo>
                  <a:lnTo>
                    <a:pt x="160020" y="99060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752844" y="3616451"/>
              <a:ext cx="160020" cy="132715"/>
            </a:xfrm>
            <a:custGeom>
              <a:avLst/>
              <a:gdLst/>
              <a:ahLst/>
              <a:cxnLst/>
              <a:rect l="l" t="t" r="r" b="b"/>
              <a:pathLst>
                <a:path w="160020" h="132714">
                  <a:moveTo>
                    <a:pt x="160020" y="0"/>
                  </a:moveTo>
                  <a:lnTo>
                    <a:pt x="0" y="0"/>
                  </a:lnTo>
                  <a:lnTo>
                    <a:pt x="0" y="132587"/>
                  </a:lnTo>
                  <a:lnTo>
                    <a:pt x="160020" y="132587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752844" y="3573779"/>
              <a:ext cx="160020" cy="43180"/>
            </a:xfrm>
            <a:custGeom>
              <a:avLst/>
              <a:gdLst/>
              <a:ahLst/>
              <a:cxnLst/>
              <a:rect l="l" t="t" r="r" b="b"/>
              <a:pathLst>
                <a:path w="160020" h="43179">
                  <a:moveTo>
                    <a:pt x="160020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160020" y="42672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752844" y="3848100"/>
              <a:ext cx="160020" cy="295910"/>
            </a:xfrm>
            <a:custGeom>
              <a:avLst/>
              <a:gdLst/>
              <a:ahLst/>
              <a:cxnLst/>
              <a:rect l="l" t="t" r="r" b="b"/>
              <a:pathLst>
                <a:path w="160020" h="295910">
                  <a:moveTo>
                    <a:pt x="160020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160020" y="295656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040879" y="3835908"/>
              <a:ext cx="160020" cy="12700"/>
            </a:xfrm>
            <a:custGeom>
              <a:avLst/>
              <a:gdLst/>
              <a:ahLst/>
              <a:cxnLst/>
              <a:rect l="l" t="t" r="r" b="b"/>
              <a:pathLst>
                <a:path w="160020" h="12700">
                  <a:moveTo>
                    <a:pt x="160020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160020" y="12192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040879" y="3822191"/>
              <a:ext cx="160020" cy="13970"/>
            </a:xfrm>
            <a:custGeom>
              <a:avLst/>
              <a:gdLst/>
              <a:ahLst/>
              <a:cxnLst/>
              <a:rect l="l" t="t" r="r" b="b"/>
              <a:pathLst>
                <a:path w="160020" h="13970">
                  <a:moveTo>
                    <a:pt x="160020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160020" y="13716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040879" y="3788663"/>
              <a:ext cx="160020" cy="33655"/>
            </a:xfrm>
            <a:custGeom>
              <a:avLst/>
              <a:gdLst/>
              <a:ahLst/>
              <a:cxnLst/>
              <a:rect l="l" t="t" r="r" b="b"/>
              <a:pathLst>
                <a:path w="160020" h="33654">
                  <a:moveTo>
                    <a:pt x="160020" y="0"/>
                  </a:moveTo>
                  <a:lnTo>
                    <a:pt x="0" y="0"/>
                  </a:lnTo>
                  <a:lnTo>
                    <a:pt x="0" y="33527"/>
                  </a:lnTo>
                  <a:lnTo>
                    <a:pt x="160020" y="33527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040879" y="3616451"/>
              <a:ext cx="160020" cy="172720"/>
            </a:xfrm>
            <a:custGeom>
              <a:avLst/>
              <a:gdLst/>
              <a:ahLst/>
              <a:cxnLst/>
              <a:rect l="l" t="t" r="r" b="b"/>
              <a:pathLst>
                <a:path w="160020" h="172720">
                  <a:moveTo>
                    <a:pt x="160020" y="0"/>
                  </a:moveTo>
                  <a:lnTo>
                    <a:pt x="0" y="0"/>
                  </a:lnTo>
                  <a:lnTo>
                    <a:pt x="0" y="172212"/>
                  </a:lnTo>
                  <a:lnTo>
                    <a:pt x="160020" y="172212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8196071" y="3846575"/>
              <a:ext cx="160020" cy="1905"/>
            </a:xfrm>
            <a:custGeom>
              <a:avLst/>
              <a:gdLst/>
              <a:ahLst/>
              <a:cxnLst/>
              <a:rect l="l" t="t" r="r" b="b"/>
              <a:pathLst>
                <a:path w="160020" h="1904">
                  <a:moveTo>
                    <a:pt x="160020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160020" y="1524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8196071" y="3630168"/>
              <a:ext cx="160020" cy="216535"/>
            </a:xfrm>
            <a:custGeom>
              <a:avLst/>
              <a:gdLst/>
              <a:ahLst/>
              <a:cxnLst/>
              <a:rect l="l" t="t" r="r" b="b"/>
              <a:pathLst>
                <a:path w="160020" h="216535">
                  <a:moveTo>
                    <a:pt x="160020" y="0"/>
                  </a:moveTo>
                  <a:lnTo>
                    <a:pt x="0" y="0"/>
                  </a:lnTo>
                  <a:lnTo>
                    <a:pt x="0" y="216407"/>
                  </a:lnTo>
                  <a:lnTo>
                    <a:pt x="160020" y="216407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8196071" y="3491483"/>
              <a:ext cx="160020" cy="139065"/>
            </a:xfrm>
            <a:custGeom>
              <a:avLst/>
              <a:gdLst/>
              <a:ahLst/>
              <a:cxnLst/>
              <a:rect l="l" t="t" r="r" b="b"/>
              <a:pathLst>
                <a:path w="160020" h="139064">
                  <a:moveTo>
                    <a:pt x="160020" y="0"/>
                  </a:moveTo>
                  <a:lnTo>
                    <a:pt x="0" y="0"/>
                  </a:lnTo>
                  <a:lnTo>
                    <a:pt x="0" y="138683"/>
                  </a:lnTo>
                  <a:lnTo>
                    <a:pt x="160020" y="138683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8196071" y="3319271"/>
              <a:ext cx="160020" cy="172720"/>
            </a:xfrm>
            <a:custGeom>
              <a:avLst/>
              <a:gdLst/>
              <a:ahLst/>
              <a:cxnLst/>
              <a:rect l="l" t="t" r="r" b="b"/>
              <a:pathLst>
                <a:path w="160020" h="172720">
                  <a:moveTo>
                    <a:pt x="160020" y="0"/>
                  </a:moveTo>
                  <a:lnTo>
                    <a:pt x="0" y="0"/>
                  </a:lnTo>
                  <a:lnTo>
                    <a:pt x="0" y="172212"/>
                  </a:lnTo>
                  <a:lnTo>
                    <a:pt x="160020" y="172212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8484108" y="3777995"/>
              <a:ext cx="160020" cy="70485"/>
            </a:xfrm>
            <a:custGeom>
              <a:avLst/>
              <a:gdLst/>
              <a:ahLst/>
              <a:cxnLst/>
              <a:rect l="l" t="t" r="r" b="b"/>
              <a:pathLst>
                <a:path w="160020" h="70485">
                  <a:moveTo>
                    <a:pt x="160020" y="0"/>
                  </a:moveTo>
                  <a:lnTo>
                    <a:pt x="0" y="0"/>
                  </a:lnTo>
                  <a:lnTo>
                    <a:pt x="0" y="70103"/>
                  </a:lnTo>
                  <a:lnTo>
                    <a:pt x="160020" y="70103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8484108" y="3535679"/>
              <a:ext cx="160020" cy="242570"/>
            </a:xfrm>
            <a:custGeom>
              <a:avLst/>
              <a:gdLst/>
              <a:ahLst/>
              <a:cxnLst/>
              <a:rect l="l" t="t" r="r" b="b"/>
              <a:pathLst>
                <a:path w="160020" h="242570">
                  <a:moveTo>
                    <a:pt x="160020" y="0"/>
                  </a:moveTo>
                  <a:lnTo>
                    <a:pt x="0" y="0"/>
                  </a:lnTo>
                  <a:lnTo>
                    <a:pt x="0" y="242316"/>
                  </a:lnTo>
                  <a:lnTo>
                    <a:pt x="160020" y="242316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8484108" y="3508247"/>
              <a:ext cx="160020" cy="27940"/>
            </a:xfrm>
            <a:custGeom>
              <a:avLst/>
              <a:gdLst/>
              <a:ahLst/>
              <a:cxnLst/>
              <a:rect l="l" t="t" r="r" b="b"/>
              <a:pathLst>
                <a:path w="160020" h="27939">
                  <a:moveTo>
                    <a:pt x="160020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160020" y="27432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8484108" y="3352799"/>
              <a:ext cx="160020" cy="155575"/>
            </a:xfrm>
            <a:custGeom>
              <a:avLst/>
              <a:gdLst/>
              <a:ahLst/>
              <a:cxnLst/>
              <a:rect l="l" t="t" r="r" b="b"/>
              <a:pathLst>
                <a:path w="160020" h="155575">
                  <a:moveTo>
                    <a:pt x="160020" y="0"/>
                  </a:moveTo>
                  <a:lnTo>
                    <a:pt x="0" y="0"/>
                  </a:lnTo>
                  <a:lnTo>
                    <a:pt x="0" y="155448"/>
                  </a:lnTo>
                  <a:lnTo>
                    <a:pt x="160020" y="155448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905755" y="3005327"/>
              <a:ext cx="3804285" cy="2106295"/>
            </a:xfrm>
            <a:custGeom>
              <a:avLst/>
              <a:gdLst/>
              <a:ahLst/>
              <a:cxnLst/>
              <a:rect l="l" t="t" r="r" b="b"/>
              <a:pathLst>
                <a:path w="3804284" h="2106295">
                  <a:moveTo>
                    <a:pt x="50292" y="2106168"/>
                  </a:moveTo>
                  <a:lnTo>
                    <a:pt x="50292" y="0"/>
                  </a:lnTo>
                </a:path>
                <a:path w="3804284" h="2106295">
                  <a:moveTo>
                    <a:pt x="0" y="2106168"/>
                  </a:moveTo>
                  <a:lnTo>
                    <a:pt x="50292" y="2106168"/>
                  </a:lnTo>
                </a:path>
                <a:path w="3804284" h="2106295">
                  <a:moveTo>
                    <a:pt x="0" y="1685544"/>
                  </a:moveTo>
                  <a:lnTo>
                    <a:pt x="50292" y="1685544"/>
                  </a:lnTo>
                </a:path>
                <a:path w="3804284" h="2106295">
                  <a:moveTo>
                    <a:pt x="0" y="1263396"/>
                  </a:moveTo>
                  <a:lnTo>
                    <a:pt x="50292" y="1263396"/>
                  </a:lnTo>
                </a:path>
                <a:path w="3804284" h="2106295">
                  <a:moveTo>
                    <a:pt x="0" y="842772"/>
                  </a:moveTo>
                  <a:lnTo>
                    <a:pt x="50292" y="842772"/>
                  </a:lnTo>
                </a:path>
                <a:path w="3804284" h="2106295">
                  <a:moveTo>
                    <a:pt x="0" y="420624"/>
                  </a:moveTo>
                  <a:lnTo>
                    <a:pt x="50292" y="420624"/>
                  </a:lnTo>
                </a:path>
                <a:path w="3804284" h="2106295">
                  <a:moveTo>
                    <a:pt x="0" y="0"/>
                  </a:moveTo>
                  <a:lnTo>
                    <a:pt x="50292" y="0"/>
                  </a:lnTo>
                </a:path>
                <a:path w="3804284" h="2106295">
                  <a:moveTo>
                    <a:pt x="50292" y="842772"/>
                  </a:moveTo>
                  <a:lnTo>
                    <a:pt x="3803904" y="84277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100573" y="3688841"/>
              <a:ext cx="3464560" cy="376555"/>
            </a:xfrm>
            <a:custGeom>
              <a:avLst/>
              <a:gdLst/>
              <a:ahLst/>
              <a:cxnLst/>
              <a:rect l="l" t="t" r="r" b="b"/>
              <a:pathLst>
                <a:path w="3464559" h="376554">
                  <a:moveTo>
                    <a:pt x="0" y="0"/>
                  </a:moveTo>
                  <a:lnTo>
                    <a:pt x="48079" y="5326"/>
                  </a:lnTo>
                  <a:lnTo>
                    <a:pt x="96176" y="10188"/>
                  </a:lnTo>
                  <a:lnTo>
                    <a:pt x="144287" y="15049"/>
                  </a:lnTo>
                  <a:lnTo>
                    <a:pt x="192409" y="20376"/>
                  </a:lnTo>
                  <a:lnTo>
                    <a:pt x="240538" y="26634"/>
                  </a:lnTo>
                  <a:lnTo>
                    <a:pt x="288671" y="34289"/>
                  </a:lnTo>
                  <a:lnTo>
                    <a:pt x="336750" y="43033"/>
                  </a:lnTo>
                  <a:lnTo>
                    <a:pt x="384847" y="52502"/>
                  </a:lnTo>
                  <a:lnTo>
                    <a:pt x="432958" y="62896"/>
                  </a:lnTo>
                  <a:lnTo>
                    <a:pt x="481080" y="74412"/>
                  </a:lnTo>
                  <a:lnTo>
                    <a:pt x="529209" y="87247"/>
                  </a:lnTo>
                  <a:lnTo>
                    <a:pt x="577341" y="101599"/>
                  </a:lnTo>
                  <a:lnTo>
                    <a:pt x="625421" y="119346"/>
                  </a:lnTo>
                  <a:lnTo>
                    <a:pt x="673518" y="140701"/>
                  </a:lnTo>
                  <a:lnTo>
                    <a:pt x="721629" y="163369"/>
                  </a:lnTo>
                  <a:lnTo>
                    <a:pt x="769751" y="185053"/>
                  </a:lnTo>
                  <a:lnTo>
                    <a:pt x="817880" y="203455"/>
                  </a:lnTo>
                  <a:lnTo>
                    <a:pt x="866013" y="216280"/>
                  </a:lnTo>
                  <a:lnTo>
                    <a:pt x="914092" y="222721"/>
                  </a:lnTo>
                  <a:lnTo>
                    <a:pt x="962189" y="224456"/>
                  </a:lnTo>
                  <a:lnTo>
                    <a:pt x="1010300" y="222916"/>
                  </a:lnTo>
                  <a:lnTo>
                    <a:pt x="1058422" y="219535"/>
                  </a:lnTo>
                  <a:lnTo>
                    <a:pt x="1106551" y="215745"/>
                  </a:lnTo>
                  <a:lnTo>
                    <a:pt x="1154684" y="212978"/>
                  </a:lnTo>
                  <a:lnTo>
                    <a:pt x="1202807" y="211299"/>
                  </a:lnTo>
                  <a:lnTo>
                    <a:pt x="1250917" y="209578"/>
                  </a:lnTo>
                  <a:lnTo>
                    <a:pt x="1299019" y="207454"/>
                  </a:lnTo>
                  <a:lnTo>
                    <a:pt x="1347121" y="204568"/>
                  </a:lnTo>
                  <a:lnTo>
                    <a:pt x="1395231" y="200561"/>
                  </a:lnTo>
                  <a:lnTo>
                    <a:pt x="1443354" y="195071"/>
                  </a:lnTo>
                  <a:lnTo>
                    <a:pt x="1491478" y="188373"/>
                  </a:lnTo>
                  <a:lnTo>
                    <a:pt x="1539588" y="180730"/>
                  </a:lnTo>
                  <a:lnTo>
                    <a:pt x="1587690" y="171957"/>
                  </a:lnTo>
                  <a:lnTo>
                    <a:pt x="1635792" y="161873"/>
                  </a:lnTo>
                  <a:lnTo>
                    <a:pt x="1683902" y="150292"/>
                  </a:lnTo>
                  <a:lnTo>
                    <a:pt x="1732026" y="137032"/>
                  </a:lnTo>
                  <a:lnTo>
                    <a:pt x="1780149" y="119686"/>
                  </a:lnTo>
                  <a:lnTo>
                    <a:pt x="1828259" y="97996"/>
                  </a:lnTo>
                  <a:lnTo>
                    <a:pt x="1876361" y="74818"/>
                  </a:lnTo>
                  <a:lnTo>
                    <a:pt x="1924463" y="53006"/>
                  </a:lnTo>
                  <a:lnTo>
                    <a:pt x="1972573" y="35412"/>
                  </a:lnTo>
                  <a:lnTo>
                    <a:pt x="2020697" y="24891"/>
                  </a:lnTo>
                  <a:lnTo>
                    <a:pt x="2068820" y="19644"/>
                  </a:lnTo>
                  <a:lnTo>
                    <a:pt x="2116930" y="16947"/>
                  </a:lnTo>
                  <a:lnTo>
                    <a:pt x="2165032" y="18462"/>
                  </a:lnTo>
                  <a:lnTo>
                    <a:pt x="2213134" y="25851"/>
                  </a:lnTo>
                  <a:lnTo>
                    <a:pt x="2261244" y="40775"/>
                  </a:lnTo>
                  <a:lnTo>
                    <a:pt x="2309368" y="64896"/>
                  </a:lnTo>
                  <a:lnTo>
                    <a:pt x="2367126" y="120348"/>
                  </a:lnTo>
                  <a:lnTo>
                    <a:pt x="2396003" y="159124"/>
                  </a:lnTo>
                  <a:lnTo>
                    <a:pt x="2424879" y="201542"/>
                  </a:lnTo>
                  <a:lnTo>
                    <a:pt x="2453751" y="244808"/>
                  </a:lnTo>
                  <a:lnTo>
                    <a:pt x="2482619" y="286126"/>
                  </a:lnTo>
                  <a:lnTo>
                    <a:pt x="2511483" y="322704"/>
                  </a:lnTo>
                  <a:lnTo>
                    <a:pt x="2540341" y="351746"/>
                  </a:lnTo>
                  <a:lnTo>
                    <a:pt x="2569193" y="370458"/>
                  </a:lnTo>
                  <a:lnTo>
                    <a:pt x="2598039" y="376046"/>
                  </a:lnTo>
                  <a:lnTo>
                    <a:pt x="2626918" y="366219"/>
                  </a:lnTo>
                  <a:lnTo>
                    <a:pt x="2684674" y="308427"/>
                  </a:lnTo>
                  <a:lnTo>
                    <a:pt x="2713550" y="266572"/>
                  </a:lnTo>
                  <a:lnTo>
                    <a:pt x="2742422" y="220154"/>
                  </a:lnTo>
                  <a:lnTo>
                    <a:pt x="2771290" y="172227"/>
                  </a:lnTo>
                  <a:lnTo>
                    <a:pt x="2800154" y="125846"/>
                  </a:lnTo>
                  <a:lnTo>
                    <a:pt x="2829012" y="84068"/>
                  </a:lnTo>
                  <a:lnTo>
                    <a:pt x="2857864" y="49949"/>
                  </a:lnTo>
                  <a:lnTo>
                    <a:pt x="2934842" y="7657"/>
                  </a:lnTo>
                  <a:lnTo>
                    <a:pt x="2982971" y="4148"/>
                  </a:lnTo>
                  <a:lnTo>
                    <a:pt x="3031093" y="10588"/>
                  </a:lnTo>
                  <a:lnTo>
                    <a:pt x="3079204" y="21547"/>
                  </a:lnTo>
                  <a:lnTo>
                    <a:pt x="3127301" y="31596"/>
                  </a:lnTo>
                  <a:lnTo>
                    <a:pt x="3175380" y="35305"/>
                  </a:lnTo>
                  <a:lnTo>
                    <a:pt x="3223513" y="33201"/>
                  </a:lnTo>
                  <a:lnTo>
                    <a:pt x="3271642" y="29732"/>
                  </a:lnTo>
                  <a:lnTo>
                    <a:pt x="3319764" y="25352"/>
                  </a:lnTo>
                  <a:lnTo>
                    <a:pt x="3367875" y="20517"/>
                  </a:lnTo>
                  <a:lnTo>
                    <a:pt x="3415972" y="15682"/>
                  </a:lnTo>
                  <a:lnTo>
                    <a:pt x="3464052" y="11302"/>
                  </a:lnTo>
                </a:path>
              </a:pathLst>
            </a:custGeom>
            <a:ln w="38100">
              <a:solidFill>
                <a:srgbClr val="2C2C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" name="object 137"/>
          <p:cNvSpPr txBox="1"/>
          <p:nvPr/>
        </p:nvSpPr>
        <p:spPr>
          <a:xfrm>
            <a:off x="4579746" y="5000370"/>
            <a:ext cx="247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60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4579746" y="4578857"/>
            <a:ext cx="247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40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4579746" y="4157598"/>
            <a:ext cx="247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20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4718050" y="3736085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ahoma"/>
                <a:cs typeface="Tahoma"/>
              </a:rPr>
              <a:t>0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4634865" y="331482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ahoma"/>
                <a:cs typeface="Tahoma"/>
              </a:rPr>
              <a:t>20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4634865" y="2893314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ahoma"/>
                <a:cs typeface="Tahoma"/>
              </a:rPr>
              <a:t>40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4996613" y="5151326"/>
            <a:ext cx="3674110" cy="59055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ahoma"/>
                <a:cs typeface="Tahoma"/>
              </a:rPr>
              <a:t>2018-Ç1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200" spc="-5" dirty="0">
                <a:latin typeface="Tahoma"/>
                <a:cs typeface="Tahoma"/>
              </a:rPr>
              <a:t>2018-Ç2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200" spc="-5" dirty="0">
                <a:latin typeface="Tahoma"/>
                <a:cs typeface="Tahoma"/>
              </a:rPr>
              <a:t>2018-Ç3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200" spc="-5" dirty="0">
                <a:latin typeface="Tahoma"/>
                <a:cs typeface="Tahoma"/>
              </a:rPr>
              <a:t>2018-Ç4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200" spc="-5" dirty="0">
                <a:latin typeface="Tahoma"/>
                <a:cs typeface="Tahoma"/>
              </a:rPr>
              <a:t>2019-Ç1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200" spc="-5" dirty="0">
                <a:latin typeface="Tahoma"/>
                <a:cs typeface="Tahoma"/>
              </a:rPr>
              <a:t>2019-Ç2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200" spc="-5" dirty="0">
                <a:latin typeface="Tahoma"/>
                <a:cs typeface="Tahoma"/>
              </a:rPr>
              <a:t>2019-Ç3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200" spc="-5" dirty="0">
                <a:latin typeface="Tahoma"/>
                <a:cs typeface="Tahoma"/>
              </a:rPr>
              <a:t>2019-Ç4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200" spc="-5" dirty="0">
                <a:latin typeface="Tahoma"/>
                <a:cs typeface="Tahoma"/>
              </a:rPr>
              <a:t>2020-Ç1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200" spc="-5" dirty="0">
                <a:latin typeface="Tahoma"/>
                <a:cs typeface="Tahoma"/>
              </a:rPr>
              <a:t>2020-Ç2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200" spc="-5" dirty="0">
                <a:latin typeface="Tahoma"/>
                <a:cs typeface="Tahoma"/>
              </a:rPr>
              <a:t>2020-Ç3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200" spc="-5" dirty="0">
                <a:latin typeface="Tahoma"/>
                <a:cs typeface="Tahoma"/>
              </a:rPr>
              <a:t>2020-Ç4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200" spc="-5" dirty="0">
                <a:latin typeface="Tahoma"/>
                <a:cs typeface="Tahoma"/>
              </a:rPr>
              <a:t>2021-Ç1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6739128" y="6214871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5" h="160020">
                <a:moveTo>
                  <a:pt x="214883" y="0"/>
                </a:moveTo>
                <a:lnTo>
                  <a:pt x="0" y="0"/>
                </a:lnTo>
                <a:lnTo>
                  <a:pt x="0" y="160019"/>
                </a:lnTo>
                <a:lnTo>
                  <a:pt x="214883" y="160019"/>
                </a:lnTo>
                <a:lnTo>
                  <a:pt x="214883" y="0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366003" y="5981700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20"/>
                </a:lnTo>
                <a:lnTo>
                  <a:pt x="213360" y="160020"/>
                </a:lnTo>
                <a:lnTo>
                  <a:pt x="21336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366003" y="6214871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19"/>
                </a:lnTo>
                <a:lnTo>
                  <a:pt x="213360" y="160019"/>
                </a:lnTo>
                <a:lnTo>
                  <a:pt x="21336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739128" y="5981700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5" h="160020">
                <a:moveTo>
                  <a:pt x="214883" y="0"/>
                </a:moveTo>
                <a:lnTo>
                  <a:pt x="0" y="0"/>
                </a:lnTo>
                <a:lnTo>
                  <a:pt x="0" y="160020"/>
                </a:lnTo>
                <a:lnTo>
                  <a:pt x="214883" y="160020"/>
                </a:lnTo>
                <a:lnTo>
                  <a:pt x="21488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881366" y="6061709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2C2C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5619115" y="5913221"/>
            <a:ext cx="1029969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99"/>
              </a:lnSpc>
              <a:spcBef>
                <a:spcPts val="100"/>
              </a:spcBef>
            </a:pPr>
            <a:r>
              <a:rPr sz="1200" dirty="0">
                <a:latin typeface="Tahoma"/>
                <a:cs typeface="Tahoma"/>
              </a:rPr>
              <a:t>Özel </a:t>
            </a:r>
            <a:r>
              <a:rPr sz="1200" spc="-5" dirty="0">
                <a:latin typeface="Tahoma"/>
                <a:cs typeface="Tahoma"/>
              </a:rPr>
              <a:t>Tüketim  </a:t>
            </a:r>
            <a:r>
              <a:rPr sz="1200" spc="-10" dirty="0">
                <a:latin typeface="Tahoma"/>
                <a:cs typeface="Tahoma"/>
              </a:rPr>
              <a:t>Kamu</a:t>
            </a:r>
            <a:r>
              <a:rPr sz="1200" spc="-8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Tüketimi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8115045" y="5963818"/>
            <a:ext cx="46100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ahoma"/>
                <a:cs typeface="Tahoma"/>
              </a:rPr>
              <a:t>GSY</a:t>
            </a:r>
            <a:r>
              <a:rPr sz="1200" spc="-5" dirty="0">
                <a:latin typeface="Tahoma"/>
                <a:cs typeface="Tahoma"/>
              </a:rPr>
              <a:t>İH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6992493" y="5913221"/>
            <a:ext cx="77914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99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Yatırımlar  </a:t>
            </a:r>
            <a:r>
              <a:rPr sz="1200" dirty="0">
                <a:latin typeface="Tahoma"/>
                <a:cs typeface="Tahoma"/>
              </a:rPr>
              <a:t>Net</a:t>
            </a:r>
            <a:r>
              <a:rPr sz="1200" spc="-8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İhracat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4450079" y="2852927"/>
            <a:ext cx="0" cy="3168015"/>
          </a:xfrm>
          <a:custGeom>
            <a:avLst/>
            <a:gdLst/>
            <a:ahLst/>
            <a:cxnLst/>
            <a:rect l="l" t="t" r="r" b="b"/>
            <a:pathLst>
              <a:path h="3168015">
                <a:moveTo>
                  <a:pt x="0" y="0"/>
                </a:moveTo>
                <a:lnTo>
                  <a:pt x="0" y="3168002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>
            <a:spLocks noGrp="1"/>
          </p:cNvSpPr>
          <p:nvPr>
            <p:ph type="title"/>
          </p:nvPr>
        </p:nvSpPr>
        <p:spPr>
          <a:xfrm>
            <a:off x="380187" y="900176"/>
            <a:ext cx="74015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2021 yılı ilk çeyrek büyüme oranı </a:t>
            </a:r>
            <a:r>
              <a:rPr sz="2400" dirty="0"/>
              <a:t>%7</a:t>
            </a:r>
            <a:r>
              <a:rPr sz="2400" spc="15" dirty="0"/>
              <a:t> </a:t>
            </a:r>
            <a:r>
              <a:rPr sz="2400" dirty="0"/>
              <a:t>düzeyinde</a:t>
            </a:r>
            <a:endParaRPr sz="2400"/>
          </a:p>
        </p:txBody>
      </p:sp>
      <p:sp>
        <p:nvSpPr>
          <p:cNvPr id="154" name="object 154"/>
          <p:cNvSpPr txBox="1"/>
          <p:nvPr/>
        </p:nvSpPr>
        <p:spPr>
          <a:xfrm>
            <a:off x="380187" y="1265936"/>
            <a:ext cx="8684260" cy="1590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20" dirty="0">
                <a:solidFill>
                  <a:srgbClr val="1F308D"/>
                </a:solidFill>
                <a:latin typeface="Tahoma"/>
                <a:cs typeface="Tahoma"/>
              </a:rPr>
              <a:t>Yatırım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ve özel tüketim kaynaklı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artışlar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belirleyici, sanayide </a:t>
            </a:r>
            <a:r>
              <a:rPr sz="2000" dirty="0">
                <a:solidFill>
                  <a:srgbClr val="1F308D"/>
                </a:solidFill>
                <a:latin typeface="Tahoma"/>
                <a:cs typeface="Tahoma"/>
              </a:rPr>
              <a:t>toparlanma </a:t>
            </a:r>
            <a:r>
              <a:rPr sz="2000" spc="-5" dirty="0">
                <a:solidFill>
                  <a:srgbClr val="1F308D"/>
                </a:solidFill>
                <a:latin typeface="Tahoma"/>
                <a:cs typeface="Tahoma"/>
              </a:rPr>
              <a:t>güçlü  seyrediyor</a:t>
            </a:r>
            <a:endParaRPr sz="2000" dirty="0">
              <a:latin typeface="Tahoma"/>
              <a:cs typeface="Tahoma"/>
            </a:endParaRPr>
          </a:p>
          <a:p>
            <a:pPr marL="200025">
              <a:lnSpc>
                <a:spcPct val="100000"/>
              </a:lnSpc>
              <a:spcBef>
                <a:spcPts val="2070"/>
              </a:spcBef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GSYH yıllık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büyümeye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üretim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ve harcama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yönünden katkılar,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%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puan, 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Ç1 –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Ç1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 dirty="0">
              <a:latin typeface="Tahoma"/>
              <a:cs typeface="Tahoma"/>
            </a:endParaRPr>
          </a:p>
          <a:p>
            <a:pPr marL="267970">
              <a:lnSpc>
                <a:spcPct val="100000"/>
              </a:lnSpc>
              <a:tabLst>
                <a:tab pos="4727575" algn="l"/>
              </a:tabLst>
            </a:pPr>
            <a:r>
              <a:rPr sz="1450" b="1" i="1" spc="-30" dirty="0">
                <a:latin typeface="Tahoma"/>
                <a:cs typeface="Tahoma"/>
              </a:rPr>
              <a:t>Üretim</a:t>
            </a:r>
            <a:r>
              <a:rPr sz="1450" b="1" i="1" spc="10" dirty="0">
                <a:latin typeface="Tahoma"/>
                <a:cs typeface="Tahoma"/>
              </a:rPr>
              <a:t> </a:t>
            </a:r>
            <a:r>
              <a:rPr sz="1450" b="1" i="1" spc="-35" dirty="0">
                <a:latin typeface="Tahoma"/>
                <a:cs typeface="Tahoma"/>
              </a:rPr>
              <a:t>yönünden</a:t>
            </a:r>
            <a:r>
              <a:rPr sz="1450" b="1" i="1" dirty="0">
                <a:latin typeface="Tahoma"/>
                <a:cs typeface="Tahoma"/>
              </a:rPr>
              <a:t> </a:t>
            </a:r>
            <a:r>
              <a:rPr sz="1450" b="1" i="1" spc="-30" dirty="0">
                <a:latin typeface="Tahoma"/>
                <a:cs typeface="Tahoma"/>
              </a:rPr>
              <a:t>katkılar	</a:t>
            </a:r>
            <a:r>
              <a:rPr sz="1450" b="1" i="1" spc="-35" dirty="0">
                <a:latin typeface="Tahoma"/>
                <a:cs typeface="Tahoma"/>
              </a:rPr>
              <a:t>Harcama yönünden</a:t>
            </a:r>
            <a:r>
              <a:rPr sz="1450" b="1" i="1" spc="-5" dirty="0">
                <a:latin typeface="Tahoma"/>
                <a:cs typeface="Tahoma"/>
              </a:rPr>
              <a:t> </a:t>
            </a:r>
            <a:r>
              <a:rPr sz="1450" b="1" i="1" spc="-30" dirty="0">
                <a:latin typeface="Tahoma"/>
                <a:cs typeface="Tahoma"/>
              </a:rPr>
              <a:t>katkılar</a:t>
            </a:r>
            <a:endParaRPr sz="145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741873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481" name="think-cell Slide" r:id="rId5" imgW="444" imgH="446" progId="TCLayout.ActiveDocument.1">
                  <p:embed/>
                </p:oleObj>
              </mc:Choice>
              <mc:Fallback>
                <p:oleObj name="think-cell Slide" r:id="rId5" imgW="444" imgH="446" progId="TCLayout.ActiveDocument.1">
                  <p:embed/>
                  <p:pic>
                    <p:nvPicPr>
                      <p:cNvPr id="5" name="Nesne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0859" y="1006112"/>
            <a:ext cx="8597612" cy="737573"/>
          </a:xfrm>
        </p:spPr>
        <p:txBody>
          <a:bodyPr vert="horz"/>
          <a:lstStyle/>
          <a:p>
            <a:r>
              <a:rPr lang="tr-TR" sz="2000" dirty="0" smtClean="0"/>
              <a:t>Gaziantep ili en fazla göçü Şanlıurfa’dan alırken  en fazla göçü  İstanbul’a verdi.</a:t>
            </a:r>
            <a:br>
              <a:rPr lang="tr-TR" sz="2000" dirty="0" smtClean="0"/>
            </a:br>
            <a:r>
              <a:rPr lang="tr-TR" sz="1800" b="0" dirty="0" smtClean="0"/>
              <a:t>2019 yılında Gaziantep’in verdiği toplam göç 52268 kişi</a:t>
            </a:r>
            <a:br>
              <a:rPr lang="tr-TR" sz="1800" b="0" dirty="0" smtClean="0"/>
            </a:br>
            <a:r>
              <a:rPr lang="tr-TR" sz="1800" b="0" dirty="0" smtClean="0"/>
              <a:t>2019 yılında Gaziantep’in aldığı toplam göç 16285 kişi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tr-TR" sz="18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1AB6C-D4B8-4F11-8867-B5C2B23781FF}" type="slidenum">
              <a:rPr kumimoji="0" lang="tr-TR" sz="1400" b="0" i="0" u="none" strike="noStrike" kern="1200" cap="none" spc="0" normalizeH="0" baseline="0" noProof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CBDDEB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394" y="1877935"/>
            <a:ext cx="913960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Gaziantep</a:t>
            </a:r>
            <a:r>
              <a:rPr kumimoji="0" lang="tr-T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ilinin diğer illere verdiği-aldığı göç, kişi, 2019</a:t>
            </a: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Kaynak: </a:t>
            </a: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TÜİK, </a:t>
            </a:r>
            <a:r>
              <a:rPr lang="tr-TR" sz="1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Göç İstatistikleri</a:t>
            </a: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tr-TR" alt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TEPAV </a:t>
            </a:r>
            <a:r>
              <a:rPr kumimoji="0" lang="tr-TR" alt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görselleştirmesi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3" name="Dikdörtgen 1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258" name="Dikdörtgen 25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0" name="Dikdörtgen 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Dikdörtgen 2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4" name="Tablo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772555"/>
              </p:ext>
            </p:extLst>
          </p:nvPr>
        </p:nvGraphicFramePr>
        <p:xfrm>
          <a:off x="1203875" y="2988198"/>
          <a:ext cx="3347843" cy="3080530"/>
        </p:xfrm>
        <a:graphic>
          <a:graphicData uri="http://schemas.openxmlformats.org/drawingml/2006/table">
            <a:tbl>
              <a:tblPr/>
              <a:tblGrid>
                <a:gridCol w="19464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014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Şanlıurfa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9391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İstanbul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4025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Kilis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3881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Kahramanmaraş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3000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Adıyaman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2478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Hatay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2393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Adana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2216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Mersin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2117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Ankara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2078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Antalya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1302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4" name="Dikdörtgen 23"/>
          <p:cNvSpPr/>
          <p:nvPr/>
        </p:nvSpPr>
        <p:spPr>
          <a:xfrm>
            <a:off x="1152249" y="2472422"/>
            <a:ext cx="40986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b="1" dirty="0" smtClean="0">
                <a:solidFill>
                  <a:srgbClr val="14316C"/>
                </a:solidFill>
              </a:rPr>
              <a:t>Gaziantep’in </a:t>
            </a:r>
            <a:r>
              <a:rPr lang="tr-TR" sz="1400" b="1" dirty="0">
                <a:solidFill>
                  <a:srgbClr val="14316C"/>
                </a:solidFill>
              </a:rPr>
              <a:t>diğer </a:t>
            </a:r>
            <a:r>
              <a:rPr lang="tr-TR" sz="1400" b="1" dirty="0" smtClean="0">
                <a:solidFill>
                  <a:srgbClr val="14316C"/>
                </a:solidFill>
              </a:rPr>
              <a:t>illerden aldığı göç, kişi</a:t>
            </a:r>
            <a:endParaRPr lang="tr-TR" sz="1400" b="1" dirty="0">
              <a:solidFill>
                <a:srgbClr val="14316C"/>
              </a:solidFill>
            </a:endParaRPr>
          </a:p>
        </p:txBody>
      </p:sp>
      <p:sp>
        <p:nvSpPr>
          <p:cNvPr id="25" name="Dikdörtgen 24"/>
          <p:cNvSpPr/>
          <p:nvPr/>
        </p:nvSpPr>
        <p:spPr>
          <a:xfrm>
            <a:off x="5297694" y="2473717"/>
            <a:ext cx="41505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tr-TR" altLang="en-US" sz="1400" b="1" dirty="0" smtClean="0">
                <a:solidFill>
                  <a:srgbClr val="C00000"/>
                </a:solidFill>
              </a:rPr>
              <a:t>Gaziantep‘in </a:t>
            </a:r>
            <a:r>
              <a:rPr lang="tr-TR" altLang="en-US" sz="1400" b="1" dirty="0">
                <a:solidFill>
                  <a:srgbClr val="C00000"/>
                </a:solidFill>
              </a:rPr>
              <a:t>diğer </a:t>
            </a:r>
            <a:r>
              <a:rPr lang="tr-TR" altLang="en-US" sz="1400" b="1" dirty="0" smtClean="0">
                <a:solidFill>
                  <a:srgbClr val="C00000"/>
                </a:solidFill>
              </a:rPr>
              <a:t>illere verdiği göç, kişi</a:t>
            </a:r>
            <a:endParaRPr lang="tr-TR" altLang="en-US" sz="1400" b="1" dirty="0">
              <a:solidFill>
                <a:srgbClr val="C00000"/>
              </a:solidFill>
            </a:endParaRPr>
          </a:p>
        </p:txBody>
      </p:sp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185343"/>
              </p:ext>
            </p:extLst>
          </p:nvPr>
        </p:nvGraphicFramePr>
        <p:xfrm>
          <a:off x="5297694" y="2988198"/>
          <a:ext cx="3561716" cy="3080530"/>
        </p:xfrm>
        <a:graphic>
          <a:graphicData uri="http://schemas.openxmlformats.org/drawingml/2006/table">
            <a:tbl>
              <a:tblPr/>
              <a:tblGrid>
                <a:gridCol w="18605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0111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İstanbul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6402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Şanlıurfa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4946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Kahramanmaraş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3367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Antalya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3072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Hatay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2713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Ankara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2573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Mersin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2514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Kilis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2256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Adana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2122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Adıyaman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1828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20" name="Düz Bağlayıcı 19"/>
          <p:cNvCxnSpPr/>
          <p:nvPr/>
        </p:nvCxnSpPr>
        <p:spPr bwMode="auto">
          <a:xfrm>
            <a:off x="4934301" y="2988198"/>
            <a:ext cx="0" cy="306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1" name="Tablo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784011"/>
              </p:ext>
            </p:extLst>
          </p:nvPr>
        </p:nvGraphicFramePr>
        <p:xfrm>
          <a:off x="716350" y="2977933"/>
          <a:ext cx="324465" cy="3080530"/>
        </p:xfrm>
        <a:graphic>
          <a:graphicData uri="http://schemas.openxmlformats.org/drawingml/2006/table">
            <a:tbl>
              <a:tblPr/>
              <a:tblGrid>
                <a:gridCol w="3244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8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9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10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9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1181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04" name="think-cell Slide" r:id="rId32" imgW="444" imgH="446" progId="TCLayout.ActiveDocument.1">
                  <p:embed/>
                </p:oleObj>
              </mc:Choice>
              <mc:Fallback>
                <p:oleObj name="think-cell Slide" r:id="rId32" imgW="444" imgH="446" progId="TCLayout.ActiveDocument.1">
                  <p:embed/>
                  <p:pic>
                    <p:nvPicPr>
                      <p:cNvPr id="5" name="Nesne 4" hidden="1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Slayt </a:t>
            </a:r>
            <a:fld id="{4671AB6C-D4B8-4F11-8867-B5C2B23781FF}" type="slidenum">
              <a:rPr kumimoji="0" lang="tr-TR" sz="1400" b="0" i="0" u="none" strike="noStrike" kern="1200" cap="none" spc="0" normalizeH="0" baseline="0" noProof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CBDDEB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394" y="1865530"/>
            <a:ext cx="913960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Gaziantep</a:t>
            </a:r>
            <a:r>
              <a:rPr lang="tr-TR" sz="1600" b="1" noProof="0" dirty="0" smtClean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ve seçili illerin y</a:t>
            </a:r>
            <a:r>
              <a:rPr kumimoji="0" lang="tr-T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ıllık GSYH ve kişi başı GSYH </a:t>
            </a:r>
            <a:r>
              <a:rPr lang="tr-TR" sz="1600" b="1" noProof="0" dirty="0" smtClean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değerleri</a:t>
            </a:r>
            <a:r>
              <a:rPr kumimoji="0" lang="tr-T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, 2004-2019</a:t>
            </a: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3" name="Dikdörtgen 1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0" name="Dikdörtgen 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9" name="Dikdörtgen 1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271" name="Dikdörtgen 270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83" name="Dikdörtgen 8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85" name="Dikdörtgen 8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4" name="Dikdörtgen 163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320" name="Dikdörtgen 31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365" name="Dikdörtgen 36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58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18034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59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212883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53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6604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7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29448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43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8239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42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1493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57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163988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55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147637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54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19653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41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13128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60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22923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61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24558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62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261937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69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27813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31083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106" name="Dikdörtgen 105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8" name="Dikdörtgen 17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8" name="Dikdörtgen 29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28" name="Dikdörtgen 42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Dikdörtgen 13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Dikdörtgen 1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8" name="Dikdörtgen 2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4" name="Dikdörtgen 33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5" name="Unvan 1"/>
          <p:cNvSpPr txBox="1">
            <a:spLocks/>
          </p:cNvSpPr>
          <p:nvPr/>
        </p:nvSpPr>
        <p:spPr bwMode="auto">
          <a:xfrm>
            <a:off x="352424" y="1041056"/>
            <a:ext cx="8597612" cy="35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tr-TR" sz="2000" kern="0" dirty="0" smtClean="0"/>
              <a:t>2004 yılında Gaziantep’in GSYH’si </a:t>
            </a:r>
            <a:r>
              <a:rPr lang="tr-TR" sz="2000" kern="0" dirty="0"/>
              <a:t>8</a:t>
            </a:r>
            <a:r>
              <a:rPr lang="tr-TR" sz="2000" kern="0" dirty="0" smtClean="0"/>
              <a:t> milyon TL iken bu rakam 2019 yılında 77 milyar TL</a:t>
            </a:r>
            <a:r>
              <a:rPr lang="en-US" sz="2800" kern="0" dirty="0" smtClean="0"/>
              <a:t/>
            </a:r>
            <a:br>
              <a:rPr lang="en-US" sz="2800" kern="0" dirty="0" smtClean="0"/>
            </a:br>
            <a:r>
              <a:rPr lang="tr-TR" sz="1800" b="0" kern="0" dirty="0"/>
              <a:t>K</a:t>
            </a:r>
            <a:r>
              <a:rPr lang="tr-TR" sz="1800" b="0" kern="0" dirty="0" smtClean="0"/>
              <a:t>işi başı milli gelirde Gaziantep’te daha iyi konumda</a:t>
            </a:r>
            <a:endParaRPr lang="tr-TR" sz="1800" b="0" kern="0" dirty="0"/>
          </a:p>
        </p:txBody>
      </p:sp>
      <p:sp>
        <p:nvSpPr>
          <p:cNvPr id="196" name="Metin kutusu 195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Kaynak: </a:t>
            </a: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TÜİK, </a:t>
            </a:r>
            <a:r>
              <a:rPr lang="tr-TR" sz="1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Bölgesel Hesaplar, </a:t>
            </a:r>
            <a:r>
              <a:rPr kumimoji="0" lang="tr-TR" alt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TEPAV </a:t>
            </a:r>
            <a:r>
              <a:rPr kumimoji="0" lang="tr-TR" alt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görselleştirmesi</a:t>
            </a:r>
          </a:p>
        </p:txBody>
      </p:sp>
      <p:sp>
        <p:nvSpPr>
          <p:cNvPr id="21" name="Dikdörtgen 20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990600" y="2503017"/>
            <a:ext cx="2844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dirty="0" smtClean="0">
                <a:solidFill>
                  <a:schemeClr val="bg2">
                    <a:lumMod val="75000"/>
                  </a:schemeClr>
                </a:solidFill>
              </a:rPr>
              <a:t>GSYH, milyar TL</a:t>
            </a:r>
            <a:endParaRPr lang="tr-TR" sz="16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auto">
          <a:xfrm>
            <a:off x="522763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73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auto">
          <a:xfrm>
            <a:off x="571817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653573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53911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66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55546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74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62087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75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60452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64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63722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65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66992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68627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75168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82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76803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/>
          </a:p>
        </p:txBody>
      </p:sp>
      <p:sp>
        <p:nvSpPr>
          <p:cNvPr id="89" name="Metin kutusu 88"/>
          <p:cNvSpPr txBox="1"/>
          <p:nvPr/>
        </p:nvSpPr>
        <p:spPr>
          <a:xfrm>
            <a:off x="5338763" y="2503488"/>
            <a:ext cx="2844800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dirty="0" smtClean="0">
                <a:solidFill>
                  <a:schemeClr val="bg2">
                    <a:lumMod val="75000"/>
                  </a:schemeClr>
                </a:solidFill>
              </a:rPr>
              <a:t>Kişi başı GSYH, bin TL</a:t>
            </a:r>
            <a:endParaRPr lang="tr-TR" sz="16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95" name="Düz Bağlayıcı 94"/>
          <p:cNvCxnSpPr/>
          <p:nvPr/>
        </p:nvCxnSpPr>
        <p:spPr bwMode="auto">
          <a:xfrm>
            <a:off x="4543771" y="2745302"/>
            <a:ext cx="0" cy="360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91" name="Grafik 9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245502"/>
              </p:ext>
            </p:extLst>
          </p:nvPr>
        </p:nvGraphicFramePr>
        <p:xfrm>
          <a:off x="953567" y="2947948"/>
          <a:ext cx="2795213" cy="316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graphicFrame>
        <p:nvGraphicFramePr>
          <p:cNvPr id="90" name="Grafik 8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957076"/>
              </p:ext>
            </p:extLst>
          </p:nvPr>
        </p:nvGraphicFramePr>
        <p:xfrm>
          <a:off x="5252143" y="2947948"/>
          <a:ext cx="3053658" cy="3160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5"/>
          </a:graphicData>
        </a:graphic>
      </p:graphicFrame>
    </p:spTree>
    <p:extLst>
      <p:ext uri="{BB962C8B-B14F-4D97-AF65-F5344CB8AC3E}">
        <p14:creationId xmlns:p14="http://schemas.microsoft.com/office/powerpoint/2010/main" val="137166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514207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82" name="think-cell Slide" r:id="rId18" imgW="444" imgH="446" progId="TCLayout.ActiveDocument.1">
                  <p:embed/>
                </p:oleObj>
              </mc:Choice>
              <mc:Fallback>
                <p:oleObj name="think-cell Slide" r:id="rId18" imgW="444" imgH="446" progId="TCLayout.ActiveDocument.1">
                  <p:embed/>
                  <p:pic>
                    <p:nvPicPr>
                      <p:cNvPr id="5" name="Nesne 4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Slayt </a:t>
            </a:r>
            <a:fld id="{4671AB6C-D4B8-4F11-8867-B5C2B23781FF}" type="slidenum">
              <a:rPr kumimoji="0" lang="tr-TR" sz="1400" b="0" i="0" u="none" strike="noStrike" kern="1200" cap="none" spc="0" normalizeH="0" baseline="0" noProof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CBDDEB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2333" y="1187843"/>
            <a:ext cx="9139606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r-TR" sz="12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İhracat-İthalat, milyon dolar</a:t>
            </a:r>
            <a:r>
              <a:rPr lang="tr-TR" sz="12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aylık, 2018-2021</a:t>
            </a:r>
            <a:endParaRPr lang="tr-TR" sz="12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-31368" y="6581774"/>
            <a:ext cx="7898635" cy="27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Kaynak: </a:t>
            </a:r>
            <a:r>
              <a:rPr lang="tr-TR" sz="1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TÜİK, TEPAV hesaplamaları</a:t>
            </a:r>
            <a:endParaRPr kumimoji="0" lang="tr-TR" altLang="tr-TR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17873" y="862045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7" name="Unvan 1"/>
          <p:cNvSpPr>
            <a:spLocks noGrp="1"/>
          </p:cNvSpPr>
          <p:nvPr>
            <p:ph type="title"/>
          </p:nvPr>
        </p:nvSpPr>
        <p:spPr>
          <a:xfrm>
            <a:off x="217873" y="786282"/>
            <a:ext cx="8597612" cy="305759"/>
          </a:xfrm>
        </p:spPr>
        <p:txBody>
          <a:bodyPr vert="horz"/>
          <a:lstStyle/>
          <a:p>
            <a:r>
              <a:rPr lang="tr-TR" sz="2000" dirty="0" smtClean="0"/>
              <a:t>Gaziantep, dış ticarette rekabet gücünü artırabilir</a:t>
            </a:r>
            <a:endParaRPr lang="tr-TR" sz="1800" b="0" dirty="0"/>
          </a:p>
        </p:txBody>
      </p:sp>
      <p:sp>
        <p:nvSpPr>
          <p:cNvPr id="230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3559175" y="219392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tr-TR" sz="1000" noProof="0" dirty="0"/>
          </a:p>
        </p:txBody>
      </p:sp>
      <p:sp>
        <p:nvSpPr>
          <p:cNvPr id="231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3559175" y="1990725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tr-TR" sz="1000" noProof="0" dirty="0"/>
          </a:p>
        </p:txBody>
      </p:sp>
      <p:sp>
        <p:nvSpPr>
          <p:cNvPr id="353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2530475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000" noProof="0" dirty="0"/>
          </a:p>
        </p:txBody>
      </p:sp>
      <p:sp>
        <p:nvSpPr>
          <p:cNvPr id="28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3552825" y="528002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tr-TR" sz="1000" noProof="0" dirty="0"/>
          </a:p>
        </p:txBody>
      </p:sp>
      <p:sp>
        <p:nvSpPr>
          <p:cNvPr id="281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3552825" y="4878388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tr-TR" sz="1000" noProof="0" dirty="0"/>
          </a:p>
        </p:txBody>
      </p:sp>
      <p:sp>
        <p:nvSpPr>
          <p:cNvPr id="329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842963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000" noProof="0" dirty="0"/>
          </a:p>
        </p:txBody>
      </p:sp>
      <p:sp>
        <p:nvSpPr>
          <p:cNvPr id="365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3375025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000" noProof="0" dirty="0"/>
          </a:p>
        </p:txBody>
      </p:sp>
      <p:sp>
        <p:nvSpPr>
          <p:cNvPr id="341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1687513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000" noProof="0" dirty="0"/>
          </a:p>
        </p:txBody>
      </p:sp>
      <p:graphicFrame>
        <p:nvGraphicFramePr>
          <p:cNvPr id="512" name="Chart 3"/>
          <p:cNvGraphicFramePr/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000981511"/>
              </p:ext>
            </p:extLst>
          </p:nvPr>
        </p:nvGraphicFramePr>
        <p:xfrm>
          <a:off x="4470400" y="2360613"/>
          <a:ext cx="3222625" cy="136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390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7712075" y="282892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A1C616D0-CD74-4142-BA60-E5A7E292A1F4}" type="datetime'''''İ''t''''''''''h''a''l''''''a''''t'''''''''''''''">
              <a:rPr lang="tr-TR" altLang="en-US" sz="1000" smtClean="0"/>
              <a:pPr/>
              <a:t>İthalat</a:t>
            </a:fld>
            <a:endParaRPr lang="tr-TR" sz="1000" noProof="0" dirty="0"/>
          </a:p>
        </p:txBody>
      </p:sp>
      <p:sp>
        <p:nvSpPr>
          <p:cNvPr id="391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7712074" y="3032125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DE5B7E0C-10B6-42F2-B519-8302950DD2E0}" type="datetime'''''''''''''''İh''''''r''''ac''''''''''''''''a''t'">
              <a:rPr lang="tr-TR" altLang="en-US" sz="1000" smtClean="0"/>
              <a:pPr/>
              <a:t>İhracat</a:t>
            </a:fld>
            <a:endParaRPr lang="tr-TR" sz="1000" noProof="0" dirty="0"/>
          </a:p>
        </p:txBody>
      </p:sp>
      <p:sp>
        <p:nvSpPr>
          <p:cNvPr id="392" name="Metin kutusu 391"/>
          <p:cNvSpPr txBox="1"/>
          <p:nvPr/>
        </p:nvSpPr>
        <p:spPr>
          <a:xfrm>
            <a:off x="5072063" y="3340100"/>
            <a:ext cx="1800225" cy="27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chemeClr val="bg2">
                    <a:lumMod val="75000"/>
                  </a:schemeClr>
                </a:solidFill>
              </a:rPr>
              <a:t>İstanbul</a:t>
            </a:r>
            <a:endParaRPr lang="tr-TR" sz="1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95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7712074" y="4722813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tr-TR" sz="1000" noProof="0" dirty="0"/>
          </a:p>
        </p:txBody>
      </p:sp>
      <p:sp>
        <p:nvSpPr>
          <p:cNvPr id="473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7534275" y="52419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000" noProof="0" dirty="0"/>
          </a:p>
        </p:txBody>
      </p:sp>
      <p:cxnSp>
        <p:nvCxnSpPr>
          <p:cNvPr id="514" name="Düz Bağlayıcı 513"/>
          <p:cNvCxnSpPr/>
          <p:nvPr/>
        </p:nvCxnSpPr>
        <p:spPr bwMode="auto">
          <a:xfrm>
            <a:off x="4286599" y="1720100"/>
            <a:ext cx="0" cy="471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3" name="Grafik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701299"/>
              </p:ext>
            </p:extLst>
          </p:nvPr>
        </p:nvGraphicFramePr>
        <p:xfrm>
          <a:off x="4470400" y="3956050"/>
          <a:ext cx="4268791" cy="2384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40" name="Grafik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393173"/>
              </p:ext>
            </p:extLst>
          </p:nvPr>
        </p:nvGraphicFramePr>
        <p:xfrm>
          <a:off x="558800" y="1592061"/>
          <a:ext cx="3400425" cy="1748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44" name="Grafik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2391540"/>
              </p:ext>
            </p:extLst>
          </p:nvPr>
        </p:nvGraphicFramePr>
        <p:xfrm>
          <a:off x="532874" y="3192353"/>
          <a:ext cx="3504971" cy="184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45" name="Grafik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921261"/>
              </p:ext>
            </p:extLst>
          </p:nvPr>
        </p:nvGraphicFramePr>
        <p:xfrm>
          <a:off x="526525" y="4891087"/>
          <a:ext cx="3511320" cy="1677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  <p:extLst>
      <p:ext uri="{BB962C8B-B14F-4D97-AF65-F5344CB8AC3E}">
        <p14:creationId xmlns:p14="http://schemas.microsoft.com/office/powerpoint/2010/main" val="296717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Nesne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52294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29" name="think-cell Slide" r:id="rId4" imgW="520" imgH="523" progId="TCLayout.ActiveDocument.1">
                  <p:embed/>
                </p:oleObj>
              </mc:Choice>
              <mc:Fallback>
                <p:oleObj name="think-cell Slide" r:id="rId4" imgW="520" imgH="523" progId="TCLayout.ActiveDocument.1">
                  <p:embed/>
                  <p:pic>
                    <p:nvPicPr>
                      <p:cNvPr id="10" name="Nesne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534400" cy="838200"/>
          </a:xfrm>
        </p:spPr>
        <p:txBody>
          <a:bodyPr vert="horz"/>
          <a:lstStyle/>
          <a:p>
            <a:r>
              <a:rPr lang="tr-TR" sz="2000" dirty="0" err="1" smtClean="0"/>
              <a:t>Gaziantep’de</a:t>
            </a:r>
            <a:r>
              <a:rPr lang="tr-TR" sz="2000" dirty="0" smtClean="0"/>
              <a:t> </a:t>
            </a:r>
            <a:r>
              <a:rPr lang="tr-TR" sz="2000" dirty="0" err="1" smtClean="0"/>
              <a:t>sektörel</a:t>
            </a:r>
            <a:r>
              <a:rPr lang="tr-TR" sz="2000" dirty="0" smtClean="0"/>
              <a:t> krediler içerisinde en büyük payı tekstil sektörü aldı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1800" b="0" dirty="0" smtClean="0"/>
              <a:t>Kredi </a:t>
            </a:r>
            <a:r>
              <a:rPr lang="tr-TR" sz="1800" b="0" dirty="0"/>
              <a:t>performans oranı en yüksek olan </a:t>
            </a:r>
            <a:r>
              <a:rPr lang="tr-TR" sz="1800" b="0" dirty="0" smtClean="0"/>
              <a:t>sektörler: </a:t>
            </a:r>
            <a:r>
              <a:rPr lang="tr-TR" sz="1800" b="0" dirty="0"/>
              <a:t>enerji ve </a:t>
            </a:r>
            <a:r>
              <a:rPr lang="tr-TR" sz="1800" b="0" dirty="0" smtClean="0"/>
              <a:t>inşaat</a:t>
            </a:r>
            <a:endParaRPr lang="tr-TR" dirty="0"/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071513"/>
              </p:ext>
            </p:extLst>
          </p:nvPr>
        </p:nvGraphicFramePr>
        <p:xfrm>
          <a:off x="304800" y="2304320"/>
          <a:ext cx="8382000" cy="3949134"/>
        </p:xfrm>
        <a:graphic>
          <a:graphicData uri="http://schemas.openxmlformats.org/drawingml/2006/table">
            <a:tbl>
              <a:tblPr/>
              <a:tblGrid>
                <a:gridCol w="2809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62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60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706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4034">
                <a:tc>
                  <a:txBody>
                    <a:bodyPr/>
                    <a:lstStyle/>
                    <a:p>
                      <a:pPr algn="l" fontAlgn="ctr"/>
                      <a:endParaRPr lang="tr-TR" sz="1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Kredi</a:t>
                      </a: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Tutarı, </a:t>
                      </a:r>
                      <a:b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bin TL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Takipteki kredi tutarı,</a:t>
                      </a: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bin TL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Kredi Performans </a:t>
                      </a:r>
                    </a:p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Oranı, %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Gıda Meşrubat ve Tütün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6.565.719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422.919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6,05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İnşaat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1.810.469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306.789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19,81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Metal ve İşlenmiş Maden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413.848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6.768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1,61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Finansal Kuruluşlar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261.332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10.893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4,00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Tekstil ve Tekstil Ürünleri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28.443.897</a:t>
                      </a:r>
                      <a:endParaRPr lang="tr-T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888.896</a:t>
                      </a:r>
                      <a:endParaRPr lang="tr-T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3,03</a:t>
                      </a:r>
                      <a:endParaRPr lang="tr-TR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Toptan Ticaret ve Komisyonculuk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4.892.764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657.734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11,85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Turizm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293.749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28.039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8,71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Ziraat ve Balıkçılık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2.826.156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168.492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5,63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Enerji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8.884.654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10.824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0,12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Denizcilik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2.044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0,24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43</a:t>
            </a:fld>
            <a:endParaRPr lang="en-GB" dirty="0"/>
          </a:p>
        </p:txBody>
      </p:sp>
      <p:sp>
        <p:nvSpPr>
          <p:cNvPr id="6" name="Metin kutusu 5"/>
          <p:cNvSpPr txBox="1"/>
          <p:nvPr/>
        </p:nvSpPr>
        <p:spPr>
          <a:xfrm>
            <a:off x="9717" y="6396335"/>
            <a:ext cx="894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Kaynak: </a:t>
            </a:r>
            <a:r>
              <a:rPr lang="tr-TR" sz="1200" noProof="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BDDK </a:t>
            </a:r>
            <a:r>
              <a:rPr lang="tr-TR" sz="1200" noProof="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Fintürk</a:t>
            </a:r>
            <a:r>
              <a:rPr lang="tr-TR" sz="1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tr-TR" alt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TEPAV </a:t>
            </a:r>
            <a:r>
              <a:rPr kumimoji="0" lang="tr-TR" alt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görselleştirmesi</a:t>
            </a:r>
          </a:p>
          <a:p>
            <a:pPr lvl="0">
              <a:defRPr/>
            </a:pPr>
            <a:r>
              <a:rPr lang="tr-TR" altLang="tr-TR" sz="1200" dirty="0" smtClean="0">
                <a:solidFill>
                  <a:srgbClr val="000000"/>
                </a:solidFill>
              </a:rPr>
              <a:t>Not: Performans </a:t>
            </a:r>
            <a:r>
              <a:rPr lang="tr-TR" altLang="tr-TR" sz="1200" dirty="0">
                <a:solidFill>
                  <a:srgbClr val="000000"/>
                </a:solidFill>
              </a:rPr>
              <a:t>oranı (Takibe dönüşüm oranı): Takipteki alacakların </a:t>
            </a:r>
            <a:r>
              <a:rPr lang="tr-TR" altLang="tr-TR" sz="1200" dirty="0" smtClean="0">
                <a:solidFill>
                  <a:srgbClr val="000000"/>
                </a:solidFill>
              </a:rPr>
              <a:t>toplam nakdi </a:t>
            </a:r>
            <a:r>
              <a:rPr lang="tr-TR" altLang="tr-TR" sz="1200" dirty="0">
                <a:solidFill>
                  <a:srgbClr val="000000"/>
                </a:solidFill>
              </a:rPr>
              <a:t>krediler içerisindeki payını göstermektedir. </a:t>
            </a:r>
            <a:endParaRPr kumimoji="0" lang="tr-TR" altLang="tr-TR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-33867" y="1761210"/>
            <a:ext cx="9163454" cy="36317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tr-TR" sz="16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Gaziantep’de</a:t>
            </a:r>
            <a:r>
              <a:rPr lang="tr-TR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16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sektörel</a:t>
            </a:r>
            <a:r>
              <a:rPr lang="tr-TR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kredi dağılımı, 2020-12</a:t>
            </a:r>
            <a:endParaRPr lang="tr-TR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14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Nesne 1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827959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22" name="think-cell Slide" r:id="rId31" imgW="444" imgH="446" progId="TCLayout.ActiveDocument.1">
                  <p:embed/>
                </p:oleObj>
              </mc:Choice>
              <mc:Fallback>
                <p:oleObj name="think-cell Slide" r:id="rId31" imgW="444" imgH="446" progId="TCLayout.ActiveDocument.1">
                  <p:embed/>
                  <p:pic>
                    <p:nvPicPr>
                      <p:cNvPr id="19" name="Nesne 18" hidden="1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4800" y="862011"/>
            <a:ext cx="8534400" cy="838200"/>
          </a:xfrm>
        </p:spPr>
        <p:txBody>
          <a:bodyPr vert="horz"/>
          <a:lstStyle/>
          <a:p>
            <a:r>
              <a:rPr lang="en-US" dirty="0"/>
              <a:t>Ücretli çalışan istihdamında pandeminin olumsuz etkisi telafi edildi</a:t>
            </a:r>
            <a:endParaRPr lang="tr-TR" sz="20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44</a:t>
            </a:fld>
            <a:endParaRPr lang="en-GB" dirty="0"/>
          </a:p>
        </p:txBody>
      </p:sp>
      <p:sp>
        <p:nvSpPr>
          <p:cNvPr id="300" name="Metin kutusu 299"/>
          <p:cNvSpPr txBox="1"/>
          <p:nvPr/>
        </p:nvSpPr>
        <p:spPr>
          <a:xfrm>
            <a:off x="9718" y="1922672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Çalışan sayısı,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Gaziantep, bin 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kişi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aylık, Ocak 2018 – Aralık 2020</a:t>
            </a: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3" name="Metin kutusu 302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Kaynak: </a:t>
            </a:r>
            <a:r>
              <a:rPr lang="tr-TR" sz="1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SGK</a:t>
            </a:r>
            <a:endParaRPr kumimoji="0" lang="tr-TR" altLang="tr-TR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graphicFrame>
        <p:nvGraphicFramePr>
          <p:cNvPr id="123" name="Chart 3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51694493"/>
              </p:ext>
            </p:extLst>
          </p:nvPr>
        </p:nvGraphicFramePr>
        <p:xfrm>
          <a:off x="365125" y="2989263"/>
          <a:ext cx="3968750" cy="2868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3"/>
          </a:graphicData>
        </a:graphic>
      </p:graphicFrame>
      <p:sp>
        <p:nvSpPr>
          <p:cNvPr id="79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gray">
          <a:xfrm>
            <a:off x="2552700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40B2863A-3E41-40F4-A3DF-FE38D90B9298}" type="datetime'''''''''''''''E''''''''k''''''''''''''i''''''''-''''''19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Eki-19</a:t>
            </a:fld>
            <a:endParaRPr lang="tr-TR" sz="1200" noProof="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gray">
          <a:xfrm>
            <a:off x="2039938" y="5794374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E4475036-A032-494A-8981-4E806B3F7F36}" type="datetime'N''is-''''''''''''1''''''''''''''''''''''''9''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Nis-19</a:t>
            </a:fld>
            <a:endParaRPr lang="tr-TR" sz="1200" noProof="0" dirty="0">
              <a:solidFill>
                <a:srgbClr val="000000"/>
              </a:solidFill>
            </a:endParaRPr>
          </a:p>
        </p:txBody>
      </p:sp>
      <p:sp>
        <p:nvSpPr>
          <p:cNvPr id="84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gray">
          <a:xfrm>
            <a:off x="766763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CAAF0FE2-DAA6-4CD3-9CC0-9A471C6F4BB8}" type="datetime'''''''''''''''''''''O''''c''''''a''''-''1''''''''''8''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Oca-18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3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gray">
          <a:xfrm>
            <a:off x="1787525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58C2629F-1407-4810-8158-22CE8BAA7397}" type="datetime'''''''''''O''''''''c''a''''''-1''''''9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Oca-19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gray">
          <a:xfrm>
            <a:off x="1019175" y="5794374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80E88CFC-7730-4566-A3CC-172D5029DA63}" type="datetime'''''''N''''''''i''''''''''''''''''s''''-''''''''''''''''18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Nis-18</a:t>
            </a:fld>
            <a:endParaRPr lang="tr-TR" sz="1200" noProof="0" dirty="0">
              <a:solidFill>
                <a:srgbClr val="000000"/>
              </a:solidFill>
            </a:endParaRPr>
          </a:p>
        </p:txBody>
      </p:sp>
      <p:sp>
        <p:nvSpPr>
          <p:cNvPr id="86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gray">
          <a:xfrm>
            <a:off x="1273175" y="5794374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44A18028-9E79-4EC0-B8B9-DF7F78F6B101}" type="datetime'''''''''''''''Te''''''''m''''''''''-''''''''''''''''''1''''8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Tem-18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7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gray">
          <a:xfrm>
            <a:off x="1530350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C52D952E-47F7-4D6A-BB4C-6E9360ED0334}" type="datetime'E''''''''k''i''''''''-''''''18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Eki-18</a:t>
            </a:fld>
            <a:endParaRPr lang="tr-TR" sz="1200" noProof="0" dirty="0">
              <a:solidFill>
                <a:srgbClr val="000000"/>
              </a:solidFill>
            </a:endParaRPr>
          </a:p>
        </p:txBody>
      </p:sp>
      <p:sp>
        <p:nvSpPr>
          <p:cNvPr id="88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gray">
          <a:xfrm>
            <a:off x="2293938" y="5794374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E0710751-310A-43C0-8358-BEF8B7B8AAD9}" type="datetime'''''''''''''''''''Te''m''''-''1''''''''9''''''''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Tem-19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0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gray">
          <a:xfrm>
            <a:off x="2809875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0A1F66A2-F1C2-4298-8720-9C7BA2E761BE}" type="datetime'''''''Oc''''''a''-''''''''''''''''''2''''''''''''0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Oca-20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0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gray">
          <a:xfrm>
            <a:off x="3063875" y="5794374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2BA085B9-BECE-4D48-86FA-3D93445F3925}" type="datetime'''''''''N''i''s''''''''''''-''''''''2''''''0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Nis-20</a:t>
            </a:fld>
            <a:endParaRPr lang="tr-TR" sz="1200" noProof="0" dirty="0">
              <a:solidFill>
                <a:srgbClr val="000000"/>
              </a:solidFill>
            </a:endParaRPr>
          </a:p>
        </p:txBody>
      </p:sp>
      <p:sp>
        <p:nvSpPr>
          <p:cNvPr id="92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gray">
          <a:xfrm>
            <a:off x="3319463" y="5794374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5DCB64BB-01B1-47DE-A0CF-868C5187219D}" type="datetime'''''''T''''''e''''''''''''''m''-''''''''''''''20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Tem-20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4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gray">
          <a:xfrm>
            <a:off x="3576638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27FC6A98-59CB-4FE3-B800-AD1993E8E90C}" type="datetime'''E''''''''''''''''k''''''i''''-''2''''''''''''''0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Eki-20</a:t>
            </a:fld>
            <a:endParaRPr lang="tr-TR" sz="1200" noProof="0" dirty="0">
              <a:solidFill>
                <a:srgbClr val="000000"/>
              </a:solidFill>
            </a:endParaRPr>
          </a:p>
        </p:txBody>
      </p:sp>
      <p:graphicFrame>
        <p:nvGraphicFramePr>
          <p:cNvPr id="125" name="Chart 3"/>
          <p:cNvGraphicFramePr/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934342426"/>
              </p:ext>
            </p:extLst>
          </p:nvPr>
        </p:nvGraphicFramePr>
        <p:xfrm>
          <a:off x="4891088" y="2989263"/>
          <a:ext cx="3886200" cy="2868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sp>
        <p:nvSpPr>
          <p:cNvPr id="100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gray">
          <a:xfrm>
            <a:off x="7762875" y="5794375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4A89D7C4-EE88-43F1-A872-D0AAF9ACD28B}" type="datetime'''''''''''''''''''''''''T''''e''''m''''''''''-''20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Tem-20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2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gray">
          <a:xfrm>
            <a:off x="5210175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481BFF4C-4986-4ED1-8CFB-48A9E3EE5DB0}" type="datetime'''''''O''''c''''''''''''''''''''''''''''a''''-1''''''8''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Oca-18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6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gray">
          <a:xfrm>
            <a:off x="6737350" y="5794375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94B84680-97B1-49E2-A676-DF40270CA5A1}" type="datetime'''''''T''''''e''''m''''-1''''''9''''''''''''''''''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Tem-19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1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gray">
          <a:xfrm>
            <a:off x="6230938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D682AC39-287F-4ECB-997B-72FCCEBB2A8F}" type="datetime'''''O''''''ca''-''''''''19''''''''''''''''''''''''''''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Oca-19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4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gray">
          <a:xfrm>
            <a:off x="5462588" y="5794375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E042B133-C60E-45BE-9987-6DFEA2E8501A}" type="datetime'''''''''Nis''''''''-''''''18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Nis-18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3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gray">
          <a:xfrm>
            <a:off x="5716588" y="5794375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04378E59-A23B-4C10-88A7-BFA0E52CFAD4}" type="datetime'''''''''''''T''''e''''''m-1''''''''8''''''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Tem-18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5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gray">
          <a:xfrm>
            <a:off x="5973763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7A9ADD9D-6267-41EC-8AF4-83E989801317}" type="datetime'''''Ek''''''''''''''''''''''''''''''''''i''''-''''''1''8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Eki-18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8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gray">
          <a:xfrm>
            <a:off x="6996113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8347D4CA-0D6D-47EF-9C2A-DFD17925A140}" type="datetime'''''''''''E''''k''''''''i''''-''''''''''''''''1''''''''9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Eki-19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9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gray">
          <a:xfrm>
            <a:off x="6483350" y="5794375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C0B7C1A8-2992-4E34-A3FB-5E152B2CB2DD}" type="datetime'N''i''''''''''''''''''''''''''''''''''s''''''''-''''19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Nis-19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1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gray">
          <a:xfrm>
            <a:off x="8020050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BF44B8E6-D933-454F-813F-79B36385A1DC}" type="datetime'''''E''''''k''i''''-''''''''''''''''2''''''''''''0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Eki-20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9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gray">
          <a:xfrm>
            <a:off x="7253288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C8826E06-1341-4096-8368-BB7A1DC3A2F2}" type="datetime'''Oca''''''''''-''''''2''''''''''''''''0''''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Oca-20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0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gray">
          <a:xfrm>
            <a:off x="7507288" y="5794375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B5AEB678-7C11-4CBD-8D6A-B065ABE09EF4}" type="datetime'N''''''''i''''''s''''''-20'''''''''''''''''''''''''''''">
              <a:rPr lang="tr-TR" altLang="en-US" sz="1200" smtClean="0">
                <a:solidFill>
                  <a:srgbClr val="000000"/>
                </a:solidFill>
              </a:rPr>
              <a:pPr marL="0" indent="0" algn="r">
                <a:spcBef>
                  <a:spcPct val="0"/>
                </a:spcBef>
                <a:buNone/>
              </a:pPr>
              <a:t>Nis-20</a:t>
            </a:fld>
            <a:endParaRPr lang="tr-TR" sz="1200" dirty="0">
              <a:solidFill>
                <a:srgbClr val="000000"/>
              </a:solidFill>
            </a:endParaRPr>
          </a:p>
        </p:txBody>
      </p:sp>
      <p:cxnSp>
        <p:nvCxnSpPr>
          <p:cNvPr id="168" name="Düz Bağlayıcı 167"/>
          <p:cNvCxnSpPr/>
          <p:nvPr/>
        </p:nvCxnSpPr>
        <p:spPr bwMode="auto">
          <a:xfrm>
            <a:off x="4600923" y="3045350"/>
            <a:ext cx="0" cy="324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Metin kutusu 26"/>
          <p:cNvSpPr txBox="1"/>
          <p:nvPr/>
        </p:nvSpPr>
        <p:spPr>
          <a:xfrm>
            <a:off x="286097" y="2474170"/>
            <a:ext cx="160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rgbClr val="002060"/>
                </a:solidFill>
              </a:rPr>
              <a:t>Sigortalı ücretli çalışan sayısı</a:t>
            </a:r>
            <a:endParaRPr lang="tr-TR" sz="1200" b="1" dirty="0">
              <a:solidFill>
                <a:srgbClr val="002060"/>
              </a:solidFill>
            </a:endParaRPr>
          </a:p>
        </p:txBody>
      </p:sp>
      <p:sp>
        <p:nvSpPr>
          <p:cNvPr id="170" name="Metin kutusu 169"/>
          <p:cNvSpPr txBox="1"/>
          <p:nvPr/>
        </p:nvSpPr>
        <p:spPr>
          <a:xfrm>
            <a:off x="3078163" y="2466327"/>
            <a:ext cx="1319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b="1" dirty="0" smtClean="0">
                <a:solidFill>
                  <a:srgbClr val="C00000"/>
                </a:solidFill>
              </a:rPr>
              <a:t>Kamu çalışan sayısı</a:t>
            </a:r>
            <a:endParaRPr lang="tr-TR" sz="1200" b="1" dirty="0">
              <a:solidFill>
                <a:srgbClr val="C00000"/>
              </a:solidFill>
            </a:endParaRPr>
          </a:p>
        </p:txBody>
      </p:sp>
      <p:sp>
        <p:nvSpPr>
          <p:cNvPr id="171" name="Metin kutusu 170"/>
          <p:cNvSpPr txBox="1"/>
          <p:nvPr/>
        </p:nvSpPr>
        <p:spPr>
          <a:xfrm>
            <a:off x="4954588" y="2466327"/>
            <a:ext cx="88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chemeClr val="bg1">
                    <a:lumMod val="50000"/>
                  </a:schemeClr>
                </a:solidFill>
              </a:rPr>
              <a:t>Esnaf sayısı</a:t>
            </a:r>
            <a:endParaRPr lang="tr-TR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2" name="Metin kutusu 171"/>
          <p:cNvSpPr txBox="1"/>
          <p:nvPr/>
        </p:nvSpPr>
        <p:spPr>
          <a:xfrm>
            <a:off x="7877968" y="2462535"/>
            <a:ext cx="85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b="1" dirty="0" smtClean="0">
                <a:solidFill>
                  <a:srgbClr val="FFC000"/>
                </a:solidFill>
              </a:rPr>
              <a:t>Çiftçi sayısı</a:t>
            </a:r>
            <a:endParaRPr lang="tr-TR" sz="1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Nesne 1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708352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46" name="think-cell Slide" r:id="rId41" imgW="444" imgH="446" progId="TCLayout.ActiveDocument.1">
                  <p:embed/>
                </p:oleObj>
              </mc:Choice>
              <mc:Fallback>
                <p:oleObj name="think-cell Slide" r:id="rId41" imgW="444" imgH="446" progId="TCLayout.ActiveDocument.1">
                  <p:embed/>
                  <p:pic>
                    <p:nvPicPr>
                      <p:cNvPr id="19" name="Nesne 18" hidden="1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95371" y="960444"/>
            <a:ext cx="8534400" cy="838200"/>
          </a:xfrm>
        </p:spPr>
        <p:txBody>
          <a:bodyPr vert="horz"/>
          <a:lstStyle/>
          <a:p>
            <a:r>
              <a:rPr lang="tr-TR" sz="2400" dirty="0" smtClean="0"/>
              <a:t>İşsizlik ödeneğine başvurular COVID-19 etkisiyle Nisan’da en yüksek seviyesini görse de Aralık 2020 itibarıyla 4 bin seviyesinde gerçekleşti</a:t>
            </a:r>
            <a:endParaRPr lang="tr-TR" sz="18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45</a:t>
            </a:fld>
            <a:endParaRPr lang="en-GB" dirty="0"/>
          </a:p>
        </p:txBody>
      </p:sp>
      <p:sp>
        <p:nvSpPr>
          <p:cNvPr id="300" name="Metin kutusu 299"/>
          <p:cNvSpPr txBox="1"/>
          <p:nvPr/>
        </p:nvSpPr>
        <p:spPr>
          <a:xfrm>
            <a:off x="-80866" y="2002166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Çalışan sayısı,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Gaziantep, bin 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kişi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aylık, Ocak 2018 - Aralık 2020</a:t>
            </a: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Metin kutusu 41"/>
          <p:cNvSpPr txBox="1"/>
          <p:nvPr/>
        </p:nvSpPr>
        <p:spPr>
          <a:xfrm>
            <a:off x="-14376" y="6536066"/>
            <a:ext cx="90298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İŞKUR</a:t>
            </a:r>
            <a:endParaRPr lang="tr-TR" altLang="tr-TR" sz="1100" dirty="0">
              <a:solidFill>
                <a:srgbClr val="000000"/>
              </a:solidFill>
            </a:endParaRPr>
          </a:p>
        </p:txBody>
      </p:sp>
      <p:sp>
        <p:nvSpPr>
          <p:cNvPr id="79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2287588" y="5378450"/>
            <a:ext cx="212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1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2068513" y="5378450"/>
            <a:ext cx="2127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3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2947988" y="5378450"/>
            <a:ext cx="212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8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2727325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0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1849438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7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6683375" y="5378450"/>
            <a:ext cx="212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5364163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3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969963" y="5378450"/>
            <a:ext cx="212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6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1195388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7561263" y="5378450"/>
            <a:ext cx="212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8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1409700" y="5378450"/>
            <a:ext cx="212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9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1628775" y="5378450"/>
            <a:ext cx="2127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5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3167063" y="5378450"/>
            <a:ext cx="212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4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6902450" y="5378450"/>
            <a:ext cx="2127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5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3386138" y="5378450"/>
            <a:ext cx="21272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auto">
          <a:xfrm>
            <a:off x="3606800" y="5378450"/>
            <a:ext cx="212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auto">
          <a:xfrm>
            <a:off x="3825875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4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46538" y="5378450"/>
            <a:ext cx="212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9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4265613" y="5378450"/>
            <a:ext cx="2127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4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7342188" y="5378450"/>
            <a:ext cx="2127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0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4486275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4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5584825" y="5378450"/>
            <a:ext cx="212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4705350" y="5378450"/>
            <a:ext cx="2127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6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7781925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0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5145088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5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7123113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9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5803900" y="5378450"/>
            <a:ext cx="212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7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8440738" y="5378450"/>
            <a:ext cx="212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6022975" y="5378450"/>
            <a:ext cx="21272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6243638" y="5378450"/>
            <a:ext cx="212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6" name="Rectangle 3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auto">
          <a:xfrm>
            <a:off x="8221663" y="5378450"/>
            <a:ext cx="212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7" name="Rectangle 3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auto">
          <a:xfrm>
            <a:off x="6462713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3" name="Rectangle 3"/>
          <p:cNvSpPr>
            <a:spLocks noGrp="1" noChangeArrowheads="1"/>
          </p:cNvSpPr>
          <p:nvPr>
            <p:custDataLst>
              <p:tags r:id="rId35"/>
            </p:custDataLst>
          </p:nvPr>
        </p:nvSpPr>
        <p:spPr bwMode="auto">
          <a:xfrm>
            <a:off x="8001000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2" name="Rectangle 3"/>
          <p:cNvSpPr>
            <a:spLocks noGrp="1" noChangeArrowheads="1"/>
          </p:cNvSpPr>
          <p:nvPr>
            <p:custDataLst>
              <p:tags r:id="rId36"/>
            </p:custDataLst>
          </p:nvPr>
        </p:nvSpPr>
        <p:spPr bwMode="auto">
          <a:xfrm>
            <a:off x="4924425" y="5378450"/>
            <a:ext cx="212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95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2740025" y="6251575"/>
            <a:ext cx="20621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96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5205413" y="6251575"/>
            <a:ext cx="17811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graphicFrame>
        <p:nvGraphicFramePr>
          <p:cNvPr id="81" name="Grafik 8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6248525"/>
              </p:ext>
            </p:extLst>
          </p:nvPr>
        </p:nvGraphicFramePr>
        <p:xfrm>
          <a:off x="543208" y="2524556"/>
          <a:ext cx="8110255" cy="3204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</p:spTree>
    <p:extLst>
      <p:ext uri="{BB962C8B-B14F-4D97-AF65-F5344CB8AC3E}">
        <p14:creationId xmlns:p14="http://schemas.microsoft.com/office/powerpoint/2010/main" val="392004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07185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23" name="think-cell Slide" r:id="rId16" imgW="444" imgH="446" progId="TCLayout.ActiveDocument.1">
                  <p:embed/>
                </p:oleObj>
              </mc:Choice>
              <mc:Fallback>
                <p:oleObj name="think-cell Slide" r:id="rId16" imgW="444" imgH="446" progId="TCLayout.ActiveDocument.1">
                  <p:embed/>
                  <p:pic>
                    <p:nvPicPr>
                      <p:cNvPr id="5" name="Nesne 4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Slayt </a:t>
            </a:r>
            <a:fld id="{4671AB6C-D4B8-4F11-8867-B5C2B23781FF}" type="slidenum">
              <a:rPr kumimoji="0" lang="tr-TR" sz="1400" b="0" i="0" u="none" strike="noStrike" kern="1200" cap="none" spc="0" normalizeH="0" baseline="0" noProof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CBDDEB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2333" y="2038757"/>
            <a:ext cx="9139606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2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01.01.2001 - 31.01.2021 </a:t>
            </a:r>
            <a:r>
              <a:rPr lang="tr-TR" sz="12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tarihleri arasında düzenlenen yatırım teşvik belgeleri</a:t>
            </a:r>
            <a:r>
              <a:rPr lang="tr-TR" sz="12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tr-TR" sz="12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sabit yatırım </a:t>
            </a:r>
            <a:r>
              <a:rPr lang="tr-TR" sz="12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tr-TR" sz="12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utarı, 2001- 2021</a:t>
            </a:r>
            <a:endParaRPr lang="tr-TR" sz="12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-31368" y="6581001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Kaynak: </a:t>
            </a: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Teşvik Uygulama ve Yabancı Sermaye Genel Müdürlüğü, </a:t>
            </a:r>
            <a:r>
              <a:rPr kumimoji="0" lang="tr-TR" alt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TEPAV </a:t>
            </a:r>
            <a:r>
              <a:rPr kumimoji="0" lang="tr-TR" alt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17873" y="862045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88" name="Düz Bağlayıcı 187"/>
          <p:cNvCxnSpPr/>
          <p:nvPr>
            <p:custDataLst>
              <p:tags r:id="rId3"/>
            </p:custDataLst>
          </p:nvPr>
        </p:nvCxnSpPr>
        <p:spPr bwMode="auto">
          <a:xfrm>
            <a:off x="1811747" y="3319487"/>
            <a:ext cx="3111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Düz Bağlayıcı 186"/>
          <p:cNvCxnSpPr/>
          <p:nvPr>
            <p:custDataLst>
              <p:tags r:id="rId4"/>
            </p:custDataLst>
          </p:nvPr>
        </p:nvCxnSpPr>
        <p:spPr bwMode="auto">
          <a:xfrm flipV="1">
            <a:off x="1590362" y="3408363"/>
            <a:ext cx="0" cy="4738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Düz Bağlayıcı 188"/>
          <p:cNvCxnSpPr/>
          <p:nvPr>
            <p:custDataLst>
              <p:tags r:id="rId5"/>
            </p:custDataLst>
          </p:nvPr>
        </p:nvCxnSpPr>
        <p:spPr bwMode="auto">
          <a:xfrm>
            <a:off x="2090738" y="3230656"/>
            <a:ext cx="0" cy="7572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6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047750" y="3042676"/>
            <a:ext cx="1036637" cy="4006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400" b="1" noProof="0" dirty="0" smtClean="0"/>
              <a:t>+56%</a:t>
            </a:r>
            <a:endParaRPr lang="tr-TR" sz="1400" b="1" noProof="0" dirty="0"/>
          </a:p>
        </p:txBody>
      </p:sp>
      <p:sp>
        <p:nvSpPr>
          <p:cNvPr id="177" name="Unvan 1"/>
          <p:cNvSpPr>
            <a:spLocks noGrp="1"/>
          </p:cNvSpPr>
          <p:nvPr>
            <p:ph type="title"/>
          </p:nvPr>
        </p:nvSpPr>
        <p:spPr>
          <a:xfrm>
            <a:off x="217873" y="957738"/>
            <a:ext cx="8597612" cy="737573"/>
          </a:xfrm>
        </p:spPr>
        <p:txBody>
          <a:bodyPr vert="horz"/>
          <a:lstStyle/>
          <a:p>
            <a:r>
              <a:rPr lang="tr-TR" sz="2800" dirty="0" smtClean="0"/>
              <a:t>Gaziantep, yatırım ve teşviklerden 2020’de daha çok yararlandı</a:t>
            </a:r>
            <a:endParaRPr lang="tr-TR" sz="2400" b="0" dirty="0"/>
          </a:p>
        </p:txBody>
      </p:sp>
      <p:sp>
        <p:nvSpPr>
          <p:cNvPr id="44" name="Metin kutusu 43"/>
          <p:cNvSpPr txBox="1"/>
          <p:nvPr/>
        </p:nvSpPr>
        <p:spPr>
          <a:xfrm>
            <a:off x="429025" y="2613446"/>
            <a:ext cx="204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 smtClean="0">
                <a:solidFill>
                  <a:schemeClr val="bg2">
                    <a:lumMod val="75000"/>
                  </a:schemeClr>
                </a:solidFill>
              </a:rPr>
              <a:t>Sabit yatırım tutarı, milyon TL</a:t>
            </a:r>
            <a:endParaRPr lang="tr-TR" sz="14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48" name="Düz Bağlayıcı 47"/>
          <p:cNvCxnSpPr/>
          <p:nvPr>
            <p:custDataLst>
              <p:tags r:id="rId7"/>
            </p:custDataLst>
          </p:nvPr>
        </p:nvCxnSpPr>
        <p:spPr bwMode="auto">
          <a:xfrm flipV="1">
            <a:off x="4676775" y="3408363"/>
            <a:ext cx="0" cy="10620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Düz Bağlayıcı 48"/>
          <p:cNvCxnSpPr/>
          <p:nvPr>
            <p:custDataLst>
              <p:tags r:id="rId8"/>
            </p:custDataLst>
          </p:nvPr>
        </p:nvCxnSpPr>
        <p:spPr bwMode="auto">
          <a:xfrm>
            <a:off x="4676775" y="3408363"/>
            <a:ext cx="3111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Düz Bağlayıcı 49"/>
          <p:cNvCxnSpPr/>
          <p:nvPr>
            <p:custDataLst>
              <p:tags r:id="rId9"/>
            </p:custDataLst>
          </p:nvPr>
        </p:nvCxnSpPr>
        <p:spPr bwMode="auto">
          <a:xfrm>
            <a:off x="4987925" y="3408363"/>
            <a:ext cx="0" cy="30321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4419600" y="3257550"/>
            <a:ext cx="827088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400" b="1" noProof="0" dirty="0" smtClean="0"/>
              <a:t>+56%</a:t>
            </a:r>
            <a:endParaRPr lang="tr-TR" sz="1400" b="1" noProof="0" dirty="0"/>
          </a:p>
        </p:txBody>
      </p:sp>
      <p:sp>
        <p:nvSpPr>
          <p:cNvPr id="68" name="Metin kutusu 67"/>
          <p:cNvSpPr txBox="1"/>
          <p:nvPr/>
        </p:nvSpPr>
        <p:spPr>
          <a:xfrm>
            <a:off x="3149603" y="2651314"/>
            <a:ext cx="274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 smtClean="0">
                <a:solidFill>
                  <a:schemeClr val="bg2">
                    <a:lumMod val="75000"/>
                  </a:schemeClr>
                </a:solidFill>
              </a:rPr>
              <a:t>Yatırım teşvik belgeleri, belge adedi</a:t>
            </a:r>
            <a:endParaRPr lang="tr-TR" sz="14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72" name="Düz Bağlayıcı 71"/>
          <p:cNvCxnSpPr/>
          <p:nvPr>
            <p:custDataLst>
              <p:tags r:id="rId11"/>
            </p:custDataLst>
          </p:nvPr>
        </p:nvCxnSpPr>
        <p:spPr bwMode="auto">
          <a:xfrm flipV="1">
            <a:off x="7524750" y="3429000"/>
            <a:ext cx="0" cy="12573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Düz Bağlayıcı 72"/>
          <p:cNvCxnSpPr/>
          <p:nvPr>
            <p:custDataLst>
              <p:tags r:id="rId12"/>
            </p:custDataLst>
          </p:nvPr>
        </p:nvCxnSpPr>
        <p:spPr bwMode="auto">
          <a:xfrm>
            <a:off x="7524750" y="3429000"/>
            <a:ext cx="3111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Düz Bağlayıcı 73"/>
          <p:cNvCxnSpPr/>
          <p:nvPr>
            <p:custDataLst>
              <p:tags r:id="rId13"/>
            </p:custDataLst>
          </p:nvPr>
        </p:nvCxnSpPr>
        <p:spPr bwMode="auto">
          <a:xfrm>
            <a:off x="7835900" y="3429000"/>
            <a:ext cx="0" cy="30321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7216308" y="3280240"/>
            <a:ext cx="985838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altLang="en-US" sz="1400" b="1" dirty="0" smtClean="0"/>
              <a:t>+108%</a:t>
            </a:r>
            <a:endParaRPr lang="tr-TR" sz="1400" b="1" noProof="0" dirty="0"/>
          </a:p>
        </p:txBody>
      </p:sp>
      <p:sp>
        <p:nvSpPr>
          <p:cNvPr id="104" name="Metin kutusu 103"/>
          <p:cNvSpPr txBox="1"/>
          <p:nvPr/>
        </p:nvSpPr>
        <p:spPr>
          <a:xfrm>
            <a:off x="6045994" y="2685428"/>
            <a:ext cx="274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 smtClean="0">
                <a:solidFill>
                  <a:schemeClr val="bg2">
                    <a:lumMod val="75000"/>
                  </a:schemeClr>
                </a:solidFill>
              </a:rPr>
              <a:t>Yatırım teşvik belgeleri, istihdam</a:t>
            </a:r>
            <a:endParaRPr lang="tr-TR" sz="14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8" name="Grafik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131205"/>
              </p:ext>
            </p:extLst>
          </p:nvPr>
        </p:nvGraphicFramePr>
        <p:xfrm>
          <a:off x="429025" y="3408363"/>
          <a:ext cx="2260216" cy="2113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59" name="Grafik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867828"/>
              </p:ext>
            </p:extLst>
          </p:nvPr>
        </p:nvGraphicFramePr>
        <p:xfrm>
          <a:off x="3271838" y="3642192"/>
          <a:ext cx="2220911" cy="1871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60" name="Grafik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434973"/>
              </p:ext>
            </p:extLst>
          </p:nvPr>
        </p:nvGraphicFramePr>
        <p:xfrm>
          <a:off x="5958327" y="3349221"/>
          <a:ext cx="2507370" cy="2056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  <p:extLst>
      <p:ext uri="{BB962C8B-B14F-4D97-AF65-F5344CB8AC3E}">
        <p14:creationId xmlns:p14="http://schemas.microsoft.com/office/powerpoint/2010/main" val="261806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3813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16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6" name="Nesne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ikdörtgen 14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1093191" y="1707097"/>
            <a:ext cx="6193434" cy="56457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tr-TR" sz="4000" kern="0" dirty="0"/>
              <a:t>Gaziantep İli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1F318D"/>
                </a:solidFill>
                <a:effectLst/>
                <a:uLnTx/>
                <a:uFillTx/>
                <a:latin typeface="Tahoma"/>
                <a:ea typeface="+mj-ea"/>
                <a:cs typeface="Arial"/>
              </a:rPr>
              <a:t>Sektör bazlı analizler</a:t>
            </a:r>
            <a:endParaRPr kumimoji="0" lang="tr-TR" sz="4000" b="1" i="0" u="none" strike="noStrike" kern="0" cap="none" spc="0" normalizeH="0" baseline="0" noProof="0" dirty="0">
              <a:ln>
                <a:noFill/>
              </a:ln>
              <a:solidFill>
                <a:srgbClr val="1F318D"/>
              </a:solidFill>
              <a:effectLst/>
              <a:uLnTx/>
              <a:uFillTx/>
              <a:latin typeface="Tahoma"/>
              <a:ea typeface="+mj-ea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 bwMode="auto">
          <a:xfrm>
            <a:off x="1093192" y="2504692"/>
            <a:ext cx="7786568" cy="344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857250" marR="0" lvl="1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tr-T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tabLst/>
              <a:defRPr/>
            </a:pPr>
            <a:endParaRPr kumimoji="0" lang="tr-T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21" name="Dikdörtgen 20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İçerik Yer Tutucusu 2"/>
          <p:cNvSpPr txBox="1">
            <a:spLocks/>
          </p:cNvSpPr>
          <p:nvPr/>
        </p:nvSpPr>
        <p:spPr bwMode="auto">
          <a:xfrm>
            <a:off x="1123700" y="2635525"/>
            <a:ext cx="7715499" cy="344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lang="tr-TR" kern="0" dirty="0" smtClean="0">
                <a:solidFill>
                  <a:srgbClr val="000000"/>
                </a:solidFill>
                <a:latin typeface="Tahoma"/>
                <a:cs typeface="Arial"/>
              </a:rPr>
              <a:t>Sektörel dağılım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lang="tr-TR" kern="0" dirty="0" smtClean="0">
                <a:solidFill>
                  <a:srgbClr val="000000"/>
                </a:solidFill>
                <a:latin typeface="Tahoma"/>
                <a:cs typeface="Arial"/>
              </a:rPr>
              <a:t>Tarım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lang="tr-TR" kern="0" dirty="0" smtClean="0">
                <a:solidFill>
                  <a:srgbClr val="000000"/>
                </a:solidFill>
                <a:latin typeface="Tahoma"/>
                <a:cs typeface="Arial"/>
              </a:rPr>
              <a:t>Turizm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lang="tr-TR" kern="0" dirty="0" smtClean="0">
                <a:solidFill>
                  <a:srgbClr val="000000"/>
                </a:solidFill>
                <a:latin typeface="Tahoma"/>
                <a:cs typeface="Arial"/>
              </a:rPr>
              <a:t>Eğitim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lang="tr-TR" kern="0" dirty="0" smtClean="0">
                <a:solidFill>
                  <a:srgbClr val="000000"/>
                </a:solidFill>
                <a:latin typeface="Tahoma"/>
                <a:cs typeface="Arial"/>
              </a:rPr>
              <a:t>Sağlık</a:t>
            </a:r>
            <a:endParaRPr lang="tr-TR" kern="0" dirty="0">
              <a:solidFill>
                <a:srgbClr val="000000"/>
              </a:solidFill>
              <a:latin typeface="Tahoma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endParaRPr kumimoji="0" lang="tr-TR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857250" lvl="1" indent="-457200"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</a:pPr>
            <a:endParaRPr kumimoji="0" lang="tr-TR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tabLst/>
              <a:defRPr/>
            </a:pPr>
            <a:endParaRPr kumimoji="0" lang="tr-T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41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48</a:t>
            </a:fld>
            <a:endParaRPr lang="en-GB" dirty="0"/>
          </a:p>
        </p:txBody>
      </p:sp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304800" y="990602"/>
            <a:ext cx="8534400" cy="1175549"/>
          </a:xfrm>
        </p:spPr>
        <p:txBody>
          <a:bodyPr vert="horz"/>
          <a:lstStyle/>
          <a:p>
            <a:r>
              <a:rPr lang="tr-TR" sz="2400" b="0" dirty="0" smtClean="0"/>
              <a:t>Çevre illerine kıyasla Gaziantep’te </a:t>
            </a:r>
            <a:r>
              <a:rPr lang="tr-TR" sz="2400" dirty="0"/>
              <a:t>Sanayi ve İmalat sektörleriyle </a:t>
            </a:r>
            <a:r>
              <a:rPr lang="tr-TR" sz="2400" b="0" dirty="0"/>
              <a:t>ön plana </a:t>
            </a:r>
            <a:r>
              <a:rPr lang="tr-TR" sz="2400" b="0" dirty="0" smtClean="0"/>
              <a:t>çıkıyor.</a:t>
            </a: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1800" b="0" dirty="0" smtClean="0"/>
              <a:t>Gaziantep </a:t>
            </a:r>
            <a:r>
              <a:rPr lang="tr-TR" sz="1800" b="0" dirty="0"/>
              <a:t>İnşaat ve Gayrimenkul sektörlerinin GSYH’deki payı daha </a:t>
            </a:r>
            <a:r>
              <a:rPr lang="tr-TR" sz="1800" b="0" dirty="0" smtClean="0"/>
              <a:t>düşük.</a:t>
            </a:r>
            <a:endParaRPr lang="tr-TR" sz="1800" b="0" dirty="0"/>
          </a:p>
        </p:txBody>
      </p:sp>
      <p:sp>
        <p:nvSpPr>
          <p:cNvPr id="8" name="Metin kutusu 7"/>
          <p:cNvSpPr txBox="1"/>
          <p:nvPr/>
        </p:nvSpPr>
        <p:spPr>
          <a:xfrm>
            <a:off x="9718" y="2265584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noProof="0" dirty="0" smtClean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GSYH’nin sektörlere göre dağılımı, %, Türkiye ve </a:t>
            </a:r>
            <a:r>
              <a:rPr lang="tr-TR" sz="1400" b="1" dirty="0" smtClean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Gaziantep</a:t>
            </a:r>
            <a:r>
              <a:rPr lang="tr-TR" sz="1400" b="1" noProof="0" dirty="0" smtClean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, 2004 ve 2019</a:t>
            </a:r>
            <a:endParaRPr kumimoji="0" lang="tr-T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Grafik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012662"/>
              </p:ext>
            </p:extLst>
          </p:nvPr>
        </p:nvGraphicFramePr>
        <p:xfrm>
          <a:off x="253013" y="3009530"/>
          <a:ext cx="4611950" cy="265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464280"/>
              </p:ext>
            </p:extLst>
          </p:nvPr>
        </p:nvGraphicFramePr>
        <p:xfrm>
          <a:off x="4652823" y="3880466"/>
          <a:ext cx="4152901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8784"/>
                <a:gridCol w="513096"/>
                <a:gridCol w="636715"/>
                <a:gridCol w="636715"/>
                <a:gridCol w="620876"/>
                <a:gridCol w="636715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Tarım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Sanayi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İnşaat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Hizmetler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Adana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14.22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29.72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26.27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9.80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40.55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10.22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21.68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Kahramanmaraş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17.12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9.57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67.47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10.25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11.54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Gaziantep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64.23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75.22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10.07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19.07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Şanlıurfa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20.43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18.73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11.58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15.38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841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Nesne 3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51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4800" y="790576"/>
            <a:ext cx="8534400" cy="850898"/>
          </a:xfrm>
        </p:spPr>
        <p:txBody>
          <a:bodyPr vert="horz"/>
          <a:lstStyle/>
          <a:p>
            <a:r>
              <a:rPr lang="tr-TR" sz="1800" dirty="0" smtClean="0"/>
              <a:t>Tarım alanı bakımından Şanlıurfa   Gaziantep’in önünde</a:t>
            </a:r>
            <a:br>
              <a:rPr lang="tr-TR" sz="1800" dirty="0" smtClean="0"/>
            </a:br>
            <a:r>
              <a:rPr lang="tr-TR" sz="1800" b="0" dirty="0"/>
              <a:t>Meyveler</a:t>
            </a:r>
            <a:r>
              <a:rPr lang="tr-TR" sz="1800" b="0" dirty="0" smtClean="0"/>
              <a:t>, içecek </a:t>
            </a:r>
            <a:r>
              <a:rPr lang="tr-TR" sz="1800" b="0" dirty="0"/>
              <a:t>ve baharat </a:t>
            </a:r>
            <a:r>
              <a:rPr lang="tr-TR" sz="1800" b="0" dirty="0" smtClean="0"/>
              <a:t>üretimine ayrılan tarım alanları oranı, Gaziantep’te daha yüksek</a:t>
            </a:r>
            <a:endParaRPr lang="tr-TR" sz="18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49</a:t>
            </a:fld>
            <a:endParaRPr lang="en-GB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-14376" y="6592892"/>
            <a:ext cx="9029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Kaynak: </a:t>
            </a:r>
            <a:r>
              <a:rPr lang="tr-TR" sz="1200" dirty="0" smtClean="0">
                <a:solidFill>
                  <a:srgbClr val="00000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TÜİK</a:t>
            </a:r>
            <a:endParaRPr kumimoji="0" lang="tr-TR" altLang="tr-T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0" y="1670050"/>
            <a:ext cx="9166136" cy="3079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 smtClean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İşlenen tarım alanı istatistikleri, Gaziantep ve emsal iller,</a:t>
            </a:r>
            <a:r>
              <a:rPr kumimoji="0" lang="tr-T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2004-2020</a:t>
            </a:r>
            <a:endParaRPr kumimoji="0" lang="tr-T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Düz Bağlayıcı 24"/>
          <p:cNvCxnSpPr/>
          <p:nvPr/>
        </p:nvCxnSpPr>
        <p:spPr bwMode="auto">
          <a:xfrm>
            <a:off x="4737098" y="2879725"/>
            <a:ext cx="0" cy="3060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Metin kutusu 26"/>
          <p:cNvSpPr txBox="1"/>
          <p:nvPr/>
        </p:nvSpPr>
        <p:spPr>
          <a:xfrm>
            <a:off x="446086" y="2665413"/>
            <a:ext cx="4291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i="1" dirty="0" smtClean="0">
                <a:solidFill>
                  <a:schemeClr val="bg2">
                    <a:lumMod val="75000"/>
                  </a:schemeClr>
                </a:solidFill>
              </a:rPr>
              <a:t>İşlenen tarım alanı</a:t>
            </a:r>
            <a:endParaRPr lang="tr-TR" sz="12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4843463" y="2342356"/>
            <a:ext cx="4172039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i="1" dirty="0" smtClean="0">
                <a:solidFill>
                  <a:schemeClr val="bg2">
                    <a:lumMod val="75000"/>
                  </a:schemeClr>
                </a:solidFill>
              </a:rPr>
              <a:t>Bitkisel üretim faaliyetine göre işlenen tarım alanı, ilin kendi içerisindeki  toplam tarım alanlarından alınan pay, %</a:t>
            </a:r>
            <a:endParaRPr lang="tr-TR" sz="12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437295"/>
              </p:ext>
            </p:extLst>
          </p:nvPr>
        </p:nvGraphicFramePr>
        <p:xfrm>
          <a:off x="4794249" y="3314700"/>
          <a:ext cx="4221254" cy="2300287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098894"/>
                <a:gridCol w="780590"/>
                <a:gridCol w="780590"/>
                <a:gridCol w="780590"/>
                <a:gridCol w="780590"/>
              </a:tblGrid>
              <a:tr h="12695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err="1">
                          <a:effectLst/>
                        </a:rPr>
                        <a:t>Tahıllar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ve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diğer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bitkisel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ürünlerin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alanı</a:t>
                      </a:r>
                      <a:r>
                        <a:rPr lang="en-US" sz="1100" u="none" strike="noStrike" dirty="0">
                          <a:effectLst/>
                        </a:rPr>
                        <a:t>  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err="1">
                          <a:effectLst/>
                        </a:rPr>
                        <a:t>Sebze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bahçeleri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alanı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err="1">
                          <a:effectLst/>
                        </a:rPr>
                        <a:t>Meyveler,içecek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ve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baharat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bitkileri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alanı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err="1">
                          <a:effectLst/>
                        </a:rPr>
                        <a:t>Süs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bitkileri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alanı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FFDF7F"/>
                    </a:solidFill>
                  </a:tcPr>
                </a:tc>
              </a:tr>
              <a:tr h="2667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Gaziantep  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</a:tr>
              <a:tr h="2667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Şanlıurfa</a:t>
                      </a:r>
                      <a:r>
                        <a:rPr lang="en-US" sz="1100" u="none" strike="noStrike" dirty="0">
                          <a:effectLst/>
                        </a:rPr>
                        <a:t>   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</a:tr>
              <a:tr h="2667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Adana  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0,03</a:t>
                      </a:r>
                    </a:p>
                  </a:txBody>
                  <a:tcPr marL="9525" marR="9525" marT="9525" marB="0" anchor="b"/>
                </a:tc>
              </a:tr>
              <a:tr h="230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Kahramanmaraş</a:t>
                      </a:r>
                      <a:r>
                        <a:rPr lang="en-US" sz="1100" u="none" strike="noStrike" dirty="0">
                          <a:effectLst/>
                        </a:rPr>
                        <a:t>  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3" name="Grafik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528626"/>
              </p:ext>
            </p:extLst>
          </p:nvPr>
        </p:nvGraphicFramePr>
        <p:xfrm>
          <a:off x="362744" y="30384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1778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5754" y="147015"/>
            <a:ext cx="5594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 err="1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lang="tr-TR" sz="1400" dirty="0">
                <a:solidFill>
                  <a:srgbClr val="CADDEB"/>
                </a:solidFill>
                <a:latin typeface="Tahoma"/>
                <a:cs typeface="Tahoma"/>
              </a:rPr>
              <a:t>6</a:t>
            </a:r>
            <a:endParaRPr sz="1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2048255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6504" y="2081275"/>
            <a:ext cx="819530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SÜE,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mevsim ve takvim etkilerinden arındırılmış, 2015=100, 2018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Ç1 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– 2021 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6449059"/>
            <a:ext cx="3874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Sanayi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İstatistikleri,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00100" y="2688335"/>
            <a:ext cx="7961630" cy="2260600"/>
            <a:chOff x="800100" y="2688335"/>
            <a:chExt cx="7961630" cy="2260600"/>
          </a:xfrm>
        </p:grpSpPr>
        <p:sp>
          <p:nvSpPr>
            <p:cNvPr id="7" name="object 7"/>
            <p:cNvSpPr/>
            <p:nvPr/>
          </p:nvSpPr>
          <p:spPr>
            <a:xfrm>
              <a:off x="800100" y="2692907"/>
              <a:ext cx="7941945" cy="2251075"/>
            </a:xfrm>
            <a:custGeom>
              <a:avLst/>
              <a:gdLst/>
              <a:ahLst/>
              <a:cxnLst/>
              <a:rect l="l" t="t" r="r" b="b"/>
              <a:pathLst>
                <a:path w="7941945" h="2251075">
                  <a:moveTo>
                    <a:pt x="68580" y="2250947"/>
                  </a:moveTo>
                  <a:lnTo>
                    <a:pt x="68580" y="0"/>
                  </a:lnTo>
                </a:path>
                <a:path w="7941945" h="2251075">
                  <a:moveTo>
                    <a:pt x="0" y="2250947"/>
                  </a:moveTo>
                  <a:lnTo>
                    <a:pt x="68580" y="2250947"/>
                  </a:lnTo>
                </a:path>
                <a:path w="7941945" h="2251075">
                  <a:moveTo>
                    <a:pt x="0" y="1687067"/>
                  </a:moveTo>
                  <a:lnTo>
                    <a:pt x="68580" y="1687067"/>
                  </a:lnTo>
                </a:path>
                <a:path w="7941945" h="2251075">
                  <a:moveTo>
                    <a:pt x="0" y="1124711"/>
                  </a:moveTo>
                  <a:lnTo>
                    <a:pt x="68580" y="1124711"/>
                  </a:lnTo>
                </a:path>
                <a:path w="7941945" h="2251075">
                  <a:moveTo>
                    <a:pt x="0" y="562355"/>
                  </a:moveTo>
                  <a:lnTo>
                    <a:pt x="68580" y="562355"/>
                  </a:lnTo>
                </a:path>
                <a:path w="7941945" h="2251075">
                  <a:moveTo>
                    <a:pt x="0" y="0"/>
                  </a:moveTo>
                  <a:lnTo>
                    <a:pt x="68580" y="0"/>
                  </a:lnTo>
                </a:path>
                <a:path w="7941945" h="2251075">
                  <a:moveTo>
                    <a:pt x="68580" y="2250947"/>
                  </a:moveTo>
                  <a:lnTo>
                    <a:pt x="7941564" y="225094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68362" y="3178555"/>
              <a:ext cx="7874634" cy="1691005"/>
            </a:xfrm>
            <a:custGeom>
              <a:avLst/>
              <a:gdLst/>
              <a:ahLst/>
              <a:cxnLst/>
              <a:rect l="l" t="t" r="r" b="b"/>
              <a:pathLst>
                <a:path w="7874634" h="1691004">
                  <a:moveTo>
                    <a:pt x="0" y="950087"/>
                  </a:moveTo>
                  <a:lnTo>
                    <a:pt x="50473" y="941181"/>
                  </a:lnTo>
                  <a:lnTo>
                    <a:pt x="100947" y="931314"/>
                  </a:lnTo>
                  <a:lnTo>
                    <a:pt x="151421" y="920805"/>
                  </a:lnTo>
                  <a:lnTo>
                    <a:pt x="201896" y="909973"/>
                  </a:lnTo>
                  <a:lnTo>
                    <a:pt x="252372" y="899138"/>
                  </a:lnTo>
                  <a:lnTo>
                    <a:pt x="302848" y="888619"/>
                  </a:lnTo>
                  <a:lnTo>
                    <a:pt x="353326" y="878734"/>
                  </a:lnTo>
                  <a:lnTo>
                    <a:pt x="403804" y="869804"/>
                  </a:lnTo>
                  <a:lnTo>
                    <a:pt x="454283" y="862147"/>
                  </a:lnTo>
                  <a:lnTo>
                    <a:pt x="504763" y="856083"/>
                  </a:lnTo>
                  <a:lnTo>
                    <a:pt x="555244" y="851931"/>
                  </a:lnTo>
                  <a:lnTo>
                    <a:pt x="605726" y="850011"/>
                  </a:lnTo>
                  <a:lnTo>
                    <a:pt x="656179" y="851465"/>
                  </a:lnTo>
                  <a:lnTo>
                    <a:pt x="706637" y="856676"/>
                  </a:lnTo>
                  <a:lnTo>
                    <a:pt x="757100" y="864814"/>
                  </a:lnTo>
                  <a:lnTo>
                    <a:pt x="807567" y="875053"/>
                  </a:lnTo>
                  <a:lnTo>
                    <a:pt x="858037" y="886566"/>
                  </a:lnTo>
                  <a:lnTo>
                    <a:pt x="908510" y="898525"/>
                  </a:lnTo>
                  <a:lnTo>
                    <a:pt x="958986" y="910102"/>
                  </a:lnTo>
                  <a:lnTo>
                    <a:pt x="1009464" y="920472"/>
                  </a:lnTo>
                  <a:lnTo>
                    <a:pt x="1059943" y="928806"/>
                  </a:lnTo>
                  <a:lnTo>
                    <a:pt x="1110425" y="934277"/>
                  </a:lnTo>
                  <a:lnTo>
                    <a:pt x="1160907" y="936059"/>
                  </a:lnTo>
                  <a:lnTo>
                    <a:pt x="1211389" y="933323"/>
                  </a:lnTo>
                  <a:lnTo>
                    <a:pt x="1254658" y="925797"/>
                  </a:lnTo>
                  <a:lnTo>
                    <a:pt x="1297923" y="912904"/>
                  </a:lnTo>
                  <a:lnTo>
                    <a:pt x="1341186" y="895701"/>
                  </a:lnTo>
                  <a:lnTo>
                    <a:pt x="1384447" y="875242"/>
                  </a:lnTo>
                  <a:lnTo>
                    <a:pt x="1427706" y="852584"/>
                  </a:lnTo>
                  <a:lnTo>
                    <a:pt x="1470963" y="828783"/>
                  </a:lnTo>
                  <a:lnTo>
                    <a:pt x="1514220" y="804894"/>
                  </a:lnTo>
                  <a:lnTo>
                    <a:pt x="1557478" y="781973"/>
                  </a:lnTo>
                  <a:lnTo>
                    <a:pt x="1600735" y="761075"/>
                  </a:lnTo>
                  <a:lnTo>
                    <a:pt x="1643994" y="743258"/>
                  </a:lnTo>
                  <a:lnTo>
                    <a:pt x="1687255" y="729575"/>
                  </a:lnTo>
                  <a:lnTo>
                    <a:pt x="1730518" y="721084"/>
                  </a:lnTo>
                  <a:lnTo>
                    <a:pt x="1773783" y="718841"/>
                  </a:lnTo>
                  <a:lnTo>
                    <a:pt x="1817052" y="723900"/>
                  </a:lnTo>
                  <a:lnTo>
                    <a:pt x="1888321" y="751632"/>
                  </a:lnTo>
                  <a:lnTo>
                    <a:pt x="1923955" y="773853"/>
                  </a:lnTo>
                  <a:lnTo>
                    <a:pt x="1959589" y="800563"/>
                  </a:lnTo>
                  <a:lnTo>
                    <a:pt x="1995222" y="830950"/>
                  </a:lnTo>
                  <a:lnTo>
                    <a:pt x="2030855" y="864205"/>
                  </a:lnTo>
                  <a:lnTo>
                    <a:pt x="2066486" y="899516"/>
                  </a:lnTo>
                  <a:lnTo>
                    <a:pt x="2102116" y="936072"/>
                  </a:lnTo>
                  <a:lnTo>
                    <a:pt x="2137746" y="973062"/>
                  </a:lnTo>
                  <a:lnTo>
                    <a:pt x="2173373" y="1009676"/>
                  </a:lnTo>
                  <a:lnTo>
                    <a:pt x="2208999" y="1045103"/>
                  </a:lnTo>
                  <a:lnTo>
                    <a:pt x="2244624" y="1078531"/>
                  </a:lnTo>
                  <a:lnTo>
                    <a:pt x="2280246" y="1109151"/>
                  </a:lnTo>
                  <a:lnTo>
                    <a:pt x="2315867" y="1136151"/>
                  </a:lnTo>
                  <a:lnTo>
                    <a:pt x="2351485" y="1158720"/>
                  </a:lnTo>
                  <a:lnTo>
                    <a:pt x="2387101" y="1176047"/>
                  </a:lnTo>
                  <a:lnTo>
                    <a:pt x="2465986" y="1193585"/>
                  </a:lnTo>
                  <a:lnTo>
                    <a:pt x="2509256" y="1193488"/>
                  </a:lnTo>
                  <a:lnTo>
                    <a:pt x="2552527" y="1187856"/>
                  </a:lnTo>
                  <a:lnTo>
                    <a:pt x="2595798" y="1177510"/>
                  </a:lnTo>
                  <a:lnTo>
                    <a:pt x="2639069" y="1163272"/>
                  </a:lnTo>
                  <a:lnTo>
                    <a:pt x="2682339" y="1145965"/>
                  </a:lnTo>
                  <a:lnTo>
                    <a:pt x="2725610" y="1126410"/>
                  </a:lnTo>
                  <a:lnTo>
                    <a:pt x="2768881" y="1105431"/>
                  </a:lnTo>
                  <a:lnTo>
                    <a:pt x="2812151" y="1083849"/>
                  </a:lnTo>
                  <a:lnTo>
                    <a:pt x="2855422" y="1062487"/>
                  </a:lnTo>
                  <a:lnTo>
                    <a:pt x="2898693" y="1042166"/>
                  </a:lnTo>
                  <a:lnTo>
                    <a:pt x="2941964" y="1023710"/>
                  </a:lnTo>
                  <a:lnTo>
                    <a:pt x="2985234" y="1007941"/>
                  </a:lnTo>
                  <a:lnTo>
                    <a:pt x="3028505" y="995680"/>
                  </a:lnTo>
                  <a:lnTo>
                    <a:pt x="3078958" y="985470"/>
                  </a:lnTo>
                  <a:lnTo>
                    <a:pt x="3129416" y="978159"/>
                  </a:lnTo>
                  <a:lnTo>
                    <a:pt x="3179879" y="973004"/>
                  </a:lnTo>
                  <a:lnTo>
                    <a:pt x="3230346" y="969263"/>
                  </a:lnTo>
                  <a:lnTo>
                    <a:pt x="3280816" y="966195"/>
                  </a:lnTo>
                  <a:lnTo>
                    <a:pt x="3331289" y="963056"/>
                  </a:lnTo>
                  <a:lnTo>
                    <a:pt x="3381765" y="959105"/>
                  </a:lnTo>
                  <a:lnTo>
                    <a:pt x="3432243" y="953600"/>
                  </a:lnTo>
                  <a:lnTo>
                    <a:pt x="3482722" y="945798"/>
                  </a:lnTo>
                  <a:lnTo>
                    <a:pt x="3533204" y="934958"/>
                  </a:lnTo>
                  <a:lnTo>
                    <a:pt x="3583686" y="920336"/>
                  </a:lnTo>
                  <a:lnTo>
                    <a:pt x="3634168" y="901192"/>
                  </a:lnTo>
                  <a:lnTo>
                    <a:pt x="3672028" y="882055"/>
                  </a:lnTo>
                  <a:lnTo>
                    <a:pt x="3709886" y="857685"/>
                  </a:lnTo>
                  <a:lnTo>
                    <a:pt x="3747742" y="828990"/>
                  </a:lnTo>
                  <a:lnTo>
                    <a:pt x="3785596" y="796881"/>
                  </a:lnTo>
                  <a:lnTo>
                    <a:pt x="3823448" y="762267"/>
                  </a:lnTo>
                  <a:lnTo>
                    <a:pt x="3861299" y="726058"/>
                  </a:lnTo>
                  <a:lnTo>
                    <a:pt x="3899149" y="689164"/>
                  </a:lnTo>
                  <a:lnTo>
                    <a:pt x="3937000" y="652494"/>
                  </a:lnTo>
                  <a:lnTo>
                    <a:pt x="3974850" y="616958"/>
                  </a:lnTo>
                  <a:lnTo>
                    <a:pt x="4012700" y="583466"/>
                  </a:lnTo>
                  <a:lnTo>
                    <a:pt x="4050551" y="552927"/>
                  </a:lnTo>
                  <a:lnTo>
                    <a:pt x="4088403" y="526252"/>
                  </a:lnTo>
                  <a:lnTo>
                    <a:pt x="4126257" y="504349"/>
                  </a:lnTo>
                  <a:lnTo>
                    <a:pt x="4164113" y="488129"/>
                  </a:lnTo>
                  <a:lnTo>
                    <a:pt x="4201971" y="478502"/>
                  </a:lnTo>
                  <a:lnTo>
                    <a:pt x="4239831" y="476377"/>
                  </a:lnTo>
                  <a:lnTo>
                    <a:pt x="4277693" y="481348"/>
                  </a:lnTo>
                  <a:lnTo>
                    <a:pt x="4315555" y="492027"/>
                  </a:lnTo>
                  <a:lnTo>
                    <a:pt x="4353416" y="507918"/>
                  </a:lnTo>
                  <a:lnTo>
                    <a:pt x="4391277" y="528526"/>
                  </a:lnTo>
                  <a:lnTo>
                    <a:pt x="4429136" y="553354"/>
                  </a:lnTo>
                  <a:lnTo>
                    <a:pt x="4466996" y="581908"/>
                  </a:lnTo>
                  <a:lnTo>
                    <a:pt x="4504853" y="613691"/>
                  </a:lnTo>
                  <a:lnTo>
                    <a:pt x="4542710" y="648208"/>
                  </a:lnTo>
                  <a:lnTo>
                    <a:pt x="4580565" y="684963"/>
                  </a:lnTo>
                  <a:lnTo>
                    <a:pt x="4618419" y="723461"/>
                  </a:lnTo>
                  <a:lnTo>
                    <a:pt x="4656270" y="763206"/>
                  </a:lnTo>
                  <a:lnTo>
                    <a:pt x="4694120" y="803703"/>
                  </a:lnTo>
                  <a:lnTo>
                    <a:pt x="4731967" y="844456"/>
                  </a:lnTo>
                  <a:lnTo>
                    <a:pt x="4769812" y="884969"/>
                  </a:lnTo>
                  <a:lnTo>
                    <a:pt x="4807654" y="924747"/>
                  </a:lnTo>
                  <a:lnTo>
                    <a:pt x="4845494" y="963295"/>
                  </a:lnTo>
                  <a:lnTo>
                    <a:pt x="4873030" y="993074"/>
                  </a:lnTo>
                  <a:lnTo>
                    <a:pt x="4900566" y="1027084"/>
                  </a:lnTo>
                  <a:lnTo>
                    <a:pt x="4928102" y="1064733"/>
                  </a:lnTo>
                  <a:lnTo>
                    <a:pt x="4955638" y="1105430"/>
                  </a:lnTo>
                  <a:lnTo>
                    <a:pt x="4983174" y="1148583"/>
                  </a:lnTo>
                  <a:lnTo>
                    <a:pt x="5010709" y="1193601"/>
                  </a:lnTo>
                  <a:lnTo>
                    <a:pt x="5038245" y="1239892"/>
                  </a:lnTo>
                  <a:lnTo>
                    <a:pt x="5065781" y="1286864"/>
                  </a:lnTo>
                  <a:lnTo>
                    <a:pt x="5093317" y="1333927"/>
                  </a:lnTo>
                  <a:lnTo>
                    <a:pt x="5120853" y="1380488"/>
                  </a:lnTo>
                  <a:lnTo>
                    <a:pt x="5148389" y="1425956"/>
                  </a:lnTo>
                  <a:lnTo>
                    <a:pt x="5175925" y="1469739"/>
                  </a:lnTo>
                  <a:lnTo>
                    <a:pt x="5203461" y="1511246"/>
                  </a:lnTo>
                  <a:lnTo>
                    <a:pt x="5230997" y="1549886"/>
                  </a:lnTo>
                  <a:lnTo>
                    <a:pt x="5258533" y="1585066"/>
                  </a:lnTo>
                  <a:lnTo>
                    <a:pt x="5286069" y="1616195"/>
                  </a:lnTo>
                  <a:lnTo>
                    <a:pt x="5313604" y="1642683"/>
                  </a:lnTo>
                  <a:lnTo>
                    <a:pt x="5368676" y="1679364"/>
                  </a:lnTo>
                  <a:lnTo>
                    <a:pt x="5423748" y="1690379"/>
                  </a:lnTo>
                  <a:lnTo>
                    <a:pt x="5451284" y="1684782"/>
                  </a:lnTo>
                  <a:lnTo>
                    <a:pt x="5496131" y="1657789"/>
                  </a:lnTo>
                  <a:lnTo>
                    <a:pt x="5540982" y="1610032"/>
                  </a:lnTo>
                  <a:lnTo>
                    <a:pt x="5585837" y="1544518"/>
                  </a:lnTo>
                  <a:lnTo>
                    <a:pt x="5608265" y="1506043"/>
                  </a:lnTo>
                  <a:lnTo>
                    <a:pt x="5630695" y="1464256"/>
                  </a:lnTo>
                  <a:lnTo>
                    <a:pt x="5653125" y="1419535"/>
                  </a:lnTo>
                  <a:lnTo>
                    <a:pt x="5675555" y="1372255"/>
                  </a:lnTo>
                  <a:lnTo>
                    <a:pt x="5697987" y="1322792"/>
                  </a:lnTo>
                  <a:lnTo>
                    <a:pt x="5720419" y="1271522"/>
                  </a:lnTo>
                  <a:lnTo>
                    <a:pt x="5742851" y="1218822"/>
                  </a:lnTo>
                  <a:lnTo>
                    <a:pt x="5765285" y="1165068"/>
                  </a:lnTo>
                  <a:lnTo>
                    <a:pt x="5787718" y="1110634"/>
                  </a:lnTo>
                  <a:lnTo>
                    <a:pt x="5810152" y="1055899"/>
                  </a:lnTo>
                  <a:lnTo>
                    <a:pt x="5832587" y="1001237"/>
                  </a:lnTo>
                  <a:lnTo>
                    <a:pt x="5855022" y="947024"/>
                  </a:lnTo>
                  <a:lnTo>
                    <a:pt x="5877457" y="893638"/>
                  </a:lnTo>
                  <a:lnTo>
                    <a:pt x="5899893" y="841453"/>
                  </a:lnTo>
                  <a:lnTo>
                    <a:pt x="5922328" y="790846"/>
                  </a:lnTo>
                  <a:lnTo>
                    <a:pt x="5944764" y="742193"/>
                  </a:lnTo>
                  <a:lnTo>
                    <a:pt x="5967201" y="695871"/>
                  </a:lnTo>
                  <a:lnTo>
                    <a:pt x="5989637" y="652254"/>
                  </a:lnTo>
                  <a:lnTo>
                    <a:pt x="6012074" y="611719"/>
                  </a:lnTo>
                  <a:lnTo>
                    <a:pt x="6034510" y="574643"/>
                  </a:lnTo>
                  <a:lnTo>
                    <a:pt x="6056947" y="541401"/>
                  </a:lnTo>
                  <a:lnTo>
                    <a:pt x="6092580" y="492184"/>
                  </a:lnTo>
                  <a:lnTo>
                    <a:pt x="6128212" y="443814"/>
                  </a:lnTo>
                  <a:lnTo>
                    <a:pt x="6163841" y="396557"/>
                  </a:lnTo>
                  <a:lnTo>
                    <a:pt x="6199468" y="350677"/>
                  </a:lnTo>
                  <a:lnTo>
                    <a:pt x="6235094" y="306438"/>
                  </a:lnTo>
                  <a:lnTo>
                    <a:pt x="6270719" y="264106"/>
                  </a:lnTo>
                  <a:lnTo>
                    <a:pt x="6306343" y="223945"/>
                  </a:lnTo>
                  <a:lnTo>
                    <a:pt x="6341967" y="186220"/>
                  </a:lnTo>
                  <a:lnTo>
                    <a:pt x="6377590" y="151196"/>
                  </a:lnTo>
                  <a:lnTo>
                    <a:pt x="6413214" y="119137"/>
                  </a:lnTo>
                  <a:lnTo>
                    <a:pt x="6448838" y="90309"/>
                  </a:lnTo>
                  <a:lnTo>
                    <a:pt x="6484463" y="64975"/>
                  </a:lnTo>
                  <a:lnTo>
                    <a:pt x="6520089" y="43402"/>
                  </a:lnTo>
                  <a:lnTo>
                    <a:pt x="6555716" y="25853"/>
                  </a:lnTo>
                  <a:lnTo>
                    <a:pt x="6626977" y="3887"/>
                  </a:lnTo>
                  <a:lnTo>
                    <a:pt x="6662610" y="0"/>
                  </a:lnTo>
                  <a:lnTo>
                    <a:pt x="6696265" y="2805"/>
                  </a:lnTo>
                  <a:lnTo>
                    <a:pt x="6763574" y="30457"/>
                  </a:lnTo>
                  <a:lnTo>
                    <a:pt x="6797229" y="53523"/>
                  </a:lnTo>
                  <a:lnTo>
                    <a:pt x="6830882" y="81565"/>
                  </a:lnTo>
                  <a:lnTo>
                    <a:pt x="6864535" y="113693"/>
                  </a:lnTo>
                  <a:lnTo>
                    <a:pt x="6898188" y="149016"/>
                  </a:lnTo>
                  <a:lnTo>
                    <a:pt x="6931839" y="186647"/>
                  </a:lnTo>
                  <a:lnTo>
                    <a:pt x="6965489" y="225694"/>
                  </a:lnTo>
                  <a:lnTo>
                    <a:pt x="6999138" y="265270"/>
                  </a:lnTo>
                  <a:lnTo>
                    <a:pt x="7032786" y="304484"/>
                  </a:lnTo>
                  <a:lnTo>
                    <a:pt x="7066432" y="342448"/>
                  </a:lnTo>
                  <a:lnTo>
                    <a:pt x="7100077" y="378271"/>
                  </a:lnTo>
                  <a:lnTo>
                    <a:pt x="7133720" y="411065"/>
                  </a:lnTo>
                  <a:lnTo>
                    <a:pt x="7167362" y="439940"/>
                  </a:lnTo>
                  <a:lnTo>
                    <a:pt x="7201001" y="464006"/>
                  </a:lnTo>
                  <a:lnTo>
                    <a:pt x="7234638" y="482375"/>
                  </a:lnTo>
                  <a:lnTo>
                    <a:pt x="7311544" y="501279"/>
                  </a:lnTo>
                  <a:lnTo>
                    <a:pt x="7354814" y="502087"/>
                  </a:lnTo>
                  <a:lnTo>
                    <a:pt x="7398085" y="497338"/>
                  </a:lnTo>
                  <a:lnTo>
                    <a:pt x="7441356" y="487790"/>
                  </a:lnTo>
                  <a:lnTo>
                    <a:pt x="7484627" y="474201"/>
                  </a:lnTo>
                  <a:lnTo>
                    <a:pt x="7527897" y="457327"/>
                  </a:lnTo>
                  <a:lnTo>
                    <a:pt x="7571168" y="437927"/>
                  </a:lnTo>
                  <a:lnTo>
                    <a:pt x="7614439" y="416758"/>
                  </a:lnTo>
                  <a:lnTo>
                    <a:pt x="7657709" y="394578"/>
                  </a:lnTo>
                  <a:lnTo>
                    <a:pt x="7700980" y="372144"/>
                  </a:lnTo>
                  <a:lnTo>
                    <a:pt x="7744251" y="350214"/>
                  </a:lnTo>
                  <a:lnTo>
                    <a:pt x="7787522" y="329545"/>
                  </a:lnTo>
                  <a:lnTo>
                    <a:pt x="7830792" y="310894"/>
                  </a:lnTo>
                  <a:lnTo>
                    <a:pt x="7874063" y="295021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67918" y="3400805"/>
              <a:ext cx="7874634" cy="1377950"/>
            </a:xfrm>
            <a:custGeom>
              <a:avLst/>
              <a:gdLst/>
              <a:ahLst/>
              <a:cxnLst/>
              <a:rect l="l" t="t" r="r" b="b"/>
              <a:pathLst>
                <a:path w="7874634" h="1377950">
                  <a:moveTo>
                    <a:pt x="0" y="518160"/>
                  </a:moveTo>
                  <a:lnTo>
                    <a:pt x="606551" y="560832"/>
                  </a:lnTo>
                  <a:lnTo>
                    <a:pt x="1211580" y="620268"/>
                  </a:lnTo>
                  <a:lnTo>
                    <a:pt x="1818132" y="810768"/>
                  </a:lnTo>
                  <a:lnTo>
                    <a:pt x="2423160" y="717804"/>
                  </a:lnTo>
                  <a:lnTo>
                    <a:pt x="3028187" y="679704"/>
                  </a:lnTo>
                  <a:lnTo>
                    <a:pt x="3634740" y="658368"/>
                  </a:lnTo>
                  <a:lnTo>
                    <a:pt x="4239768" y="566928"/>
                  </a:lnTo>
                  <a:lnTo>
                    <a:pt x="4846320" y="531876"/>
                  </a:lnTo>
                  <a:lnTo>
                    <a:pt x="5451348" y="1377696"/>
                  </a:lnTo>
                  <a:lnTo>
                    <a:pt x="6057900" y="326136"/>
                  </a:lnTo>
                  <a:lnTo>
                    <a:pt x="6662928" y="120396"/>
                  </a:lnTo>
                  <a:lnTo>
                    <a:pt x="7269480" y="0"/>
                  </a:lnTo>
                  <a:lnTo>
                    <a:pt x="7874508" y="16764"/>
                  </a:lnTo>
                </a:path>
              </a:pathLst>
            </a:custGeom>
            <a:ln w="38100">
              <a:solidFill>
                <a:srgbClr val="EBA30D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201674" y="2862833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201674" y="3126485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38100">
              <a:solidFill>
                <a:srgbClr val="EBA30D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32638" y="3672966"/>
            <a:ext cx="359410" cy="139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120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35"/>
              </a:spcBef>
            </a:pPr>
            <a:endParaRPr sz="205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105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35"/>
              </a:spcBef>
            </a:pPr>
            <a:endParaRPr sz="2050">
              <a:solidFill>
                <a:prstClr val="black"/>
              </a:solidFill>
              <a:latin typeface="Tahoma"/>
              <a:cs typeface="Tahoma"/>
            </a:endParaRPr>
          </a:p>
          <a:p>
            <a:pPr marL="123189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8739" y="6631865"/>
            <a:ext cx="2250440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*Nisan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verisini</a:t>
            </a:r>
            <a:r>
              <a:rPr sz="1200" spc="-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içermektedir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2638" y="3109975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135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2638" y="2546680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150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56866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3351" y="5000169"/>
            <a:ext cx="270510" cy="7766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74618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1839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62733" y="5000169"/>
            <a:ext cx="270510" cy="7766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79645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45287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40258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68065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86197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90972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97523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02551" y="5000152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609103" y="5000554"/>
            <a:ext cx="270510" cy="88773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2021-Ç2*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81736" y="906526"/>
            <a:ext cx="8217534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Sanayi üretimi </a:t>
            </a:r>
            <a:r>
              <a:rPr dirty="0"/>
              <a:t>Nisan </a:t>
            </a:r>
            <a:r>
              <a:rPr spc="-5" dirty="0"/>
              <a:t>ayında </a:t>
            </a:r>
            <a:r>
              <a:rPr dirty="0"/>
              <a:t>bir </a:t>
            </a:r>
            <a:r>
              <a:rPr spc="-5" dirty="0"/>
              <a:t>önceki </a:t>
            </a:r>
            <a:r>
              <a:rPr dirty="0"/>
              <a:t>aya </a:t>
            </a:r>
            <a:r>
              <a:rPr spc="-5" dirty="0"/>
              <a:t>göre </a:t>
            </a:r>
            <a:r>
              <a:rPr dirty="0"/>
              <a:t>%5,7 </a:t>
            </a:r>
            <a:r>
              <a:rPr spc="-5" dirty="0"/>
              <a:t>geriledi  </a:t>
            </a:r>
            <a:r>
              <a:rPr sz="1800" b="0" spc="-5" dirty="0">
                <a:latin typeface="Tahoma"/>
                <a:cs typeface="Tahoma"/>
              </a:rPr>
              <a:t>Yıllık değişimlerde </a:t>
            </a:r>
            <a:r>
              <a:rPr sz="1800" b="0" dirty="0">
                <a:latin typeface="Tahoma"/>
                <a:cs typeface="Tahoma"/>
              </a:rPr>
              <a:t>baz </a:t>
            </a:r>
            <a:r>
              <a:rPr sz="1800" b="0" spc="-5" dirty="0">
                <a:latin typeface="Tahoma"/>
                <a:cs typeface="Tahoma"/>
              </a:rPr>
              <a:t>etkisi çok güçlü. </a:t>
            </a:r>
            <a:r>
              <a:rPr sz="1800" b="0" dirty="0">
                <a:latin typeface="Tahoma"/>
                <a:cs typeface="Tahoma"/>
              </a:rPr>
              <a:t>Mevsim </a:t>
            </a:r>
            <a:r>
              <a:rPr sz="1800" b="0" spc="-10" dirty="0">
                <a:latin typeface="Tahoma"/>
                <a:cs typeface="Tahoma"/>
              </a:rPr>
              <a:t>ve </a:t>
            </a:r>
            <a:r>
              <a:rPr sz="1800" b="0" spc="-5" dirty="0">
                <a:latin typeface="Tahoma"/>
                <a:cs typeface="Tahoma"/>
              </a:rPr>
              <a:t>takvim etkilerinden arındırılmış  </a:t>
            </a:r>
            <a:r>
              <a:rPr sz="1800" b="0" dirty="0">
                <a:latin typeface="Tahoma"/>
                <a:cs typeface="Tahoma"/>
              </a:rPr>
              <a:t>SÜE artışı </a:t>
            </a:r>
            <a:r>
              <a:rPr sz="1800" b="0" spc="-5" dirty="0">
                <a:latin typeface="Tahoma"/>
                <a:cs typeface="Tahoma"/>
              </a:rPr>
              <a:t>%65,4 </a:t>
            </a:r>
            <a:r>
              <a:rPr sz="1800" b="0" spc="-10" dirty="0">
                <a:latin typeface="Tahoma"/>
                <a:cs typeface="Tahoma"/>
              </a:rPr>
              <a:t>oranında</a:t>
            </a:r>
            <a:r>
              <a:rPr sz="1800" b="0" spc="20" dirty="0">
                <a:latin typeface="Tahoma"/>
                <a:cs typeface="Tahoma"/>
              </a:rPr>
              <a:t> </a:t>
            </a:r>
            <a:r>
              <a:rPr sz="1800" b="0" spc="-5" dirty="0">
                <a:latin typeface="Tahoma"/>
                <a:cs typeface="Tahoma"/>
              </a:rPr>
              <a:t>gerçekleşti.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38680" y="2700375"/>
            <a:ext cx="3726179" cy="55308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SÜE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Mevsim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ve Takvim Etkilerinden arındırılmış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SÜE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457055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50</a:t>
            </a:fld>
            <a:endParaRPr lang="en-GB" dirty="0"/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0982399"/>
              </p:ext>
            </p:extLst>
          </p:nvPr>
        </p:nvGraphicFramePr>
        <p:xfrm>
          <a:off x="304800" y="3036164"/>
          <a:ext cx="3965359" cy="3090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Kaynak: </a:t>
            </a: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TÜİK, </a:t>
            </a:r>
            <a:r>
              <a:rPr lang="tr-TR" sz="1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Bölgesel Hesaplar, </a:t>
            </a:r>
            <a:r>
              <a:rPr kumimoji="0" lang="tr-TR" alt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TEPAV </a:t>
            </a:r>
            <a:r>
              <a:rPr kumimoji="0" lang="tr-TR" alt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görselleştirmesi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 bwMode="auto">
          <a:xfrm>
            <a:off x="304800" y="990603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tr-TR" sz="2800" kern="0" dirty="0" smtClean="0"/>
              <a:t>Çevre illerine kıyasla Gaziantep’te lisanslı elektrik üretim sektörünün payı düşük</a:t>
            </a:r>
            <a:br>
              <a:rPr lang="tr-TR" sz="2800" kern="0" dirty="0" smtClean="0"/>
            </a:br>
            <a:endParaRPr lang="tr-TR" sz="2000" b="0" kern="0" dirty="0"/>
          </a:p>
        </p:txBody>
      </p:sp>
      <p:sp>
        <p:nvSpPr>
          <p:cNvPr id="8" name="Metin kutusu 7"/>
          <p:cNvSpPr txBox="1"/>
          <p:nvPr/>
        </p:nvSpPr>
        <p:spPr>
          <a:xfrm>
            <a:off x="9718" y="2265584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noProof="0" dirty="0" smtClean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Lisanslı ve lisanssız Elektrik üretim dağılımı, %</a:t>
            </a:r>
            <a:endParaRPr kumimoji="0" lang="tr-T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Grafi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8001207"/>
              </p:ext>
            </p:extLst>
          </p:nvPr>
        </p:nvGraphicFramePr>
        <p:xfrm>
          <a:off x="4875741" y="3133818"/>
          <a:ext cx="3963459" cy="2769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950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51</a:t>
            </a:fld>
            <a:endParaRPr lang="en-GB" dirty="0"/>
          </a:p>
        </p:txBody>
      </p:sp>
      <p:sp>
        <p:nvSpPr>
          <p:cNvPr id="6" name="Unvan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tr-TR" sz="2800" kern="0" dirty="0" smtClean="0"/>
              <a:t>Çevre illerine kıyasla Gaziantep’te elektrik tüketimi sanayide odaklanmıştır</a:t>
            </a:r>
            <a:br>
              <a:rPr lang="tr-TR" sz="2800" kern="0" dirty="0" smtClean="0"/>
            </a:br>
            <a:endParaRPr lang="tr-TR" sz="2000" b="0" kern="0" dirty="0"/>
          </a:p>
        </p:txBody>
      </p:sp>
      <p:graphicFrame>
        <p:nvGraphicFramePr>
          <p:cNvPr id="8" name="Grafik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5258218"/>
              </p:ext>
            </p:extLst>
          </p:nvPr>
        </p:nvGraphicFramePr>
        <p:xfrm>
          <a:off x="1704513" y="2554550"/>
          <a:ext cx="5863701" cy="3757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Metin kutusu 8"/>
          <p:cNvSpPr txBox="1"/>
          <p:nvPr/>
        </p:nvSpPr>
        <p:spPr>
          <a:xfrm>
            <a:off x="0" y="1946715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noProof="0" dirty="0" smtClean="0">
                <a:solidFill>
                  <a:srgbClr val="FFFFFF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Elektrik tüketim dağılımı, %</a:t>
            </a:r>
            <a:endParaRPr kumimoji="0" lang="tr-T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8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Nesne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706957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5" name="think-cell Slide" r:id="rId4" imgW="520" imgH="523" progId="TCLayout.ActiveDocument.1">
                  <p:embed/>
                </p:oleObj>
              </mc:Choice>
              <mc:Fallback>
                <p:oleObj name="think-cell Slide" r:id="rId4" imgW="520" imgH="523" progId="TCLayout.ActiveDocument.1">
                  <p:embed/>
                  <p:pic>
                    <p:nvPicPr>
                      <p:cNvPr id="12" name="Nesne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4800" y="890590"/>
            <a:ext cx="8534400" cy="838200"/>
          </a:xfrm>
        </p:spPr>
        <p:txBody>
          <a:bodyPr vert="horz"/>
          <a:lstStyle/>
          <a:p>
            <a:r>
              <a:rPr lang="tr-TR" sz="2000" dirty="0" smtClean="0"/>
              <a:t>2020 yılında Gaziantep’te bulunan turizm belgeli konaklama tesislerine geliş sayısı 430 bin oldu</a:t>
            </a:r>
            <a:r>
              <a:rPr lang="tr-TR" sz="2000" dirty="0"/>
              <a:t/>
            </a:r>
            <a:br>
              <a:rPr lang="tr-TR" sz="2000" dirty="0"/>
            </a:b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52</a:t>
            </a:fld>
            <a:endParaRPr lang="en-GB" dirty="0"/>
          </a:p>
        </p:txBody>
      </p:sp>
      <p:sp>
        <p:nvSpPr>
          <p:cNvPr id="67" name="Dikdörtgen 66"/>
          <p:cNvSpPr/>
          <p:nvPr/>
        </p:nvSpPr>
        <p:spPr>
          <a:xfrm>
            <a:off x="9717" y="1932664"/>
            <a:ext cx="9119870" cy="5439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tr-TR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İlçelere göre turizm işletme belgeli  konaklama tesislerinde tesislere geliş, geceleme, ortalama kalış süresi ve doluluk oranlarının dağılımı, 2020</a:t>
            </a:r>
            <a:endParaRPr lang="tr-TR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9" name="Metin kutusu 158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Kaynak: </a:t>
            </a:r>
            <a:r>
              <a:rPr lang="tr-TR" sz="1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Kültür ve Turizm Bakanlığı, </a:t>
            </a:r>
            <a:r>
              <a:rPr kumimoji="0" lang="tr-TR" alt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TEPAV </a:t>
            </a:r>
            <a:r>
              <a:rPr kumimoji="0" lang="tr-TR" alt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görselleştirmesi</a:t>
            </a:r>
          </a:p>
        </p:txBody>
      </p:sp>
      <p:sp>
        <p:nvSpPr>
          <p:cNvPr id="196" name="Dikdörtgen 195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2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433742"/>
              </p:ext>
            </p:extLst>
          </p:nvPr>
        </p:nvGraphicFramePr>
        <p:xfrm>
          <a:off x="304794" y="2680469"/>
          <a:ext cx="8602467" cy="3552056"/>
        </p:xfrm>
        <a:graphic>
          <a:graphicData uri="http://schemas.openxmlformats.org/drawingml/2006/table">
            <a:tbl>
              <a:tblPr/>
              <a:tblGrid>
                <a:gridCol w="811179">
                  <a:extLst>
                    <a:ext uri="{9D8B030D-6E8A-4147-A177-3AD203B41FA5}">
                      <a16:colId xmlns="" xmlns:a16="http://schemas.microsoft.com/office/drawing/2014/main" val="2723156662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3295355930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4232723176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004903650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101837225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425603869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261311053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3669731596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013779609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281582061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3921852341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4056646069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190651171"/>
                    </a:ext>
                  </a:extLst>
                </a:gridCol>
              </a:tblGrid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Tesise Geliş Sayısı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Geceleme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Ortalama Kalış Süresi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Doluluk Oranı(%)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6021251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8430244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Nizip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4028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A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6612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7310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1A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8A3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20,41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8A5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2921523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Şahinbey</a:t>
                      </a:r>
                      <a:r>
                        <a:rPr lang="tr-TR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20907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163140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184047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A0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36779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255167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291946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9F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A7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5E2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597871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Şehitkamil</a:t>
                      </a:r>
                      <a:r>
                        <a:rPr lang="tr-TR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38034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204266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242300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63013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304712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367725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1,52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B9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4,43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21,41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8A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5869286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0306941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0170950"/>
                  </a:ext>
                </a:extLst>
              </a:tr>
              <a:tr h="4207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0804156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655108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2393053"/>
                  </a:ext>
                </a:extLst>
              </a:tr>
              <a:tr h="244248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2892478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546788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42010262"/>
                  </a:ext>
                </a:extLst>
              </a:tr>
            </a:tbl>
          </a:graphicData>
        </a:graphic>
      </p:graphicFrame>
      <p:sp>
        <p:nvSpPr>
          <p:cNvPr id="13" name="Metin kutusu 12"/>
          <p:cNvSpPr txBox="1"/>
          <p:nvPr/>
        </p:nvSpPr>
        <p:spPr>
          <a:xfrm>
            <a:off x="3929064" y="6232527"/>
            <a:ext cx="5006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100" b="1" i="1" dirty="0" smtClean="0">
                <a:solidFill>
                  <a:srgbClr val="C00000"/>
                </a:solidFill>
              </a:rPr>
              <a:t>*Renkler koyulaştıkça ilgili veri değer olarak artış göstermektedir</a:t>
            </a:r>
            <a:endParaRPr lang="tr-TR" sz="11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1094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13" name="think-cell Slide" r:id="rId40" imgW="444" imgH="446" progId="TCLayout.ActiveDocument.1">
                  <p:embed/>
                </p:oleObj>
              </mc:Choice>
              <mc:Fallback>
                <p:oleObj name="think-cell Slide" r:id="rId40" imgW="444" imgH="446" progId="TCLayout.ActiveDocument.1">
                  <p:embed/>
                  <p:pic>
                    <p:nvPicPr>
                      <p:cNvPr id="5" name="Nesne 4" hidden="1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Slayt </a:t>
            </a:r>
            <a:fld id="{4671AB6C-D4B8-4F11-8867-B5C2B23781FF}" type="slidenum">
              <a:rPr kumimoji="0" lang="tr-TR" sz="1400" b="0" i="0" u="none" strike="noStrike" kern="1200" cap="none" spc="0" normalizeH="0" baseline="0" noProof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CBDDEB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240" y="1656292"/>
            <a:ext cx="9139606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itirilen 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eğitim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durumu, 15 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ve daha yukarı yaştaki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nüfus, 2008-2019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11496" y="6552425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Kaynak: </a:t>
            </a:r>
            <a:r>
              <a:rPr lang="tr-TR" sz="1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TÜİK, Eğitim İstatistikleri, </a:t>
            </a:r>
            <a:r>
              <a:rPr kumimoji="0" lang="tr-TR" alt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TEPAV </a:t>
            </a:r>
            <a:r>
              <a:rPr kumimoji="0" lang="tr-TR" alt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23526" y="1053043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83" name="Chart 3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574119195"/>
              </p:ext>
            </p:extLst>
          </p:nvPr>
        </p:nvGraphicFramePr>
        <p:xfrm>
          <a:off x="503238" y="4421188"/>
          <a:ext cx="8493125" cy="90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sp>
        <p:nvSpPr>
          <p:cNvPr id="105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4924425" y="5294313"/>
            <a:ext cx="482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5B46CB72-2259-4E25-A7D0-84D20A0B22E4}" type="datetime'Li''se ''ve'''''''''' ''deng''''i mesle''''k o''k''ul''''''u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Lise ve dengi meslek okulu</a:t>
            </a:fld>
            <a:endParaRPr lang="tr-TR" sz="1200" noProof="0" dirty="0"/>
          </a:p>
        </p:txBody>
      </p:sp>
      <p:sp>
        <p:nvSpPr>
          <p:cNvPr id="155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8123239" y="5294314"/>
            <a:ext cx="746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8A1C10ED-6456-485D-98EC-8F88D966FE84}" type="datetime'B''''ili''''''''''n''''m''''''e''''''''''''''yen '' '''' ''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Bilinmeyen   </a:t>
            </a:fld>
            <a:endParaRPr lang="tr-TR" sz="1200" noProof="0" dirty="0"/>
          </a:p>
        </p:txBody>
      </p:sp>
      <p:sp>
        <p:nvSpPr>
          <p:cNvPr id="42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693738" y="5294313"/>
            <a:ext cx="6175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CF59DCA3-3AB6-448E-8347-8252B46EE421}" type="datetime'''Oku''''''ma ''y''az''''m''a'' b''''''''''''i''l''meyen''''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Okuma yazma bilmeyen</a:t>
            </a:fld>
            <a:endParaRPr lang="tr-TR" sz="1200" noProof="0" dirty="0"/>
          </a:p>
        </p:txBody>
      </p:sp>
      <p:sp>
        <p:nvSpPr>
          <p:cNvPr id="98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4040188" y="5294313"/>
            <a:ext cx="5857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628EB81B-AC6E-4288-B604-6B8059569E81}" type="datetime'''''O''rtao''''''kul ''v''e den''g''''i mes''lek o''''''kulu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Ortaokul ve dengi meslek okulu</a:t>
            </a:fld>
            <a:endParaRPr lang="tr-TR" sz="1200" noProof="0" dirty="0"/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473200" y="5294313"/>
            <a:ext cx="7239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69036F40-5A51-461A-A13B-DF6EB2C97DE6}" type="datetime'''Okuma yazm''a bilen faka''t b''ir ok''u''l'' ''bitirmeyen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Okuma yazma bilen fakat bir okul bitirmeyen</a:t>
            </a:fld>
            <a:endParaRPr lang="tr-TR" sz="1200" noProof="0" dirty="0"/>
          </a:p>
        </p:txBody>
      </p:sp>
      <p:sp>
        <p:nvSpPr>
          <p:cNvPr id="86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2438400" y="5294313"/>
            <a:ext cx="458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12492DF2-B2B5-4B71-A085-F9082FE2EC02}" type="datetime'''''İ''l''''''''k''''''o''''k''''u''''l''''''''''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İlkokul</a:t>
            </a:fld>
            <a:endParaRPr lang="tr-TR" sz="1200" noProof="0" dirty="0"/>
          </a:p>
        </p:txBody>
      </p:sp>
      <p:sp>
        <p:nvSpPr>
          <p:cNvPr id="91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3127376" y="5294313"/>
            <a:ext cx="7461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42AD269C-E00C-4CBA-B362-1A5EC9FCFA1E}" type="datetime'İ''''l''''kö''''''''''''''ğ''r''''''''''''e''''''''tim'' ''''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İlköğretim </a:t>
            </a:fld>
            <a:endParaRPr lang="tr-TR" sz="1200" noProof="0" dirty="0"/>
          </a:p>
        </p:txBody>
      </p:sp>
      <p:sp>
        <p:nvSpPr>
          <p:cNvPr id="120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5588000" y="5294314"/>
            <a:ext cx="8239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87B8B93A-14BA-4708-BD2C-63BC41DC256F}" type="datetime'Yük''''''se''''ko''ku''''l'''' v''''''''ey''''a fak''ü''lte''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Yüksekokul veya fakülte</a:t>
            </a:fld>
            <a:endParaRPr lang="tr-TR" sz="1200" noProof="0" dirty="0"/>
          </a:p>
        </p:txBody>
      </p:sp>
      <p:sp>
        <p:nvSpPr>
          <p:cNvPr id="133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6435725" y="5294313"/>
            <a:ext cx="7905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B3C05DA5-AB71-4AA4-B3BE-AE98BEC199D1}" type="datetime'Yüksek lisa''ns (5 ve''''y''a 6 yıll''ı''k fakülteler dahil)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Yüksek lisans (5 veya 6 yıllık fakülteler dahil)</a:t>
            </a:fld>
            <a:endParaRPr lang="tr-TR" sz="1200" noProof="0" dirty="0"/>
          </a:p>
        </p:txBody>
      </p:sp>
      <p:sp>
        <p:nvSpPr>
          <p:cNvPr id="49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gray">
          <a:xfrm>
            <a:off x="750888" y="4965700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56.058</a:t>
            </a:r>
            <a:endParaRPr lang="tr-TR" sz="1200" noProof="0" dirty="0"/>
          </a:p>
        </p:txBody>
      </p:sp>
      <p:sp>
        <p:nvSpPr>
          <p:cNvPr id="146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7394575" y="5294313"/>
            <a:ext cx="5397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F044B2E2-1434-48D2-8FD2-73A4BDFA216F}" type="datetime'''''''''''Dokt''''''''''''o''''''''''''r''''''''''a'''">
              <a:rPr lang="tr-TR" altLang="en-US" sz="1200" smtClean="0"/>
              <a:pPr marL="0" indent="0" algn="ctr">
                <a:spcBef>
                  <a:spcPct val="0"/>
                </a:spcBef>
                <a:buNone/>
              </a:pPr>
              <a:t>Doktora</a:t>
            </a:fld>
            <a:endParaRPr lang="tr-TR" sz="1200" noProof="0" dirty="0"/>
          </a:p>
        </p:txBody>
      </p:sp>
      <p:sp>
        <p:nvSpPr>
          <p:cNvPr id="50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gray">
          <a:xfrm>
            <a:off x="1584325" y="4962525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65.290</a:t>
            </a:r>
            <a:endParaRPr lang="tr-TR" sz="1200" noProof="0" dirty="0"/>
          </a:p>
        </p:txBody>
      </p:sp>
      <p:sp>
        <p:nvSpPr>
          <p:cNvPr id="102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gray">
          <a:xfrm>
            <a:off x="4040188" y="450056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352.269</a:t>
            </a:r>
            <a:endParaRPr lang="tr-TR" sz="1200" noProof="0" dirty="0"/>
          </a:p>
        </p:txBody>
      </p:sp>
      <p:sp>
        <p:nvSpPr>
          <p:cNvPr id="51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gray">
          <a:xfrm>
            <a:off x="2374900" y="4452938"/>
            <a:ext cx="584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263.109</a:t>
            </a:r>
            <a:endParaRPr lang="tr-TR" sz="1200" noProof="0" dirty="0"/>
          </a:p>
        </p:txBody>
      </p:sp>
      <p:sp>
        <p:nvSpPr>
          <p:cNvPr id="95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gray">
          <a:xfrm>
            <a:off x="3208338" y="4746625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178.585</a:t>
            </a:r>
            <a:endParaRPr lang="tr-TR" sz="1200" noProof="0" dirty="0"/>
          </a:p>
        </p:txBody>
      </p:sp>
      <p:sp>
        <p:nvSpPr>
          <p:cNvPr id="160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gray">
          <a:xfrm>
            <a:off x="8245475" y="5003800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13.630</a:t>
            </a:r>
            <a:endParaRPr lang="tr-TR" sz="1200" noProof="0" dirty="0"/>
          </a:p>
        </p:txBody>
      </p:sp>
      <p:sp>
        <p:nvSpPr>
          <p:cNvPr id="151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gray">
          <a:xfrm>
            <a:off x="7454900" y="5029200"/>
            <a:ext cx="4206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2.473</a:t>
            </a:r>
            <a:endParaRPr lang="tr-TR" sz="1200" noProof="0" dirty="0"/>
          </a:p>
        </p:txBody>
      </p:sp>
      <p:sp>
        <p:nvSpPr>
          <p:cNvPr id="116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gray">
          <a:xfrm>
            <a:off x="4873625" y="4295775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272.494</a:t>
            </a:r>
            <a:endParaRPr lang="tr-TR" sz="1200" noProof="0" dirty="0"/>
          </a:p>
        </p:txBody>
      </p:sp>
      <p:sp>
        <p:nvSpPr>
          <p:cNvPr id="129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gray">
          <a:xfrm>
            <a:off x="5707063" y="457041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166.146</a:t>
            </a:r>
            <a:endParaRPr lang="tr-TR" sz="1200" noProof="0" dirty="0"/>
          </a:p>
        </p:txBody>
      </p:sp>
      <p:sp>
        <p:nvSpPr>
          <p:cNvPr id="138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gray">
          <a:xfrm>
            <a:off x="6580188" y="4995863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15.552</a:t>
            </a:r>
            <a:endParaRPr lang="tr-TR" sz="1200" noProof="0" dirty="0"/>
          </a:p>
        </p:txBody>
      </p:sp>
      <p:sp>
        <p:nvSpPr>
          <p:cNvPr id="264" name="Unvan 1"/>
          <p:cNvSpPr>
            <a:spLocks noGrp="1"/>
          </p:cNvSpPr>
          <p:nvPr>
            <p:ph type="title"/>
          </p:nvPr>
        </p:nvSpPr>
        <p:spPr>
          <a:xfrm>
            <a:off x="139329" y="780228"/>
            <a:ext cx="8718922" cy="737573"/>
          </a:xfrm>
        </p:spPr>
        <p:txBody>
          <a:bodyPr vert="horz"/>
          <a:lstStyle/>
          <a:p>
            <a:r>
              <a:rPr lang="tr-TR" sz="1800" dirty="0"/>
              <a:t>2008 yılı ile kıyaslandığında </a:t>
            </a:r>
            <a:r>
              <a:rPr lang="tr-TR" sz="1800" dirty="0" smtClean="0"/>
              <a:t>Gaziantep’in </a:t>
            </a:r>
            <a:r>
              <a:rPr lang="tr-TR" sz="1800" dirty="0"/>
              <a:t>nüfusun eğitim seviyesi yükselmiş</a:t>
            </a:r>
            <a:br>
              <a:rPr lang="tr-TR" sz="1800" dirty="0"/>
            </a:br>
            <a:r>
              <a:rPr lang="tr-TR" sz="1800" b="0" dirty="0" smtClean="0"/>
              <a:t>2019 </a:t>
            </a:r>
            <a:r>
              <a:rPr lang="tr-TR" sz="1800" b="0" dirty="0"/>
              <a:t>yılında </a:t>
            </a:r>
            <a:r>
              <a:rPr lang="tr-TR" sz="1800" b="0" dirty="0" smtClean="0"/>
              <a:t>bitirilen </a:t>
            </a:r>
            <a:r>
              <a:rPr lang="tr-TR" sz="1800" b="0" dirty="0"/>
              <a:t>eğitim durumu açısından lise ve dengi meslek okulu ön plana </a:t>
            </a:r>
            <a:r>
              <a:rPr lang="tr-TR" sz="1800" b="0" dirty="0" smtClean="0"/>
              <a:t>çıkıyor</a:t>
            </a:r>
            <a:endParaRPr lang="tr-TR" sz="1800" dirty="0"/>
          </a:p>
        </p:txBody>
      </p:sp>
      <p:graphicFrame>
        <p:nvGraphicFramePr>
          <p:cNvPr id="81" name="Chart 3"/>
          <p:cNvGraphicFramePr/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533747815"/>
              </p:ext>
            </p:extLst>
          </p:nvPr>
        </p:nvGraphicFramePr>
        <p:xfrm>
          <a:off x="503238" y="2347913"/>
          <a:ext cx="8493125" cy="1241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sp>
        <p:nvSpPr>
          <p:cNvPr id="65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gray">
          <a:xfrm>
            <a:off x="5707063" y="310356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41.735</a:t>
            </a:r>
            <a:endParaRPr lang="tr-TR" sz="1200" noProof="0" dirty="0"/>
          </a:p>
        </p:txBody>
      </p:sp>
      <p:sp>
        <p:nvSpPr>
          <p:cNvPr id="62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gray">
          <a:xfrm>
            <a:off x="2374900" y="2222500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346.182</a:t>
            </a:r>
            <a:endParaRPr lang="tr-TR" sz="1200" noProof="0" dirty="0"/>
          </a:p>
        </p:txBody>
      </p:sp>
      <p:sp>
        <p:nvSpPr>
          <p:cNvPr id="60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gray">
          <a:xfrm>
            <a:off x="709613" y="313531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130.056</a:t>
            </a:r>
            <a:endParaRPr lang="tr-TR" sz="1200" noProof="0" dirty="0"/>
          </a:p>
        </p:txBody>
      </p:sp>
      <p:sp>
        <p:nvSpPr>
          <p:cNvPr id="61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gray">
          <a:xfrm>
            <a:off x="1584325" y="3160713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100.987</a:t>
            </a:r>
            <a:endParaRPr lang="tr-TR" sz="1200" noProof="0" dirty="0"/>
          </a:p>
        </p:txBody>
      </p:sp>
      <p:sp>
        <p:nvSpPr>
          <p:cNvPr id="47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gray">
          <a:xfrm>
            <a:off x="3208338" y="3003550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142.439</a:t>
            </a:r>
            <a:endParaRPr lang="tr-TR" sz="1200" noProof="0" dirty="0"/>
          </a:p>
        </p:txBody>
      </p:sp>
      <p:sp>
        <p:nvSpPr>
          <p:cNvPr id="63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gray">
          <a:xfrm>
            <a:off x="4040188" y="3094038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43.674</a:t>
            </a:r>
            <a:endParaRPr lang="tr-TR" sz="1200" noProof="0" dirty="0"/>
          </a:p>
        </p:txBody>
      </p:sp>
      <p:sp>
        <p:nvSpPr>
          <p:cNvPr id="64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gray">
          <a:xfrm>
            <a:off x="4873625" y="2725738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140.400</a:t>
            </a:r>
            <a:endParaRPr lang="tr-TR" sz="1200" noProof="0" dirty="0"/>
          </a:p>
        </p:txBody>
      </p:sp>
      <p:sp>
        <p:nvSpPr>
          <p:cNvPr id="66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gray">
          <a:xfrm>
            <a:off x="6626225" y="3287713"/>
            <a:ext cx="4095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2.143</a:t>
            </a:r>
            <a:endParaRPr lang="tr-TR" sz="1200" noProof="0" dirty="0"/>
          </a:p>
        </p:txBody>
      </p:sp>
      <p:sp>
        <p:nvSpPr>
          <p:cNvPr id="57" name="Rectangle 3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gray">
          <a:xfrm>
            <a:off x="7454900" y="3295650"/>
            <a:ext cx="4206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644</a:t>
            </a:r>
            <a:endParaRPr lang="tr-TR" sz="1200" noProof="0" dirty="0"/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gray">
          <a:xfrm>
            <a:off x="8204200" y="313531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noProof="0" dirty="0" smtClean="0"/>
              <a:t>94.507</a:t>
            </a:r>
            <a:endParaRPr lang="tr-TR" sz="1200" noProof="0" dirty="0"/>
          </a:p>
        </p:txBody>
      </p:sp>
      <p:sp>
        <p:nvSpPr>
          <p:cNvPr id="70" name="Dikdörtgen 69"/>
          <p:cNvSpPr/>
          <p:nvPr>
            <p:custDataLst>
              <p:tags r:id="rId35"/>
            </p:custDataLst>
          </p:nvPr>
        </p:nvSpPr>
        <p:spPr bwMode="auto">
          <a:xfrm>
            <a:off x="7767638" y="2300288"/>
            <a:ext cx="214313" cy="160338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9" name="Dikdörtgen 68"/>
          <p:cNvSpPr/>
          <p:nvPr>
            <p:custDataLst>
              <p:tags r:id="rId36"/>
            </p:custDataLst>
          </p:nvPr>
        </p:nvSpPr>
        <p:spPr bwMode="auto">
          <a:xfrm>
            <a:off x="7027863" y="2300288"/>
            <a:ext cx="214313" cy="160338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8032750" y="2295525"/>
            <a:ext cx="3698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656C25F7-F013-4DF3-94A6-1484FCB50033}" type="datetime'''K''''''''a''''d''''ı''''''''''n'''''''''''''">
              <a:rPr lang="tr-TR" altLang="en-US" sz="1200" smtClean="0"/>
              <a:pPr/>
              <a:t>Kadın</a:t>
            </a:fld>
            <a:endParaRPr lang="tr-TR" sz="1200" noProof="0" dirty="0"/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7292975" y="2295525"/>
            <a:ext cx="3730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0D75B774-AB5C-416E-BBD3-CF1FB52B2F5D}" type="datetime'''''''''''''''''Er''''''''k''''''''''e''k'''''''''">
              <a:rPr lang="tr-TR" altLang="en-US" sz="1200" smtClean="0"/>
              <a:pPr/>
              <a:t>Erkek</a:t>
            </a:fld>
            <a:endParaRPr lang="tr-TR" sz="1200" noProof="0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280616" y="2274888"/>
            <a:ext cx="77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bg2">
                    <a:lumMod val="75000"/>
                  </a:schemeClr>
                </a:solidFill>
              </a:rPr>
              <a:t>2008</a:t>
            </a:r>
            <a:endParaRPr lang="tr-TR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3" name="Metin kutusu 102"/>
          <p:cNvSpPr txBox="1"/>
          <p:nvPr/>
        </p:nvSpPr>
        <p:spPr>
          <a:xfrm>
            <a:off x="223526" y="4075669"/>
            <a:ext cx="77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bg2">
                    <a:lumMod val="75000"/>
                  </a:schemeClr>
                </a:solidFill>
              </a:rPr>
              <a:t>2019</a:t>
            </a:r>
            <a:endParaRPr lang="tr-TR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3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433837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45" name="think-cell Slide" r:id="rId15" imgW="444" imgH="446" progId="TCLayout.ActiveDocument.1">
                  <p:embed/>
                </p:oleObj>
              </mc:Choice>
              <mc:Fallback>
                <p:oleObj name="think-cell Slide" r:id="rId15" imgW="444" imgH="446" progId="TCLayout.ActiveDocument.1">
                  <p:embed/>
                  <p:pic>
                    <p:nvPicPr>
                      <p:cNvPr id="5" name="Nesne 4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Slayt </a:t>
            </a:r>
            <a:fld id="{4671AB6C-D4B8-4F11-8867-B5C2B23781FF}" type="slidenum">
              <a:rPr kumimoji="0" lang="tr-TR" sz="1400" b="0" i="0" u="none" strike="noStrike" kern="1200" cap="none" spc="0" normalizeH="0" baseline="0" noProof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CBDDEB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240" y="1656292"/>
            <a:ext cx="9139606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itirilen 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eğitim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durumu, 15 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ve daha yukarı yaştaki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nüfus</a:t>
            </a:r>
            <a:r>
              <a:rPr lang="tr-TR" sz="1400" b="1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%, 2008-2019</a:t>
            </a:r>
            <a:endParaRPr lang="tr-TR" sz="1400" b="1" dirty="0" smtClean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11496" y="6552425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Kaynak: </a:t>
            </a:r>
            <a:r>
              <a:rPr lang="tr-TR" sz="1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TÜİK, Eğitim İstatistikleri, </a:t>
            </a:r>
            <a:r>
              <a:rPr kumimoji="0" lang="tr-TR" alt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TEPAV </a:t>
            </a:r>
            <a:r>
              <a:rPr kumimoji="0" lang="tr-TR" alt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23526" y="1053043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75" name="Chart 3"/>
          <p:cNvGraphicFramePr/>
          <p:nvPr>
            <p:custDataLst>
              <p:tags r:id="rId3"/>
            </p:custDataLst>
            <p:extLst/>
          </p:nvPr>
        </p:nvGraphicFramePr>
        <p:xfrm>
          <a:off x="503238" y="4273550"/>
          <a:ext cx="8493125" cy="1052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42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693738" y="5294313"/>
            <a:ext cx="6175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tr-TR" sz="1200" noProof="0" dirty="0"/>
          </a:p>
        </p:txBody>
      </p:sp>
      <p:sp>
        <p:nvSpPr>
          <p:cNvPr id="98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4040188" y="5294313"/>
            <a:ext cx="5857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tr-TR" sz="1200" noProof="0" dirty="0"/>
          </a:p>
        </p:txBody>
      </p:sp>
      <p:sp>
        <p:nvSpPr>
          <p:cNvPr id="91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3127376" y="5294313"/>
            <a:ext cx="7461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tr-TR" sz="1200" noProof="0" dirty="0"/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1473200" y="5294313"/>
            <a:ext cx="7239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tr-TR" sz="1200" noProof="0" dirty="0"/>
          </a:p>
        </p:txBody>
      </p:sp>
      <p:sp>
        <p:nvSpPr>
          <p:cNvPr id="86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2438400" y="5294313"/>
            <a:ext cx="458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tr-TR" sz="1200" noProof="0" dirty="0"/>
          </a:p>
        </p:txBody>
      </p:sp>
      <p:sp>
        <p:nvSpPr>
          <p:cNvPr id="105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4924425" y="5294313"/>
            <a:ext cx="482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tr-TR" sz="1200" noProof="0" dirty="0"/>
          </a:p>
        </p:txBody>
      </p:sp>
      <p:sp>
        <p:nvSpPr>
          <p:cNvPr id="133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6435725" y="5294313"/>
            <a:ext cx="7905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tr-TR" sz="1200" noProof="0" dirty="0"/>
          </a:p>
        </p:txBody>
      </p:sp>
      <p:sp>
        <p:nvSpPr>
          <p:cNvPr id="120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5588000" y="5294314"/>
            <a:ext cx="8239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tr-TR" sz="1200" noProof="0" dirty="0"/>
          </a:p>
        </p:txBody>
      </p:sp>
      <p:sp>
        <p:nvSpPr>
          <p:cNvPr id="146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7394575" y="5294313"/>
            <a:ext cx="5397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tr-TR" sz="1200" noProof="0" dirty="0"/>
          </a:p>
        </p:txBody>
      </p:sp>
      <p:sp>
        <p:nvSpPr>
          <p:cNvPr id="155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8123239" y="5294314"/>
            <a:ext cx="746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tr-TR" sz="1200" noProof="0" dirty="0"/>
          </a:p>
        </p:txBody>
      </p:sp>
      <p:sp>
        <p:nvSpPr>
          <p:cNvPr id="264" name="Unvan 1"/>
          <p:cNvSpPr>
            <a:spLocks noGrp="1"/>
          </p:cNvSpPr>
          <p:nvPr>
            <p:ph type="title"/>
          </p:nvPr>
        </p:nvSpPr>
        <p:spPr>
          <a:xfrm>
            <a:off x="139329" y="780228"/>
            <a:ext cx="8870200" cy="737573"/>
          </a:xfrm>
        </p:spPr>
        <p:txBody>
          <a:bodyPr vert="horz"/>
          <a:lstStyle/>
          <a:p>
            <a:r>
              <a:rPr lang="tr-TR" sz="1800" dirty="0" smtClean="0"/>
              <a:t>2008 </a:t>
            </a:r>
            <a:r>
              <a:rPr lang="tr-TR" sz="1800" dirty="0"/>
              <a:t>yılı ile kıyaslandığında </a:t>
            </a:r>
            <a:r>
              <a:rPr lang="tr-TR" sz="1800" dirty="0" smtClean="0"/>
              <a:t>Gaziantep’te nüfusun eğitim seviyesi yükselmiş</a:t>
            </a:r>
            <a:br>
              <a:rPr lang="tr-TR" sz="1800" dirty="0" smtClean="0"/>
            </a:br>
            <a:r>
              <a:rPr lang="tr-TR" sz="1800" b="0" dirty="0" smtClean="0"/>
              <a:t>2008’de nüfusun yüzde 7’si yüksekokul veya fakülte seviyesinde eğitime sahipken 2019’da bu oran yüzde 16’ya çıktı</a:t>
            </a:r>
            <a:endParaRPr lang="tr-TR" sz="1800" dirty="0"/>
          </a:p>
        </p:txBody>
      </p:sp>
      <p:graphicFrame>
        <p:nvGraphicFramePr>
          <p:cNvPr id="28" name="Grafik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51603"/>
              </p:ext>
            </p:extLst>
          </p:nvPr>
        </p:nvGraphicFramePr>
        <p:xfrm>
          <a:off x="308613" y="2248848"/>
          <a:ext cx="8634725" cy="3897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397180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4203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337" name="think-cell Slide" r:id="rId42" imgW="444" imgH="446" progId="TCLayout.ActiveDocument.1">
                  <p:embed/>
                </p:oleObj>
              </mc:Choice>
              <mc:Fallback>
                <p:oleObj name="think-cell Slide" r:id="rId42" imgW="444" imgH="446" progId="TCLayout.ActiveDocument.1">
                  <p:embed/>
                  <p:pic>
                    <p:nvPicPr>
                      <p:cNvPr id="5" name="Nesne 4" hidden="1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Slayt </a:t>
            </a:r>
            <a:fld id="{4671AB6C-D4B8-4F11-8867-B5C2B23781FF}" type="slidenum">
              <a:rPr kumimoji="0" lang="tr-TR" sz="1400" b="0" i="0" u="none" strike="noStrike" kern="1200" cap="none" spc="0" normalizeH="0" baseline="0" noProof="0" smtClean="0">
                <a:ln>
                  <a:noFill/>
                </a:ln>
                <a:solidFill>
                  <a:srgbClr val="CBDDEB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CBDDEB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05865" y="2020558"/>
            <a:ext cx="4075635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Hastane 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yatak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sayısı, 2002-2018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tr-TR" sz="1400" b="1" dirty="0" smtClean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-31368" y="6581001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Kaynak: </a:t>
            </a:r>
            <a:r>
              <a:rPr lang="tr-TR" sz="1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TÜİK</a:t>
            </a: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Sağlık İstatistikleri, </a:t>
            </a:r>
            <a:r>
              <a:rPr kumimoji="0" lang="tr-TR" altLang="tr-T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TEPAV </a:t>
            </a:r>
            <a:r>
              <a:rPr kumimoji="0" lang="tr-TR" alt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23526" y="1053043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4" name="Düz Bağlayıcı 13"/>
          <p:cNvCxnSpPr/>
          <p:nvPr>
            <p:custDataLst>
              <p:tags r:id="rId3"/>
            </p:custDataLst>
          </p:nvPr>
        </p:nvCxnSpPr>
        <p:spPr bwMode="auto">
          <a:xfrm>
            <a:off x="4281488" y="2774950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Düz Bağlayıcı 10"/>
          <p:cNvCxnSpPr/>
          <p:nvPr>
            <p:custDataLst>
              <p:tags r:id="rId4"/>
            </p:custDataLst>
          </p:nvPr>
        </p:nvCxnSpPr>
        <p:spPr bwMode="auto">
          <a:xfrm flipV="1">
            <a:off x="1058863" y="2774950"/>
            <a:ext cx="0" cy="121285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Düz Bağlayıcı 12"/>
          <p:cNvCxnSpPr/>
          <p:nvPr>
            <p:custDataLst>
              <p:tags r:id="rId5"/>
            </p:custDataLst>
          </p:nvPr>
        </p:nvCxnSpPr>
        <p:spPr bwMode="auto">
          <a:xfrm>
            <a:off x="1058863" y="2774950"/>
            <a:ext cx="322262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57162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114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237648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113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217487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112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177323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107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96678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108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116840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109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137001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111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197326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22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257810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23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277971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24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298132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318293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auto">
          <a:xfrm>
            <a:off x="338455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27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auto">
          <a:xfrm>
            <a:off x="358457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28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378618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29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398780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30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418941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2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37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2316163" y="2646363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r-TR" sz="1200" b="1" noProof="0" dirty="0" smtClean="0"/>
              <a:t>+64%</a:t>
            </a:r>
            <a:endParaRPr lang="tr-TR" sz="1200" b="1" noProof="0" dirty="0"/>
          </a:p>
        </p:txBody>
      </p:sp>
      <p:sp>
        <p:nvSpPr>
          <p:cNvPr id="34" name="Unvan 1"/>
          <p:cNvSpPr>
            <a:spLocks noGrp="1"/>
          </p:cNvSpPr>
          <p:nvPr>
            <p:ph type="title"/>
          </p:nvPr>
        </p:nvSpPr>
        <p:spPr>
          <a:xfrm>
            <a:off x="223526" y="908142"/>
            <a:ext cx="8772837" cy="737573"/>
          </a:xfrm>
        </p:spPr>
        <p:txBody>
          <a:bodyPr vert="horz"/>
          <a:lstStyle/>
          <a:p>
            <a:r>
              <a:rPr lang="tr-TR" sz="2000" dirty="0" smtClean="0"/>
              <a:t>Hastane yatak sayısı artış eğilimde</a:t>
            </a:r>
            <a:br>
              <a:rPr lang="tr-TR" sz="2000" dirty="0" smtClean="0"/>
            </a:br>
            <a:r>
              <a:rPr lang="tr-TR" sz="1800" b="0" dirty="0" smtClean="0"/>
              <a:t>2002’den bu yana yatak sayılarında yüzde 64’lik bir artış var</a:t>
            </a:r>
            <a:br>
              <a:rPr lang="tr-TR" sz="1800" b="0" dirty="0" smtClean="0"/>
            </a:br>
            <a:endParaRPr lang="tr-TR" sz="1800" b="0" dirty="0"/>
          </a:p>
        </p:txBody>
      </p:sp>
      <p:sp>
        <p:nvSpPr>
          <p:cNvPr id="15" name="Dikdörtgen 1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strike="noStrik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5" name="Metin kutusu 64"/>
          <p:cNvSpPr txBox="1"/>
          <p:nvPr/>
        </p:nvSpPr>
        <p:spPr>
          <a:xfrm>
            <a:off x="4791075" y="1912836"/>
            <a:ext cx="412304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Bin kişi başına düşen toplam hekim sayısı,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2002-2018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tr-TR" sz="1400" b="1" dirty="0" smtClean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535305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69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577056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70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556101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597852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74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618648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681196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73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639445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660400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701992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auto">
          <a:xfrm>
            <a:off x="722788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77" name="Rectangle 3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auto">
          <a:xfrm>
            <a:off x="743743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35"/>
            </p:custDataLst>
          </p:nvPr>
        </p:nvSpPr>
        <p:spPr bwMode="auto">
          <a:xfrm>
            <a:off x="764540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79" name="Rectangle 3"/>
          <p:cNvSpPr>
            <a:spLocks noGrp="1" noChangeArrowheads="1"/>
          </p:cNvSpPr>
          <p:nvPr>
            <p:custDataLst>
              <p:tags r:id="rId36"/>
            </p:custDataLst>
          </p:nvPr>
        </p:nvSpPr>
        <p:spPr bwMode="auto">
          <a:xfrm>
            <a:off x="785336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80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806132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81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827087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82" name="Rectangle 3"/>
          <p:cNvSpPr>
            <a:spLocks noGrp="1" noChangeArrowheads="1"/>
          </p:cNvSpPr>
          <p:nvPr>
            <p:custDataLst>
              <p:tags r:id="rId39"/>
            </p:custDataLst>
          </p:nvPr>
        </p:nvSpPr>
        <p:spPr bwMode="auto">
          <a:xfrm>
            <a:off x="847883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83" name="Rectangle 3"/>
          <p:cNvSpPr>
            <a:spLocks noGrp="1" noChangeArrowheads="1"/>
          </p:cNvSpPr>
          <p:nvPr>
            <p:custDataLst>
              <p:tags r:id="rId40"/>
            </p:custDataLst>
          </p:nvPr>
        </p:nvSpPr>
        <p:spPr bwMode="auto">
          <a:xfrm>
            <a:off x="868680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buNone/>
              <a:defRPr/>
            </a:pPr>
            <a:endParaRPr kumimoji="0" lang="tr-TR" sz="1600" b="0" i="0" strike="noStrike" kern="1200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cxnSp>
        <p:nvCxnSpPr>
          <p:cNvPr id="103" name="Düz Bağlayıcı 102"/>
          <p:cNvCxnSpPr/>
          <p:nvPr/>
        </p:nvCxnSpPr>
        <p:spPr bwMode="auto">
          <a:xfrm>
            <a:off x="4591050" y="2020558"/>
            <a:ext cx="0" cy="4428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7" name="Grafik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5018679"/>
              </p:ext>
            </p:extLst>
          </p:nvPr>
        </p:nvGraphicFramePr>
        <p:xfrm>
          <a:off x="615636" y="2575211"/>
          <a:ext cx="3802376" cy="3596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  <p:graphicFrame>
        <p:nvGraphicFramePr>
          <p:cNvPr id="58" name="Grafik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2629585"/>
              </p:ext>
            </p:extLst>
          </p:nvPr>
        </p:nvGraphicFramePr>
        <p:xfrm>
          <a:off x="5305424" y="2646363"/>
          <a:ext cx="3209925" cy="3525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5"/>
          </a:graphicData>
        </a:graphic>
      </p:graphicFrame>
    </p:spTree>
    <p:extLst>
      <p:ext uri="{BB962C8B-B14F-4D97-AF65-F5344CB8AC3E}">
        <p14:creationId xmlns:p14="http://schemas.microsoft.com/office/powerpoint/2010/main" val="9943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5754" y="147015"/>
            <a:ext cx="5594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1930907"/>
            <a:ext cx="9139555" cy="307975"/>
          </a:xfrm>
          <a:custGeom>
            <a:avLst/>
            <a:gdLst/>
            <a:ahLst/>
            <a:cxnLst/>
            <a:rect l="l" t="t" r="r" b="b"/>
            <a:pathLst>
              <a:path w="9139555" h="307975">
                <a:moveTo>
                  <a:pt x="9139428" y="0"/>
                </a:moveTo>
                <a:lnTo>
                  <a:pt x="0" y="0"/>
                </a:lnTo>
                <a:lnTo>
                  <a:pt x="0" y="307848"/>
                </a:lnTo>
                <a:lnTo>
                  <a:pt x="9139428" y="307848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839" y="1963293"/>
            <a:ext cx="89173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Sektörel ciro endeksleri,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mevsim ve takvim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etkilerinden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arındırılmış,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2015=100,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Ç1 –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r>
              <a:rPr sz="1400" b="1" spc="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Ç2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43355" y="2697479"/>
            <a:ext cx="6978650" cy="2499360"/>
            <a:chOff x="943355" y="2697479"/>
            <a:chExt cx="6978650" cy="2499360"/>
          </a:xfrm>
        </p:grpSpPr>
        <p:sp>
          <p:nvSpPr>
            <p:cNvPr id="6" name="object 6"/>
            <p:cNvSpPr/>
            <p:nvPr/>
          </p:nvSpPr>
          <p:spPr>
            <a:xfrm>
              <a:off x="943355" y="2702051"/>
              <a:ext cx="6958965" cy="2490470"/>
            </a:xfrm>
            <a:custGeom>
              <a:avLst/>
              <a:gdLst/>
              <a:ahLst/>
              <a:cxnLst/>
              <a:rect l="l" t="t" r="r" b="b"/>
              <a:pathLst>
                <a:path w="6958965" h="2490470">
                  <a:moveTo>
                    <a:pt x="68580" y="2490216"/>
                  </a:moveTo>
                  <a:lnTo>
                    <a:pt x="68580" y="0"/>
                  </a:lnTo>
                </a:path>
                <a:path w="6958965" h="2490470">
                  <a:moveTo>
                    <a:pt x="0" y="2490216"/>
                  </a:moveTo>
                  <a:lnTo>
                    <a:pt x="68580" y="2490216"/>
                  </a:lnTo>
                </a:path>
                <a:path w="6958965" h="2490470">
                  <a:moveTo>
                    <a:pt x="0" y="1868424"/>
                  </a:moveTo>
                  <a:lnTo>
                    <a:pt x="68580" y="1868424"/>
                  </a:lnTo>
                </a:path>
                <a:path w="6958965" h="2490470">
                  <a:moveTo>
                    <a:pt x="0" y="1245108"/>
                  </a:moveTo>
                  <a:lnTo>
                    <a:pt x="68580" y="1245108"/>
                  </a:lnTo>
                </a:path>
                <a:path w="6958965" h="2490470">
                  <a:moveTo>
                    <a:pt x="0" y="623315"/>
                  </a:moveTo>
                  <a:lnTo>
                    <a:pt x="68580" y="623315"/>
                  </a:lnTo>
                </a:path>
                <a:path w="6958965" h="2490470">
                  <a:moveTo>
                    <a:pt x="0" y="0"/>
                  </a:moveTo>
                  <a:lnTo>
                    <a:pt x="68580" y="0"/>
                  </a:lnTo>
                </a:path>
                <a:path w="6958965" h="2490470">
                  <a:moveTo>
                    <a:pt x="68580" y="2490216"/>
                  </a:moveTo>
                  <a:lnTo>
                    <a:pt x="6958584" y="24902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11237" y="4336117"/>
              <a:ext cx="6891655" cy="637540"/>
            </a:xfrm>
            <a:custGeom>
              <a:avLst/>
              <a:gdLst/>
              <a:ahLst/>
              <a:cxnLst/>
              <a:rect l="l" t="t" r="r" b="b"/>
              <a:pathLst>
                <a:path w="6891655" h="637539">
                  <a:moveTo>
                    <a:pt x="0" y="195115"/>
                  </a:moveTo>
                  <a:lnTo>
                    <a:pt x="53011" y="196849"/>
                  </a:lnTo>
                  <a:lnTo>
                    <a:pt x="106021" y="198733"/>
                  </a:lnTo>
                  <a:lnTo>
                    <a:pt x="159030" y="200702"/>
                  </a:lnTo>
                  <a:lnTo>
                    <a:pt x="212040" y="202692"/>
                  </a:lnTo>
                  <a:lnTo>
                    <a:pt x="265052" y="204640"/>
                  </a:lnTo>
                  <a:lnTo>
                    <a:pt x="318065" y="206481"/>
                  </a:lnTo>
                  <a:lnTo>
                    <a:pt x="371082" y="208151"/>
                  </a:lnTo>
                  <a:lnTo>
                    <a:pt x="424103" y="209587"/>
                  </a:lnTo>
                  <a:lnTo>
                    <a:pt x="477129" y="210723"/>
                  </a:lnTo>
                  <a:lnTo>
                    <a:pt x="530161" y="211498"/>
                  </a:lnTo>
                  <a:lnTo>
                    <a:pt x="578340" y="211256"/>
                  </a:lnTo>
                  <a:lnTo>
                    <a:pt x="626520" y="209706"/>
                  </a:lnTo>
                  <a:lnTo>
                    <a:pt x="674701" y="207271"/>
                  </a:lnTo>
                  <a:lnTo>
                    <a:pt x="722884" y="204373"/>
                  </a:lnTo>
                  <a:lnTo>
                    <a:pt x="771069" y="201435"/>
                  </a:lnTo>
                  <a:lnTo>
                    <a:pt x="819257" y="198881"/>
                  </a:lnTo>
                  <a:lnTo>
                    <a:pt x="867448" y="197133"/>
                  </a:lnTo>
                  <a:lnTo>
                    <a:pt x="915643" y="196616"/>
                  </a:lnTo>
                  <a:lnTo>
                    <a:pt x="963843" y="197751"/>
                  </a:lnTo>
                  <a:lnTo>
                    <a:pt x="1012048" y="200962"/>
                  </a:lnTo>
                  <a:lnTo>
                    <a:pt x="1060259" y="206672"/>
                  </a:lnTo>
                  <a:lnTo>
                    <a:pt x="1108438" y="215918"/>
                  </a:lnTo>
                  <a:lnTo>
                    <a:pt x="1156618" y="228873"/>
                  </a:lnTo>
                  <a:lnTo>
                    <a:pt x="1204799" y="244659"/>
                  </a:lnTo>
                  <a:lnTo>
                    <a:pt x="1252982" y="262401"/>
                  </a:lnTo>
                  <a:lnTo>
                    <a:pt x="1301167" y="281221"/>
                  </a:lnTo>
                  <a:lnTo>
                    <a:pt x="1349355" y="300243"/>
                  </a:lnTo>
                  <a:lnTo>
                    <a:pt x="1397546" y="318591"/>
                  </a:lnTo>
                  <a:lnTo>
                    <a:pt x="1445741" y="335388"/>
                  </a:lnTo>
                  <a:lnTo>
                    <a:pt x="1493941" y="349757"/>
                  </a:lnTo>
                  <a:lnTo>
                    <a:pt x="1542146" y="360823"/>
                  </a:lnTo>
                  <a:lnTo>
                    <a:pt x="1590357" y="367708"/>
                  </a:lnTo>
                  <a:lnTo>
                    <a:pt x="1638536" y="369155"/>
                  </a:lnTo>
                  <a:lnTo>
                    <a:pt x="1686716" y="365348"/>
                  </a:lnTo>
                  <a:lnTo>
                    <a:pt x="1734897" y="357566"/>
                  </a:lnTo>
                  <a:lnTo>
                    <a:pt x="1783080" y="347091"/>
                  </a:lnTo>
                  <a:lnTo>
                    <a:pt x="1831265" y="335204"/>
                  </a:lnTo>
                  <a:lnTo>
                    <a:pt x="1879453" y="323186"/>
                  </a:lnTo>
                  <a:lnTo>
                    <a:pt x="1927644" y="312320"/>
                  </a:lnTo>
                  <a:lnTo>
                    <a:pt x="1975839" y="303885"/>
                  </a:lnTo>
                  <a:lnTo>
                    <a:pt x="2024039" y="299164"/>
                  </a:lnTo>
                  <a:lnTo>
                    <a:pt x="2072244" y="299437"/>
                  </a:lnTo>
                  <a:lnTo>
                    <a:pt x="2120455" y="305986"/>
                  </a:lnTo>
                  <a:lnTo>
                    <a:pt x="2164619" y="318556"/>
                  </a:lnTo>
                  <a:lnTo>
                    <a:pt x="2208784" y="337012"/>
                  </a:lnTo>
                  <a:lnTo>
                    <a:pt x="2252950" y="360195"/>
                  </a:lnTo>
                  <a:lnTo>
                    <a:pt x="2297117" y="386941"/>
                  </a:lnTo>
                  <a:lnTo>
                    <a:pt x="2341285" y="416090"/>
                  </a:lnTo>
                  <a:lnTo>
                    <a:pt x="2385456" y="446479"/>
                  </a:lnTo>
                  <a:lnTo>
                    <a:pt x="2429630" y="476948"/>
                  </a:lnTo>
                  <a:lnTo>
                    <a:pt x="2473807" y="506335"/>
                  </a:lnTo>
                  <a:lnTo>
                    <a:pt x="2517987" y="533478"/>
                  </a:lnTo>
                  <a:lnTo>
                    <a:pt x="2562171" y="557216"/>
                  </a:lnTo>
                  <a:lnTo>
                    <a:pt x="2606360" y="576388"/>
                  </a:lnTo>
                  <a:lnTo>
                    <a:pt x="2650553" y="589831"/>
                  </a:lnTo>
                  <a:lnTo>
                    <a:pt x="2698732" y="598474"/>
                  </a:lnTo>
                  <a:lnTo>
                    <a:pt x="2746912" y="602679"/>
                  </a:lnTo>
                  <a:lnTo>
                    <a:pt x="2795093" y="603108"/>
                  </a:lnTo>
                  <a:lnTo>
                    <a:pt x="2843276" y="600423"/>
                  </a:lnTo>
                  <a:lnTo>
                    <a:pt x="2891461" y="595286"/>
                  </a:lnTo>
                  <a:lnTo>
                    <a:pt x="2939649" y="588360"/>
                  </a:lnTo>
                  <a:lnTo>
                    <a:pt x="2987840" y="580308"/>
                  </a:lnTo>
                  <a:lnTo>
                    <a:pt x="3036035" y="571791"/>
                  </a:lnTo>
                  <a:lnTo>
                    <a:pt x="3084235" y="563473"/>
                  </a:lnTo>
                  <a:lnTo>
                    <a:pt x="3132440" y="556015"/>
                  </a:lnTo>
                  <a:lnTo>
                    <a:pt x="3180651" y="550080"/>
                  </a:lnTo>
                  <a:lnTo>
                    <a:pt x="3228830" y="544443"/>
                  </a:lnTo>
                  <a:lnTo>
                    <a:pt x="3277010" y="537608"/>
                  </a:lnTo>
                  <a:lnTo>
                    <a:pt x="3325191" y="529932"/>
                  </a:lnTo>
                  <a:lnTo>
                    <a:pt x="3373374" y="521773"/>
                  </a:lnTo>
                  <a:lnTo>
                    <a:pt x="3421559" y="513487"/>
                  </a:lnTo>
                  <a:lnTo>
                    <a:pt x="3469747" y="505431"/>
                  </a:lnTo>
                  <a:lnTo>
                    <a:pt x="3517938" y="497964"/>
                  </a:lnTo>
                  <a:lnTo>
                    <a:pt x="3566133" y="491442"/>
                  </a:lnTo>
                  <a:lnTo>
                    <a:pt x="3614333" y="486222"/>
                  </a:lnTo>
                  <a:lnTo>
                    <a:pt x="3662538" y="482662"/>
                  </a:lnTo>
                  <a:lnTo>
                    <a:pt x="3710749" y="481119"/>
                  </a:lnTo>
                  <a:lnTo>
                    <a:pt x="3758928" y="481587"/>
                  </a:lnTo>
                  <a:lnTo>
                    <a:pt x="3807108" y="483737"/>
                  </a:lnTo>
                  <a:lnTo>
                    <a:pt x="3855289" y="487337"/>
                  </a:lnTo>
                  <a:lnTo>
                    <a:pt x="3903472" y="492154"/>
                  </a:lnTo>
                  <a:lnTo>
                    <a:pt x="3951657" y="497955"/>
                  </a:lnTo>
                  <a:lnTo>
                    <a:pt x="3999845" y="504509"/>
                  </a:lnTo>
                  <a:lnTo>
                    <a:pt x="4048036" y="511583"/>
                  </a:lnTo>
                  <a:lnTo>
                    <a:pt x="4096231" y="518944"/>
                  </a:lnTo>
                  <a:lnTo>
                    <a:pt x="4144431" y="526360"/>
                  </a:lnTo>
                  <a:lnTo>
                    <a:pt x="4192636" y="533599"/>
                  </a:lnTo>
                  <a:lnTo>
                    <a:pt x="4240847" y="540428"/>
                  </a:lnTo>
                  <a:lnTo>
                    <a:pt x="4289029" y="548867"/>
                  </a:lnTo>
                  <a:lnTo>
                    <a:pt x="4337216" y="560432"/>
                  </a:lnTo>
                  <a:lnTo>
                    <a:pt x="4385408" y="574031"/>
                  </a:lnTo>
                  <a:lnTo>
                    <a:pt x="4433602" y="588571"/>
                  </a:lnTo>
                  <a:lnTo>
                    <a:pt x="4481798" y="602959"/>
                  </a:lnTo>
                  <a:lnTo>
                    <a:pt x="4529994" y="616101"/>
                  </a:lnTo>
                  <a:lnTo>
                    <a:pt x="4578190" y="626905"/>
                  </a:lnTo>
                  <a:lnTo>
                    <a:pt x="4626384" y="634278"/>
                  </a:lnTo>
                  <a:lnTo>
                    <a:pt x="4674576" y="637127"/>
                  </a:lnTo>
                  <a:lnTo>
                    <a:pt x="4722763" y="634360"/>
                  </a:lnTo>
                  <a:lnTo>
                    <a:pt x="4770945" y="624883"/>
                  </a:lnTo>
                  <a:lnTo>
                    <a:pt x="4808802" y="611420"/>
                  </a:lnTo>
                  <a:lnTo>
                    <a:pt x="4846662" y="592314"/>
                  </a:lnTo>
                  <a:lnTo>
                    <a:pt x="4884525" y="568467"/>
                  </a:lnTo>
                  <a:lnTo>
                    <a:pt x="4922390" y="540778"/>
                  </a:lnTo>
                  <a:lnTo>
                    <a:pt x="4960257" y="510149"/>
                  </a:lnTo>
                  <a:lnTo>
                    <a:pt x="4998125" y="477479"/>
                  </a:lnTo>
                  <a:lnTo>
                    <a:pt x="5035994" y="443670"/>
                  </a:lnTo>
                  <a:lnTo>
                    <a:pt x="5073863" y="409621"/>
                  </a:lnTo>
                  <a:lnTo>
                    <a:pt x="5111731" y="376234"/>
                  </a:lnTo>
                  <a:lnTo>
                    <a:pt x="5149598" y="344409"/>
                  </a:lnTo>
                  <a:lnTo>
                    <a:pt x="5187463" y="315046"/>
                  </a:lnTo>
                  <a:lnTo>
                    <a:pt x="5225326" y="289047"/>
                  </a:lnTo>
                  <a:lnTo>
                    <a:pt x="5263186" y="267312"/>
                  </a:lnTo>
                  <a:lnTo>
                    <a:pt x="5301043" y="250741"/>
                  </a:lnTo>
                  <a:lnTo>
                    <a:pt x="5349225" y="237017"/>
                  </a:lnTo>
                  <a:lnTo>
                    <a:pt x="5397412" y="229812"/>
                  </a:lnTo>
                  <a:lnTo>
                    <a:pt x="5445604" y="227813"/>
                  </a:lnTo>
                  <a:lnTo>
                    <a:pt x="5493798" y="229704"/>
                  </a:lnTo>
                  <a:lnTo>
                    <a:pt x="5541994" y="234172"/>
                  </a:lnTo>
                  <a:lnTo>
                    <a:pt x="5590190" y="239901"/>
                  </a:lnTo>
                  <a:lnTo>
                    <a:pt x="5638386" y="245578"/>
                  </a:lnTo>
                  <a:lnTo>
                    <a:pt x="5686580" y="249888"/>
                  </a:lnTo>
                  <a:lnTo>
                    <a:pt x="5734772" y="251516"/>
                  </a:lnTo>
                  <a:lnTo>
                    <a:pt x="5782959" y="249148"/>
                  </a:lnTo>
                  <a:lnTo>
                    <a:pt x="5831141" y="241470"/>
                  </a:lnTo>
                  <a:lnTo>
                    <a:pt x="5875308" y="229410"/>
                  </a:lnTo>
                  <a:lnTo>
                    <a:pt x="5919479" y="213447"/>
                  </a:lnTo>
                  <a:lnTo>
                    <a:pt x="5963654" y="194374"/>
                  </a:lnTo>
                  <a:lnTo>
                    <a:pt x="6007831" y="172988"/>
                  </a:lnTo>
                  <a:lnTo>
                    <a:pt x="6052010" y="150084"/>
                  </a:lnTo>
                  <a:lnTo>
                    <a:pt x="6096190" y="126455"/>
                  </a:lnTo>
                  <a:lnTo>
                    <a:pt x="6140370" y="102898"/>
                  </a:lnTo>
                  <a:lnTo>
                    <a:pt x="6184549" y="80208"/>
                  </a:lnTo>
                  <a:lnTo>
                    <a:pt x="6228726" y="59179"/>
                  </a:lnTo>
                  <a:lnTo>
                    <a:pt x="6272901" y="40607"/>
                  </a:lnTo>
                  <a:lnTo>
                    <a:pt x="6317072" y="25286"/>
                  </a:lnTo>
                  <a:lnTo>
                    <a:pt x="6361239" y="14013"/>
                  </a:lnTo>
                  <a:lnTo>
                    <a:pt x="6409421" y="6101"/>
                  </a:lnTo>
                  <a:lnTo>
                    <a:pt x="6457608" y="1610"/>
                  </a:lnTo>
                  <a:lnTo>
                    <a:pt x="6505800" y="0"/>
                  </a:lnTo>
                  <a:lnTo>
                    <a:pt x="6553994" y="729"/>
                  </a:lnTo>
                  <a:lnTo>
                    <a:pt x="6602190" y="3257"/>
                  </a:lnTo>
                  <a:lnTo>
                    <a:pt x="6650386" y="7045"/>
                  </a:lnTo>
                  <a:lnTo>
                    <a:pt x="6698582" y="11551"/>
                  </a:lnTo>
                  <a:lnTo>
                    <a:pt x="6746776" y="16235"/>
                  </a:lnTo>
                  <a:lnTo>
                    <a:pt x="6794968" y="20556"/>
                  </a:lnTo>
                  <a:lnTo>
                    <a:pt x="6843155" y="23975"/>
                  </a:lnTo>
                  <a:lnTo>
                    <a:pt x="6891337" y="25951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011237" y="3278365"/>
              <a:ext cx="6891655" cy="1874520"/>
            </a:xfrm>
            <a:custGeom>
              <a:avLst/>
              <a:gdLst/>
              <a:ahLst/>
              <a:cxnLst/>
              <a:rect l="l" t="t" r="r" b="b"/>
              <a:pathLst>
                <a:path w="6891655" h="1874520">
                  <a:moveTo>
                    <a:pt x="0" y="1874024"/>
                  </a:moveTo>
                  <a:lnTo>
                    <a:pt x="48192" y="1862931"/>
                  </a:lnTo>
                  <a:lnTo>
                    <a:pt x="96383" y="1851935"/>
                  </a:lnTo>
                  <a:lnTo>
                    <a:pt x="144573" y="1841001"/>
                  </a:lnTo>
                  <a:lnTo>
                    <a:pt x="192764" y="1830092"/>
                  </a:lnTo>
                  <a:lnTo>
                    <a:pt x="240955" y="1819173"/>
                  </a:lnTo>
                  <a:lnTo>
                    <a:pt x="289148" y="1808209"/>
                  </a:lnTo>
                  <a:lnTo>
                    <a:pt x="337344" y="1797165"/>
                  </a:lnTo>
                  <a:lnTo>
                    <a:pt x="385542" y="1786004"/>
                  </a:lnTo>
                  <a:lnTo>
                    <a:pt x="433744" y="1774691"/>
                  </a:lnTo>
                  <a:lnTo>
                    <a:pt x="481950" y="1763192"/>
                  </a:lnTo>
                  <a:lnTo>
                    <a:pt x="530161" y="1751469"/>
                  </a:lnTo>
                  <a:lnTo>
                    <a:pt x="578340" y="1738690"/>
                  </a:lnTo>
                  <a:lnTo>
                    <a:pt x="626520" y="1724448"/>
                  </a:lnTo>
                  <a:lnTo>
                    <a:pt x="674701" y="1709246"/>
                  </a:lnTo>
                  <a:lnTo>
                    <a:pt x="722884" y="1693585"/>
                  </a:lnTo>
                  <a:lnTo>
                    <a:pt x="771069" y="1677967"/>
                  </a:lnTo>
                  <a:lnTo>
                    <a:pt x="819257" y="1662896"/>
                  </a:lnTo>
                  <a:lnTo>
                    <a:pt x="867448" y="1648871"/>
                  </a:lnTo>
                  <a:lnTo>
                    <a:pt x="915643" y="1636397"/>
                  </a:lnTo>
                  <a:lnTo>
                    <a:pt x="963843" y="1625974"/>
                  </a:lnTo>
                  <a:lnTo>
                    <a:pt x="1012048" y="1618106"/>
                  </a:lnTo>
                  <a:lnTo>
                    <a:pt x="1060259" y="1613293"/>
                  </a:lnTo>
                  <a:lnTo>
                    <a:pt x="1108438" y="1612409"/>
                  </a:lnTo>
                  <a:lnTo>
                    <a:pt x="1156618" y="1615441"/>
                  </a:lnTo>
                  <a:lnTo>
                    <a:pt x="1204799" y="1621563"/>
                  </a:lnTo>
                  <a:lnTo>
                    <a:pt x="1252982" y="1629948"/>
                  </a:lnTo>
                  <a:lnTo>
                    <a:pt x="1301167" y="1639771"/>
                  </a:lnTo>
                  <a:lnTo>
                    <a:pt x="1349355" y="1650206"/>
                  </a:lnTo>
                  <a:lnTo>
                    <a:pt x="1397546" y="1660425"/>
                  </a:lnTo>
                  <a:lnTo>
                    <a:pt x="1445741" y="1669604"/>
                  </a:lnTo>
                  <a:lnTo>
                    <a:pt x="1493941" y="1676916"/>
                  </a:lnTo>
                  <a:lnTo>
                    <a:pt x="1542146" y="1681535"/>
                  </a:lnTo>
                  <a:lnTo>
                    <a:pt x="1590357" y="1682635"/>
                  </a:lnTo>
                  <a:lnTo>
                    <a:pt x="1638536" y="1680678"/>
                  </a:lnTo>
                  <a:lnTo>
                    <a:pt x="1686716" y="1676768"/>
                  </a:lnTo>
                  <a:lnTo>
                    <a:pt x="1734897" y="1671141"/>
                  </a:lnTo>
                  <a:lnTo>
                    <a:pt x="1783080" y="1664035"/>
                  </a:lnTo>
                  <a:lnTo>
                    <a:pt x="1831265" y="1655688"/>
                  </a:lnTo>
                  <a:lnTo>
                    <a:pt x="1879453" y="1646337"/>
                  </a:lnTo>
                  <a:lnTo>
                    <a:pt x="1927644" y="1636221"/>
                  </a:lnTo>
                  <a:lnTo>
                    <a:pt x="1975839" y="1625576"/>
                  </a:lnTo>
                  <a:lnTo>
                    <a:pt x="2024039" y="1614640"/>
                  </a:lnTo>
                  <a:lnTo>
                    <a:pt x="2072244" y="1603651"/>
                  </a:lnTo>
                  <a:lnTo>
                    <a:pt x="2120455" y="1592846"/>
                  </a:lnTo>
                  <a:lnTo>
                    <a:pt x="2168634" y="1581545"/>
                  </a:lnTo>
                  <a:lnTo>
                    <a:pt x="2216814" y="1569087"/>
                  </a:lnTo>
                  <a:lnTo>
                    <a:pt x="2264995" y="1555737"/>
                  </a:lnTo>
                  <a:lnTo>
                    <a:pt x="2313178" y="1541760"/>
                  </a:lnTo>
                  <a:lnTo>
                    <a:pt x="2361363" y="1527423"/>
                  </a:lnTo>
                  <a:lnTo>
                    <a:pt x="2409551" y="1512991"/>
                  </a:lnTo>
                  <a:lnTo>
                    <a:pt x="2457742" y="1498729"/>
                  </a:lnTo>
                  <a:lnTo>
                    <a:pt x="2505937" y="1484904"/>
                  </a:lnTo>
                  <a:lnTo>
                    <a:pt x="2554137" y="1471780"/>
                  </a:lnTo>
                  <a:lnTo>
                    <a:pt x="2602342" y="1459624"/>
                  </a:lnTo>
                  <a:lnTo>
                    <a:pt x="2650553" y="1448701"/>
                  </a:lnTo>
                  <a:lnTo>
                    <a:pt x="2698732" y="1439312"/>
                  </a:lnTo>
                  <a:lnTo>
                    <a:pt x="2746912" y="1431352"/>
                  </a:lnTo>
                  <a:lnTo>
                    <a:pt x="2795093" y="1424483"/>
                  </a:lnTo>
                  <a:lnTo>
                    <a:pt x="2843276" y="1418366"/>
                  </a:lnTo>
                  <a:lnTo>
                    <a:pt x="2891461" y="1412660"/>
                  </a:lnTo>
                  <a:lnTo>
                    <a:pt x="2939649" y="1407026"/>
                  </a:lnTo>
                  <a:lnTo>
                    <a:pt x="2987840" y="1401125"/>
                  </a:lnTo>
                  <a:lnTo>
                    <a:pt x="3036035" y="1394616"/>
                  </a:lnTo>
                  <a:lnTo>
                    <a:pt x="3084235" y="1387162"/>
                  </a:lnTo>
                  <a:lnTo>
                    <a:pt x="3132440" y="1378422"/>
                  </a:lnTo>
                  <a:lnTo>
                    <a:pt x="3180651" y="1368056"/>
                  </a:lnTo>
                  <a:lnTo>
                    <a:pt x="3228830" y="1355893"/>
                  </a:lnTo>
                  <a:lnTo>
                    <a:pt x="3277010" y="1342136"/>
                  </a:lnTo>
                  <a:lnTo>
                    <a:pt x="3325191" y="1327111"/>
                  </a:lnTo>
                  <a:lnTo>
                    <a:pt x="3373374" y="1311144"/>
                  </a:lnTo>
                  <a:lnTo>
                    <a:pt x="3421559" y="1294561"/>
                  </a:lnTo>
                  <a:lnTo>
                    <a:pt x="3469747" y="1277690"/>
                  </a:lnTo>
                  <a:lnTo>
                    <a:pt x="3517938" y="1260855"/>
                  </a:lnTo>
                  <a:lnTo>
                    <a:pt x="3566133" y="1244384"/>
                  </a:lnTo>
                  <a:lnTo>
                    <a:pt x="3614333" y="1228603"/>
                  </a:lnTo>
                  <a:lnTo>
                    <a:pt x="3662538" y="1213838"/>
                  </a:lnTo>
                  <a:lnTo>
                    <a:pt x="3710749" y="1200416"/>
                  </a:lnTo>
                  <a:lnTo>
                    <a:pt x="3758928" y="1186490"/>
                  </a:lnTo>
                  <a:lnTo>
                    <a:pt x="3807108" y="1170603"/>
                  </a:lnTo>
                  <a:lnTo>
                    <a:pt x="3855289" y="1153668"/>
                  </a:lnTo>
                  <a:lnTo>
                    <a:pt x="3903472" y="1136595"/>
                  </a:lnTo>
                  <a:lnTo>
                    <a:pt x="3951657" y="1120297"/>
                  </a:lnTo>
                  <a:lnTo>
                    <a:pt x="3999845" y="1105684"/>
                  </a:lnTo>
                  <a:lnTo>
                    <a:pt x="4048036" y="1093667"/>
                  </a:lnTo>
                  <a:lnTo>
                    <a:pt x="4096231" y="1085159"/>
                  </a:lnTo>
                  <a:lnTo>
                    <a:pt x="4144431" y="1081071"/>
                  </a:lnTo>
                  <a:lnTo>
                    <a:pt x="4192636" y="1082314"/>
                  </a:lnTo>
                  <a:lnTo>
                    <a:pt x="4240847" y="1089799"/>
                  </a:lnTo>
                  <a:lnTo>
                    <a:pt x="4307099" y="1119915"/>
                  </a:lnTo>
                  <a:lnTo>
                    <a:pt x="4340228" y="1144461"/>
                  </a:lnTo>
                  <a:lnTo>
                    <a:pt x="4373360" y="1173687"/>
                  </a:lnTo>
                  <a:lnTo>
                    <a:pt x="4406492" y="1206361"/>
                  </a:lnTo>
                  <a:lnTo>
                    <a:pt x="4439626" y="1241251"/>
                  </a:lnTo>
                  <a:lnTo>
                    <a:pt x="4472761" y="1277124"/>
                  </a:lnTo>
                  <a:lnTo>
                    <a:pt x="4505896" y="1312748"/>
                  </a:lnTo>
                  <a:lnTo>
                    <a:pt x="4539031" y="1346889"/>
                  </a:lnTo>
                  <a:lnTo>
                    <a:pt x="4572166" y="1378315"/>
                  </a:lnTo>
                  <a:lnTo>
                    <a:pt x="4605300" y="1405793"/>
                  </a:lnTo>
                  <a:lnTo>
                    <a:pt x="4638432" y="1428091"/>
                  </a:lnTo>
                  <a:lnTo>
                    <a:pt x="4704693" y="1452216"/>
                  </a:lnTo>
                  <a:lnTo>
                    <a:pt x="4737820" y="1451577"/>
                  </a:lnTo>
                  <a:lnTo>
                    <a:pt x="4796183" y="1425172"/>
                  </a:lnTo>
                  <a:lnTo>
                    <a:pt x="4846662" y="1375882"/>
                  </a:lnTo>
                  <a:lnTo>
                    <a:pt x="4871904" y="1343385"/>
                  </a:lnTo>
                  <a:lnTo>
                    <a:pt x="4897147" y="1306413"/>
                  </a:lnTo>
                  <a:lnTo>
                    <a:pt x="4922390" y="1265535"/>
                  </a:lnTo>
                  <a:lnTo>
                    <a:pt x="4947635" y="1221319"/>
                  </a:lnTo>
                  <a:lnTo>
                    <a:pt x="4972880" y="1174337"/>
                  </a:lnTo>
                  <a:lnTo>
                    <a:pt x="4998125" y="1125156"/>
                  </a:lnTo>
                  <a:lnTo>
                    <a:pt x="5023371" y="1074346"/>
                  </a:lnTo>
                  <a:lnTo>
                    <a:pt x="5048617" y="1022477"/>
                  </a:lnTo>
                  <a:lnTo>
                    <a:pt x="5073863" y="970117"/>
                  </a:lnTo>
                  <a:lnTo>
                    <a:pt x="5099108" y="917836"/>
                  </a:lnTo>
                  <a:lnTo>
                    <a:pt x="5124353" y="866204"/>
                  </a:lnTo>
                  <a:lnTo>
                    <a:pt x="5149598" y="815789"/>
                  </a:lnTo>
                  <a:lnTo>
                    <a:pt x="5174841" y="767161"/>
                  </a:lnTo>
                  <a:lnTo>
                    <a:pt x="5200084" y="720889"/>
                  </a:lnTo>
                  <a:lnTo>
                    <a:pt x="5225326" y="677543"/>
                  </a:lnTo>
                  <a:lnTo>
                    <a:pt x="5250566" y="637692"/>
                  </a:lnTo>
                  <a:lnTo>
                    <a:pt x="5275805" y="601904"/>
                  </a:lnTo>
                  <a:lnTo>
                    <a:pt x="5301043" y="570750"/>
                  </a:lnTo>
                  <a:lnTo>
                    <a:pt x="5341812" y="527213"/>
                  </a:lnTo>
                  <a:lnTo>
                    <a:pt x="5382585" y="488821"/>
                  </a:lnTo>
                  <a:lnTo>
                    <a:pt x="5423361" y="454984"/>
                  </a:lnTo>
                  <a:lnTo>
                    <a:pt x="5464140" y="425111"/>
                  </a:lnTo>
                  <a:lnTo>
                    <a:pt x="5504920" y="398612"/>
                  </a:lnTo>
                  <a:lnTo>
                    <a:pt x="5545701" y="374897"/>
                  </a:lnTo>
                  <a:lnTo>
                    <a:pt x="5586483" y="353375"/>
                  </a:lnTo>
                  <a:lnTo>
                    <a:pt x="5627264" y="333457"/>
                  </a:lnTo>
                  <a:lnTo>
                    <a:pt x="5668044" y="314551"/>
                  </a:lnTo>
                  <a:lnTo>
                    <a:pt x="5708823" y="296067"/>
                  </a:lnTo>
                  <a:lnTo>
                    <a:pt x="5749599" y="277416"/>
                  </a:lnTo>
                  <a:lnTo>
                    <a:pt x="5790372" y="258006"/>
                  </a:lnTo>
                  <a:lnTo>
                    <a:pt x="5831141" y="237248"/>
                  </a:lnTo>
                  <a:lnTo>
                    <a:pt x="5875308" y="213589"/>
                  </a:lnTo>
                  <a:lnTo>
                    <a:pt x="5919479" y="189743"/>
                  </a:lnTo>
                  <a:lnTo>
                    <a:pt x="5963654" y="166013"/>
                  </a:lnTo>
                  <a:lnTo>
                    <a:pt x="6007831" y="142704"/>
                  </a:lnTo>
                  <a:lnTo>
                    <a:pt x="6052010" y="120119"/>
                  </a:lnTo>
                  <a:lnTo>
                    <a:pt x="6096190" y="98564"/>
                  </a:lnTo>
                  <a:lnTo>
                    <a:pt x="6140370" y="78342"/>
                  </a:lnTo>
                  <a:lnTo>
                    <a:pt x="6184549" y="59759"/>
                  </a:lnTo>
                  <a:lnTo>
                    <a:pt x="6228726" y="43117"/>
                  </a:lnTo>
                  <a:lnTo>
                    <a:pt x="6272901" y="28721"/>
                  </a:lnTo>
                  <a:lnTo>
                    <a:pt x="6317072" y="16876"/>
                  </a:lnTo>
                  <a:lnTo>
                    <a:pt x="6361239" y="7886"/>
                  </a:lnTo>
                  <a:lnTo>
                    <a:pt x="6409421" y="1950"/>
                  </a:lnTo>
                  <a:lnTo>
                    <a:pt x="6457608" y="0"/>
                  </a:lnTo>
                  <a:lnTo>
                    <a:pt x="6505800" y="1406"/>
                  </a:lnTo>
                  <a:lnTo>
                    <a:pt x="6553994" y="5539"/>
                  </a:lnTo>
                  <a:lnTo>
                    <a:pt x="6602190" y="11770"/>
                  </a:lnTo>
                  <a:lnTo>
                    <a:pt x="6650386" y="19467"/>
                  </a:lnTo>
                  <a:lnTo>
                    <a:pt x="6698582" y="28002"/>
                  </a:lnTo>
                  <a:lnTo>
                    <a:pt x="6746776" y="36746"/>
                  </a:lnTo>
                  <a:lnTo>
                    <a:pt x="6794968" y="45067"/>
                  </a:lnTo>
                  <a:lnTo>
                    <a:pt x="6843155" y="52336"/>
                  </a:lnTo>
                  <a:lnTo>
                    <a:pt x="6891337" y="57924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11237" y="3819651"/>
              <a:ext cx="6891655" cy="1311275"/>
            </a:xfrm>
            <a:custGeom>
              <a:avLst/>
              <a:gdLst/>
              <a:ahLst/>
              <a:cxnLst/>
              <a:rect l="l" t="t" r="r" b="b"/>
              <a:pathLst>
                <a:path w="6891655" h="1311275">
                  <a:moveTo>
                    <a:pt x="0" y="1311275"/>
                  </a:moveTo>
                  <a:lnTo>
                    <a:pt x="48192" y="1302828"/>
                  </a:lnTo>
                  <a:lnTo>
                    <a:pt x="96383" y="1295164"/>
                  </a:lnTo>
                  <a:lnTo>
                    <a:pt x="144573" y="1287988"/>
                  </a:lnTo>
                  <a:lnTo>
                    <a:pt x="192764" y="1281006"/>
                  </a:lnTo>
                  <a:lnTo>
                    <a:pt x="240955" y="1273924"/>
                  </a:lnTo>
                  <a:lnTo>
                    <a:pt x="289148" y="1266448"/>
                  </a:lnTo>
                  <a:lnTo>
                    <a:pt x="337344" y="1258282"/>
                  </a:lnTo>
                  <a:lnTo>
                    <a:pt x="385542" y="1249134"/>
                  </a:lnTo>
                  <a:lnTo>
                    <a:pt x="433744" y="1238709"/>
                  </a:lnTo>
                  <a:lnTo>
                    <a:pt x="481950" y="1226712"/>
                  </a:lnTo>
                  <a:lnTo>
                    <a:pt x="530161" y="1212850"/>
                  </a:lnTo>
                  <a:lnTo>
                    <a:pt x="574325" y="1197704"/>
                  </a:lnTo>
                  <a:lnTo>
                    <a:pt x="618490" y="1179897"/>
                  </a:lnTo>
                  <a:lnTo>
                    <a:pt x="662656" y="1160012"/>
                  </a:lnTo>
                  <a:lnTo>
                    <a:pt x="706823" y="1138630"/>
                  </a:lnTo>
                  <a:lnTo>
                    <a:pt x="750991" y="1116334"/>
                  </a:lnTo>
                  <a:lnTo>
                    <a:pt x="795162" y="1093708"/>
                  </a:lnTo>
                  <a:lnTo>
                    <a:pt x="839336" y="1071332"/>
                  </a:lnTo>
                  <a:lnTo>
                    <a:pt x="883513" y="1049791"/>
                  </a:lnTo>
                  <a:lnTo>
                    <a:pt x="927693" y="1029666"/>
                  </a:lnTo>
                  <a:lnTo>
                    <a:pt x="971877" y="1011540"/>
                  </a:lnTo>
                  <a:lnTo>
                    <a:pt x="1016066" y="995995"/>
                  </a:lnTo>
                  <a:lnTo>
                    <a:pt x="1060259" y="983615"/>
                  </a:lnTo>
                  <a:lnTo>
                    <a:pt x="1108438" y="973955"/>
                  </a:lnTo>
                  <a:lnTo>
                    <a:pt x="1156618" y="967633"/>
                  </a:lnTo>
                  <a:lnTo>
                    <a:pt x="1204799" y="964032"/>
                  </a:lnTo>
                  <a:lnTo>
                    <a:pt x="1252982" y="962535"/>
                  </a:lnTo>
                  <a:lnTo>
                    <a:pt x="1301167" y="962523"/>
                  </a:lnTo>
                  <a:lnTo>
                    <a:pt x="1349355" y="963381"/>
                  </a:lnTo>
                  <a:lnTo>
                    <a:pt x="1397546" y="964490"/>
                  </a:lnTo>
                  <a:lnTo>
                    <a:pt x="1445741" y="965234"/>
                  </a:lnTo>
                  <a:lnTo>
                    <a:pt x="1493941" y="964996"/>
                  </a:lnTo>
                  <a:lnTo>
                    <a:pt x="1542146" y="963158"/>
                  </a:lnTo>
                  <a:lnTo>
                    <a:pt x="1590357" y="959104"/>
                  </a:lnTo>
                  <a:lnTo>
                    <a:pt x="1638536" y="953265"/>
                  </a:lnTo>
                  <a:lnTo>
                    <a:pt x="1686716" y="946561"/>
                  </a:lnTo>
                  <a:lnTo>
                    <a:pt x="1734897" y="939100"/>
                  </a:lnTo>
                  <a:lnTo>
                    <a:pt x="1783080" y="930993"/>
                  </a:lnTo>
                  <a:lnTo>
                    <a:pt x="1831265" y="922349"/>
                  </a:lnTo>
                  <a:lnTo>
                    <a:pt x="1879453" y="913279"/>
                  </a:lnTo>
                  <a:lnTo>
                    <a:pt x="1927644" y="903892"/>
                  </a:lnTo>
                  <a:lnTo>
                    <a:pt x="1975839" y="894299"/>
                  </a:lnTo>
                  <a:lnTo>
                    <a:pt x="2024039" y="884608"/>
                  </a:lnTo>
                  <a:lnTo>
                    <a:pt x="2072244" y="874931"/>
                  </a:lnTo>
                  <a:lnTo>
                    <a:pt x="2120455" y="865378"/>
                  </a:lnTo>
                  <a:lnTo>
                    <a:pt x="2168634" y="855596"/>
                  </a:lnTo>
                  <a:lnTo>
                    <a:pt x="2216814" y="845258"/>
                  </a:lnTo>
                  <a:lnTo>
                    <a:pt x="2264995" y="834506"/>
                  </a:lnTo>
                  <a:lnTo>
                    <a:pt x="2313178" y="823483"/>
                  </a:lnTo>
                  <a:lnTo>
                    <a:pt x="2361363" y="812331"/>
                  </a:lnTo>
                  <a:lnTo>
                    <a:pt x="2409551" y="801193"/>
                  </a:lnTo>
                  <a:lnTo>
                    <a:pt x="2457742" y="790211"/>
                  </a:lnTo>
                  <a:lnTo>
                    <a:pt x="2505937" y="779527"/>
                  </a:lnTo>
                  <a:lnTo>
                    <a:pt x="2554137" y="769286"/>
                  </a:lnTo>
                  <a:lnTo>
                    <a:pt x="2602342" y="759628"/>
                  </a:lnTo>
                  <a:lnTo>
                    <a:pt x="2650553" y="750697"/>
                  </a:lnTo>
                  <a:lnTo>
                    <a:pt x="2698732" y="742750"/>
                  </a:lnTo>
                  <a:lnTo>
                    <a:pt x="2746912" y="735735"/>
                  </a:lnTo>
                  <a:lnTo>
                    <a:pt x="2795093" y="729430"/>
                  </a:lnTo>
                  <a:lnTo>
                    <a:pt x="2843276" y="723615"/>
                  </a:lnTo>
                  <a:lnTo>
                    <a:pt x="2891461" y="718069"/>
                  </a:lnTo>
                  <a:lnTo>
                    <a:pt x="2939649" y="712570"/>
                  </a:lnTo>
                  <a:lnTo>
                    <a:pt x="2987840" y="706897"/>
                  </a:lnTo>
                  <a:lnTo>
                    <a:pt x="3036035" y="700830"/>
                  </a:lnTo>
                  <a:lnTo>
                    <a:pt x="3084235" y="694148"/>
                  </a:lnTo>
                  <a:lnTo>
                    <a:pt x="3132440" y="686629"/>
                  </a:lnTo>
                  <a:lnTo>
                    <a:pt x="3180651" y="678053"/>
                  </a:lnTo>
                  <a:lnTo>
                    <a:pt x="3228830" y="667917"/>
                  </a:lnTo>
                  <a:lnTo>
                    <a:pt x="3277010" y="656155"/>
                  </a:lnTo>
                  <a:lnTo>
                    <a:pt x="3325191" y="643203"/>
                  </a:lnTo>
                  <a:lnTo>
                    <a:pt x="3373374" y="629493"/>
                  </a:lnTo>
                  <a:lnTo>
                    <a:pt x="3421559" y="615459"/>
                  </a:lnTo>
                  <a:lnTo>
                    <a:pt x="3469747" y="601536"/>
                  </a:lnTo>
                  <a:lnTo>
                    <a:pt x="3517938" y="588157"/>
                  </a:lnTo>
                  <a:lnTo>
                    <a:pt x="3566133" y="575757"/>
                  </a:lnTo>
                  <a:lnTo>
                    <a:pt x="3614333" y="564769"/>
                  </a:lnTo>
                  <a:lnTo>
                    <a:pt x="3662538" y="555628"/>
                  </a:lnTo>
                  <a:lnTo>
                    <a:pt x="3710749" y="548767"/>
                  </a:lnTo>
                  <a:lnTo>
                    <a:pt x="3754913" y="542346"/>
                  </a:lnTo>
                  <a:lnTo>
                    <a:pt x="3799078" y="533902"/>
                  </a:lnTo>
                  <a:lnTo>
                    <a:pt x="3843244" y="524424"/>
                  </a:lnTo>
                  <a:lnTo>
                    <a:pt x="3887411" y="514900"/>
                  </a:lnTo>
                  <a:lnTo>
                    <a:pt x="3931579" y="506317"/>
                  </a:lnTo>
                  <a:lnTo>
                    <a:pt x="3975750" y="499665"/>
                  </a:lnTo>
                  <a:lnTo>
                    <a:pt x="4019924" y="495931"/>
                  </a:lnTo>
                  <a:lnTo>
                    <a:pt x="4064101" y="496104"/>
                  </a:lnTo>
                  <a:lnTo>
                    <a:pt x="4108281" y="501171"/>
                  </a:lnTo>
                  <a:lnTo>
                    <a:pt x="4152465" y="512122"/>
                  </a:lnTo>
                  <a:lnTo>
                    <a:pt x="4196654" y="529943"/>
                  </a:lnTo>
                  <a:lnTo>
                    <a:pt x="4240847" y="555625"/>
                  </a:lnTo>
                  <a:lnTo>
                    <a:pt x="4293848" y="604408"/>
                  </a:lnTo>
                  <a:lnTo>
                    <a:pt x="4320350" y="637250"/>
                  </a:lnTo>
                  <a:lnTo>
                    <a:pt x="4346854" y="674695"/>
                  </a:lnTo>
                  <a:lnTo>
                    <a:pt x="4373360" y="715966"/>
                  </a:lnTo>
                  <a:lnTo>
                    <a:pt x="4399866" y="760290"/>
                  </a:lnTo>
                  <a:lnTo>
                    <a:pt x="4426373" y="806893"/>
                  </a:lnTo>
                  <a:lnTo>
                    <a:pt x="4452880" y="854999"/>
                  </a:lnTo>
                  <a:lnTo>
                    <a:pt x="4479388" y="903835"/>
                  </a:lnTo>
                  <a:lnTo>
                    <a:pt x="4505896" y="952627"/>
                  </a:lnTo>
                  <a:lnTo>
                    <a:pt x="4532404" y="1000599"/>
                  </a:lnTo>
                  <a:lnTo>
                    <a:pt x="4558912" y="1046977"/>
                  </a:lnTo>
                  <a:lnTo>
                    <a:pt x="4585419" y="1090988"/>
                  </a:lnTo>
                  <a:lnTo>
                    <a:pt x="4611926" y="1131857"/>
                  </a:lnTo>
                  <a:lnTo>
                    <a:pt x="4638432" y="1168808"/>
                  </a:lnTo>
                  <a:lnTo>
                    <a:pt x="4664938" y="1201069"/>
                  </a:lnTo>
                  <a:lnTo>
                    <a:pt x="4717944" y="1248420"/>
                  </a:lnTo>
                  <a:lnTo>
                    <a:pt x="4770945" y="1267714"/>
                  </a:lnTo>
                  <a:lnTo>
                    <a:pt x="4798839" y="1265294"/>
                  </a:lnTo>
                  <a:lnTo>
                    <a:pt x="4854633" y="1238154"/>
                  </a:lnTo>
                  <a:lnTo>
                    <a:pt x="4910433" y="1186167"/>
                  </a:lnTo>
                  <a:lnTo>
                    <a:pt x="4938334" y="1152688"/>
                  </a:lnTo>
                  <a:lnTo>
                    <a:pt x="4966236" y="1115197"/>
                  </a:lnTo>
                  <a:lnTo>
                    <a:pt x="4994139" y="1074427"/>
                  </a:lnTo>
                  <a:lnTo>
                    <a:pt x="5022042" y="1031112"/>
                  </a:lnTo>
                  <a:lnTo>
                    <a:pt x="5049946" y="985984"/>
                  </a:lnTo>
                  <a:lnTo>
                    <a:pt x="5077849" y="939777"/>
                  </a:lnTo>
                  <a:lnTo>
                    <a:pt x="5105752" y="893223"/>
                  </a:lnTo>
                  <a:lnTo>
                    <a:pt x="5133654" y="847057"/>
                  </a:lnTo>
                  <a:lnTo>
                    <a:pt x="5161555" y="802012"/>
                  </a:lnTo>
                  <a:lnTo>
                    <a:pt x="5189456" y="758819"/>
                  </a:lnTo>
                  <a:lnTo>
                    <a:pt x="5217355" y="718214"/>
                  </a:lnTo>
                  <a:lnTo>
                    <a:pt x="5245253" y="680929"/>
                  </a:lnTo>
                  <a:lnTo>
                    <a:pt x="5273149" y="647697"/>
                  </a:lnTo>
                  <a:lnTo>
                    <a:pt x="5301043" y="619252"/>
                  </a:lnTo>
                  <a:lnTo>
                    <a:pt x="5345210" y="579999"/>
                  </a:lnTo>
                  <a:lnTo>
                    <a:pt x="5389381" y="543831"/>
                  </a:lnTo>
                  <a:lnTo>
                    <a:pt x="5433556" y="510450"/>
                  </a:lnTo>
                  <a:lnTo>
                    <a:pt x="5477733" y="479561"/>
                  </a:lnTo>
                  <a:lnTo>
                    <a:pt x="5521912" y="450866"/>
                  </a:lnTo>
                  <a:lnTo>
                    <a:pt x="5566092" y="424068"/>
                  </a:lnTo>
                  <a:lnTo>
                    <a:pt x="5610272" y="398872"/>
                  </a:lnTo>
                  <a:lnTo>
                    <a:pt x="5654451" y="374979"/>
                  </a:lnTo>
                  <a:lnTo>
                    <a:pt x="5698628" y="352093"/>
                  </a:lnTo>
                  <a:lnTo>
                    <a:pt x="5742803" y="329918"/>
                  </a:lnTo>
                  <a:lnTo>
                    <a:pt x="5786974" y="308156"/>
                  </a:lnTo>
                  <a:lnTo>
                    <a:pt x="5831141" y="286512"/>
                  </a:lnTo>
                  <a:lnTo>
                    <a:pt x="5879323" y="263703"/>
                  </a:lnTo>
                  <a:lnTo>
                    <a:pt x="5927510" y="242434"/>
                  </a:lnTo>
                  <a:lnTo>
                    <a:pt x="5975702" y="222578"/>
                  </a:lnTo>
                  <a:lnTo>
                    <a:pt x="6023896" y="204006"/>
                  </a:lnTo>
                  <a:lnTo>
                    <a:pt x="6072092" y="186590"/>
                  </a:lnTo>
                  <a:lnTo>
                    <a:pt x="6120288" y="170202"/>
                  </a:lnTo>
                  <a:lnTo>
                    <a:pt x="6168484" y="154713"/>
                  </a:lnTo>
                  <a:lnTo>
                    <a:pt x="6216678" y="139995"/>
                  </a:lnTo>
                  <a:lnTo>
                    <a:pt x="6264870" y="125920"/>
                  </a:lnTo>
                  <a:lnTo>
                    <a:pt x="6313057" y="112360"/>
                  </a:lnTo>
                  <a:lnTo>
                    <a:pt x="6361239" y="99187"/>
                  </a:lnTo>
                  <a:lnTo>
                    <a:pt x="6409421" y="86829"/>
                  </a:lnTo>
                  <a:lnTo>
                    <a:pt x="6457608" y="75739"/>
                  </a:lnTo>
                  <a:lnTo>
                    <a:pt x="6505800" y="65717"/>
                  </a:lnTo>
                  <a:lnTo>
                    <a:pt x="6553994" y="56562"/>
                  </a:lnTo>
                  <a:lnTo>
                    <a:pt x="6602190" y="48076"/>
                  </a:lnTo>
                  <a:lnTo>
                    <a:pt x="6650386" y="40058"/>
                  </a:lnTo>
                  <a:lnTo>
                    <a:pt x="6698582" y="32308"/>
                  </a:lnTo>
                  <a:lnTo>
                    <a:pt x="6746776" y="24628"/>
                  </a:lnTo>
                  <a:lnTo>
                    <a:pt x="6794968" y="16816"/>
                  </a:lnTo>
                  <a:lnTo>
                    <a:pt x="6843155" y="8673"/>
                  </a:lnTo>
                  <a:lnTo>
                    <a:pt x="6891337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75284" y="4425188"/>
            <a:ext cx="359410" cy="891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24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150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8739" y="6631865"/>
            <a:ext cx="2250440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*Nisan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verisini</a:t>
            </a:r>
            <a:r>
              <a:rPr sz="1200" spc="-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içermektedir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5284" y="3801821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250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5284" y="3179444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300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5284" y="2556763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350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67637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28341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37286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6607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58439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06933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87268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97990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17620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47971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38647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78324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08295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68998" y="5249880"/>
            <a:ext cx="270510" cy="88773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2021-Ç2*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52943" y="4228846"/>
            <a:ext cx="6838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A30000"/>
                </a:solidFill>
                <a:latin typeface="Tahoma"/>
                <a:cs typeface="Tahoma"/>
              </a:rPr>
              <a:t>İnşaat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52943" y="3202939"/>
            <a:ext cx="731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Tahoma"/>
                <a:cs typeface="Tahoma"/>
              </a:rPr>
              <a:t>Ticaret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52943" y="3685794"/>
            <a:ext cx="7461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808080"/>
                </a:solidFill>
                <a:latin typeface="Tahoma"/>
                <a:cs typeface="Tahoma"/>
              </a:rPr>
              <a:t>Hizmet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8739" y="6429247"/>
            <a:ext cx="4611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 Ticaret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Hizmet İstatistikleri,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302463" y="883157"/>
            <a:ext cx="717740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5" dirty="0"/>
              <a:t>Hizmet </a:t>
            </a:r>
            <a:r>
              <a:rPr sz="2600" dirty="0"/>
              <a:t>sektöründe </a:t>
            </a:r>
            <a:r>
              <a:rPr sz="2600" spc="-5" dirty="0"/>
              <a:t>ciro </a:t>
            </a:r>
            <a:r>
              <a:rPr sz="2600" dirty="0"/>
              <a:t>artışı devam</a:t>
            </a:r>
            <a:r>
              <a:rPr sz="2600" spc="-114" dirty="0"/>
              <a:t> </a:t>
            </a:r>
            <a:r>
              <a:rPr sz="2600" dirty="0"/>
              <a:t>ediyor</a:t>
            </a:r>
            <a:endParaRPr sz="2600"/>
          </a:p>
        </p:txBody>
      </p:sp>
      <p:sp>
        <p:nvSpPr>
          <p:cNvPr id="33" name="object 33"/>
          <p:cNvSpPr txBox="1"/>
          <p:nvPr/>
        </p:nvSpPr>
        <p:spPr>
          <a:xfrm>
            <a:off x="302463" y="1279397"/>
            <a:ext cx="7428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Ticaret </a:t>
            </a:r>
            <a:r>
              <a:rPr sz="2400" spc="-10" dirty="0">
                <a:solidFill>
                  <a:srgbClr val="1F308D"/>
                </a:solidFill>
                <a:latin typeface="Tahoma"/>
                <a:cs typeface="Tahoma"/>
              </a:rPr>
              <a:t>ve </a:t>
            </a: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inşaat </a:t>
            </a: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sektörlerinde </a:t>
            </a: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ise ivme </a:t>
            </a: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kaybı</a:t>
            </a: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1F308D"/>
                </a:solidFill>
                <a:latin typeface="Tahoma"/>
                <a:cs typeface="Tahoma"/>
              </a:rPr>
              <a:t>yaşanıyor</a:t>
            </a:r>
            <a:endParaRPr sz="2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74758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5754" y="147015"/>
            <a:ext cx="5594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 err="1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lang="tr-TR" sz="1400" dirty="0" smtClean="0">
                <a:solidFill>
                  <a:srgbClr val="CADDEB"/>
                </a:solidFill>
                <a:latin typeface="Tahoma"/>
                <a:cs typeface="Tahoma"/>
              </a:rPr>
              <a:t>6</a:t>
            </a:r>
            <a:endParaRPr sz="1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1930907"/>
            <a:ext cx="9139555" cy="307975"/>
          </a:xfrm>
          <a:custGeom>
            <a:avLst/>
            <a:gdLst/>
            <a:ahLst/>
            <a:cxnLst/>
            <a:rect l="l" t="t" r="r" b="b"/>
            <a:pathLst>
              <a:path w="9139555" h="307975">
                <a:moveTo>
                  <a:pt x="9139428" y="0"/>
                </a:moveTo>
                <a:lnTo>
                  <a:pt x="0" y="0"/>
                </a:lnTo>
                <a:lnTo>
                  <a:pt x="0" y="307848"/>
                </a:lnTo>
                <a:lnTo>
                  <a:pt x="9139428" y="307848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839" y="1963293"/>
            <a:ext cx="89173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Sektörel ciro endeksleri,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mevsim ve takvim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etkilerinden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arındırılmış,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2015=100,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Ç1 –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r>
              <a:rPr sz="1400" b="1" spc="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Ç2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43355" y="2697479"/>
            <a:ext cx="6978650" cy="2499360"/>
            <a:chOff x="943355" y="2697479"/>
            <a:chExt cx="6978650" cy="2499360"/>
          </a:xfrm>
        </p:grpSpPr>
        <p:sp>
          <p:nvSpPr>
            <p:cNvPr id="6" name="object 6"/>
            <p:cNvSpPr/>
            <p:nvPr/>
          </p:nvSpPr>
          <p:spPr>
            <a:xfrm>
              <a:off x="943355" y="2702051"/>
              <a:ext cx="6958965" cy="2490470"/>
            </a:xfrm>
            <a:custGeom>
              <a:avLst/>
              <a:gdLst/>
              <a:ahLst/>
              <a:cxnLst/>
              <a:rect l="l" t="t" r="r" b="b"/>
              <a:pathLst>
                <a:path w="6958965" h="2490470">
                  <a:moveTo>
                    <a:pt x="68580" y="2490216"/>
                  </a:moveTo>
                  <a:lnTo>
                    <a:pt x="68580" y="0"/>
                  </a:lnTo>
                </a:path>
                <a:path w="6958965" h="2490470">
                  <a:moveTo>
                    <a:pt x="0" y="2490216"/>
                  </a:moveTo>
                  <a:lnTo>
                    <a:pt x="68580" y="2490216"/>
                  </a:lnTo>
                </a:path>
                <a:path w="6958965" h="2490470">
                  <a:moveTo>
                    <a:pt x="0" y="1868424"/>
                  </a:moveTo>
                  <a:lnTo>
                    <a:pt x="68580" y="1868424"/>
                  </a:lnTo>
                </a:path>
                <a:path w="6958965" h="2490470">
                  <a:moveTo>
                    <a:pt x="0" y="1245108"/>
                  </a:moveTo>
                  <a:lnTo>
                    <a:pt x="68580" y="1245108"/>
                  </a:lnTo>
                </a:path>
                <a:path w="6958965" h="2490470">
                  <a:moveTo>
                    <a:pt x="0" y="623315"/>
                  </a:moveTo>
                  <a:lnTo>
                    <a:pt x="68580" y="623315"/>
                  </a:lnTo>
                </a:path>
                <a:path w="6958965" h="2490470">
                  <a:moveTo>
                    <a:pt x="0" y="0"/>
                  </a:moveTo>
                  <a:lnTo>
                    <a:pt x="68580" y="0"/>
                  </a:lnTo>
                </a:path>
                <a:path w="6958965" h="2490470">
                  <a:moveTo>
                    <a:pt x="68580" y="2490216"/>
                  </a:moveTo>
                  <a:lnTo>
                    <a:pt x="6958584" y="24902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11237" y="4336117"/>
              <a:ext cx="6891655" cy="637540"/>
            </a:xfrm>
            <a:custGeom>
              <a:avLst/>
              <a:gdLst/>
              <a:ahLst/>
              <a:cxnLst/>
              <a:rect l="l" t="t" r="r" b="b"/>
              <a:pathLst>
                <a:path w="6891655" h="637539">
                  <a:moveTo>
                    <a:pt x="0" y="195115"/>
                  </a:moveTo>
                  <a:lnTo>
                    <a:pt x="53011" y="196849"/>
                  </a:lnTo>
                  <a:lnTo>
                    <a:pt x="106021" y="198733"/>
                  </a:lnTo>
                  <a:lnTo>
                    <a:pt x="159030" y="200702"/>
                  </a:lnTo>
                  <a:lnTo>
                    <a:pt x="212040" y="202692"/>
                  </a:lnTo>
                  <a:lnTo>
                    <a:pt x="265052" y="204640"/>
                  </a:lnTo>
                  <a:lnTo>
                    <a:pt x="318065" y="206481"/>
                  </a:lnTo>
                  <a:lnTo>
                    <a:pt x="371082" y="208151"/>
                  </a:lnTo>
                  <a:lnTo>
                    <a:pt x="424103" y="209587"/>
                  </a:lnTo>
                  <a:lnTo>
                    <a:pt x="477129" y="210723"/>
                  </a:lnTo>
                  <a:lnTo>
                    <a:pt x="530161" y="211498"/>
                  </a:lnTo>
                  <a:lnTo>
                    <a:pt x="578340" y="211256"/>
                  </a:lnTo>
                  <a:lnTo>
                    <a:pt x="626520" y="209706"/>
                  </a:lnTo>
                  <a:lnTo>
                    <a:pt x="674701" y="207271"/>
                  </a:lnTo>
                  <a:lnTo>
                    <a:pt x="722884" y="204373"/>
                  </a:lnTo>
                  <a:lnTo>
                    <a:pt x="771069" y="201435"/>
                  </a:lnTo>
                  <a:lnTo>
                    <a:pt x="819257" y="198881"/>
                  </a:lnTo>
                  <a:lnTo>
                    <a:pt x="867448" y="197133"/>
                  </a:lnTo>
                  <a:lnTo>
                    <a:pt x="915643" y="196616"/>
                  </a:lnTo>
                  <a:lnTo>
                    <a:pt x="963843" y="197751"/>
                  </a:lnTo>
                  <a:lnTo>
                    <a:pt x="1012048" y="200962"/>
                  </a:lnTo>
                  <a:lnTo>
                    <a:pt x="1060259" y="206672"/>
                  </a:lnTo>
                  <a:lnTo>
                    <a:pt x="1108438" y="215918"/>
                  </a:lnTo>
                  <a:lnTo>
                    <a:pt x="1156618" y="228873"/>
                  </a:lnTo>
                  <a:lnTo>
                    <a:pt x="1204799" y="244659"/>
                  </a:lnTo>
                  <a:lnTo>
                    <a:pt x="1252982" y="262401"/>
                  </a:lnTo>
                  <a:lnTo>
                    <a:pt x="1301167" y="281221"/>
                  </a:lnTo>
                  <a:lnTo>
                    <a:pt x="1349355" y="300243"/>
                  </a:lnTo>
                  <a:lnTo>
                    <a:pt x="1397546" y="318591"/>
                  </a:lnTo>
                  <a:lnTo>
                    <a:pt x="1445741" y="335388"/>
                  </a:lnTo>
                  <a:lnTo>
                    <a:pt x="1493941" y="349757"/>
                  </a:lnTo>
                  <a:lnTo>
                    <a:pt x="1542146" y="360823"/>
                  </a:lnTo>
                  <a:lnTo>
                    <a:pt x="1590357" y="367708"/>
                  </a:lnTo>
                  <a:lnTo>
                    <a:pt x="1638536" y="369155"/>
                  </a:lnTo>
                  <a:lnTo>
                    <a:pt x="1686716" y="365348"/>
                  </a:lnTo>
                  <a:lnTo>
                    <a:pt x="1734897" y="357566"/>
                  </a:lnTo>
                  <a:lnTo>
                    <a:pt x="1783080" y="347091"/>
                  </a:lnTo>
                  <a:lnTo>
                    <a:pt x="1831265" y="335204"/>
                  </a:lnTo>
                  <a:lnTo>
                    <a:pt x="1879453" y="323186"/>
                  </a:lnTo>
                  <a:lnTo>
                    <a:pt x="1927644" y="312320"/>
                  </a:lnTo>
                  <a:lnTo>
                    <a:pt x="1975839" y="303885"/>
                  </a:lnTo>
                  <a:lnTo>
                    <a:pt x="2024039" y="299164"/>
                  </a:lnTo>
                  <a:lnTo>
                    <a:pt x="2072244" y="299437"/>
                  </a:lnTo>
                  <a:lnTo>
                    <a:pt x="2120455" y="305986"/>
                  </a:lnTo>
                  <a:lnTo>
                    <a:pt x="2164619" y="318556"/>
                  </a:lnTo>
                  <a:lnTo>
                    <a:pt x="2208784" y="337012"/>
                  </a:lnTo>
                  <a:lnTo>
                    <a:pt x="2252950" y="360195"/>
                  </a:lnTo>
                  <a:lnTo>
                    <a:pt x="2297117" y="386941"/>
                  </a:lnTo>
                  <a:lnTo>
                    <a:pt x="2341285" y="416090"/>
                  </a:lnTo>
                  <a:lnTo>
                    <a:pt x="2385456" y="446479"/>
                  </a:lnTo>
                  <a:lnTo>
                    <a:pt x="2429630" y="476948"/>
                  </a:lnTo>
                  <a:lnTo>
                    <a:pt x="2473807" y="506335"/>
                  </a:lnTo>
                  <a:lnTo>
                    <a:pt x="2517987" y="533478"/>
                  </a:lnTo>
                  <a:lnTo>
                    <a:pt x="2562171" y="557216"/>
                  </a:lnTo>
                  <a:lnTo>
                    <a:pt x="2606360" y="576388"/>
                  </a:lnTo>
                  <a:lnTo>
                    <a:pt x="2650553" y="589831"/>
                  </a:lnTo>
                  <a:lnTo>
                    <a:pt x="2698732" y="598474"/>
                  </a:lnTo>
                  <a:lnTo>
                    <a:pt x="2746912" y="602679"/>
                  </a:lnTo>
                  <a:lnTo>
                    <a:pt x="2795093" y="603108"/>
                  </a:lnTo>
                  <a:lnTo>
                    <a:pt x="2843276" y="600423"/>
                  </a:lnTo>
                  <a:lnTo>
                    <a:pt x="2891461" y="595286"/>
                  </a:lnTo>
                  <a:lnTo>
                    <a:pt x="2939649" y="588360"/>
                  </a:lnTo>
                  <a:lnTo>
                    <a:pt x="2987840" y="580308"/>
                  </a:lnTo>
                  <a:lnTo>
                    <a:pt x="3036035" y="571791"/>
                  </a:lnTo>
                  <a:lnTo>
                    <a:pt x="3084235" y="563473"/>
                  </a:lnTo>
                  <a:lnTo>
                    <a:pt x="3132440" y="556015"/>
                  </a:lnTo>
                  <a:lnTo>
                    <a:pt x="3180651" y="550080"/>
                  </a:lnTo>
                  <a:lnTo>
                    <a:pt x="3228830" y="544443"/>
                  </a:lnTo>
                  <a:lnTo>
                    <a:pt x="3277010" y="537608"/>
                  </a:lnTo>
                  <a:lnTo>
                    <a:pt x="3325191" y="529932"/>
                  </a:lnTo>
                  <a:lnTo>
                    <a:pt x="3373374" y="521773"/>
                  </a:lnTo>
                  <a:lnTo>
                    <a:pt x="3421559" y="513487"/>
                  </a:lnTo>
                  <a:lnTo>
                    <a:pt x="3469747" y="505431"/>
                  </a:lnTo>
                  <a:lnTo>
                    <a:pt x="3517938" y="497964"/>
                  </a:lnTo>
                  <a:lnTo>
                    <a:pt x="3566133" y="491442"/>
                  </a:lnTo>
                  <a:lnTo>
                    <a:pt x="3614333" y="486222"/>
                  </a:lnTo>
                  <a:lnTo>
                    <a:pt x="3662538" y="482662"/>
                  </a:lnTo>
                  <a:lnTo>
                    <a:pt x="3710749" y="481119"/>
                  </a:lnTo>
                  <a:lnTo>
                    <a:pt x="3758928" y="481587"/>
                  </a:lnTo>
                  <a:lnTo>
                    <a:pt x="3807108" y="483737"/>
                  </a:lnTo>
                  <a:lnTo>
                    <a:pt x="3855289" y="487337"/>
                  </a:lnTo>
                  <a:lnTo>
                    <a:pt x="3903472" y="492154"/>
                  </a:lnTo>
                  <a:lnTo>
                    <a:pt x="3951657" y="497955"/>
                  </a:lnTo>
                  <a:lnTo>
                    <a:pt x="3999845" y="504509"/>
                  </a:lnTo>
                  <a:lnTo>
                    <a:pt x="4048036" y="511583"/>
                  </a:lnTo>
                  <a:lnTo>
                    <a:pt x="4096231" y="518944"/>
                  </a:lnTo>
                  <a:lnTo>
                    <a:pt x="4144431" y="526360"/>
                  </a:lnTo>
                  <a:lnTo>
                    <a:pt x="4192636" y="533599"/>
                  </a:lnTo>
                  <a:lnTo>
                    <a:pt x="4240847" y="540428"/>
                  </a:lnTo>
                  <a:lnTo>
                    <a:pt x="4289029" y="548867"/>
                  </a:lnTo>
                  <a:lnTo>
                    <a:pt x="4337216" y="560432"/>
                  </a:lnTo>
                  <a:lnTo>
                    <a:pt x="4385408" y="574031"/>
                  </a:lnTo>
                  <a:lnTo>
                    <a:pt x="4433602" y="588571"/>
                  </a:lnTo>
                  <a:lnTo>
                    <a:pt x="4481798" y="602959"/>
                  </a:lnTo>
                  <a:lnTo>
                    <a:pt x="4529994" y="616101"/>
                  </a:lnTo>
                  <a:lnTo>
                    <a:pt x="4578190" y="626905"/>
                  </a:lnTo>
                  <a:lnTo>
                    <a:pt x="4626384" y="634278"/>
                  </a:lnTo>
                  <a:lnTo>
                    <a:pt x="4674576" y="637127"/>
                  </a:lnTo>
                  <a:lnTo>
                    <a:pt x="4722763" y="634360"/>
                  </a:lnTo>
                  <a:lnTo>
                    <a:pt x="4770945" y="624883"/>
                  </a:lnTo>
                  <a:lnTo>
                    <a:pt x="4808802" y="611420"/>
                  </a:lnTo>
                  <a:lnTo>
                    <a:pt x="4846662" y="592314"/>
                  </a:lnTo>
                  <a:lnTo>
                    <a:pt x="4884525" y="568467"/>
                  </a:lnTo>
                  <a:lnTo>
                    <a:pt x="4922390" y="540778"/>
                  </a:lnTo>
                  <a:lnTo>
                    <a:pt x="4960257" y="510149"/>
                  </a:lnTo>
                  <a:lnTo>
                    <a:pt x="4998125" y="477479"/>
                  </a:lnTo>
                  <a:lnTo>
                    <a:pt x="5035994" y="443670"/>
                  </a:lnTo>
                  <a:lnTo>
                    <a:pt x="5073863" y="409621"/>
                  </a:lnTo>
                  <a:lnTo>
                    <a:pt x="5111731" y="376234"/>
                  </a:lnTo>
                  <a:lnTo>
                    <a:pt x="5149598" y="344409"/>
                  </a:lnTo>
                  <a:lnTo>
                    <a:pt x="5187463" y="315046"/>
                  </a:lnTo>
                  <a:lnTo>
                    <a:pt x="5225326" y="289047"/>
                  </a:lnTo>
                  <a:lnTo>
                    <a:pt x="5263186" y="267312"/>
                  </a:lnTo>
                  <a:lnTo>
                    <a:pt x="5301043" y="250741"/>
                  </a:lnTo>
                  <a:lnTo>
                    <a:pt x="5349225" y="237017"/>
                  </a:lnTo>
                  <a:lnTo>
                    <a:pt x="5397412" y="229812"/>
                  </a:lnTo>
                  <a:lnTo>
                    <a:pt x="5445604" y="227813"/>
                  </a:lnTo>
                  <a:lnTo>
                    <a:pt x="5493798" y="229704"/>
                  </a:lnTo>
                  <a:lnTo>
                    <a:pt x="5541994" y="234172"/>
                  </a:lnTo>
                  <a:lnTo>
                    <a:pt x="5590190" y="239901"/>
                  </a:lnTo>
                  <a:lnTo>
                    <a:pt x="5638386" y="245578"/>
                  </a:lnTo>
                  <a:lnTo>
                    <a:pt x="5686580" y="249888"/>
                  </a:lnTo>
                  <a:lnTo>
                    <a:pt x="5734772" y="251516"/>
                  </a:lnTo>
                  <a:lnTo>
                    <a:pt x="5782959" y="249148"/>
                  </a:lnTo>
                  <a:lnTo>
                    <a:pt x="5831141" y="241470"/>
                  </a:lnTo>
                  <a:lnTo>
                    <a:pt x="5875308" y="229410"/>
                  </a:lnTo>
                  <a:lnTo>
                    <a:pt x="5919479" y="213447"/>
                  </a:lnTo>
                  <a:lnTo>
                    <a:pt x="5963654" y="194374"/>
                  </a:lnTo>
                  <a:lnTo>
                    <a:pt x="6007831" y="172988"/>
                  </a:lnTo>
                  <a:lnTo>
                    <a:pt x="6052010" y="150084"/>
                  </a:lnTo>
                  <a:lnTo>
                    <a:pt x="6096190" y="126455"/>
                  </a:lnTo>
                  <a:lnTo>
                    <a:pt x="6140370" y="102898"/>
                  </a:lnTo>
                  <a:lnTo>
                    <a:pt x="6184549" y="80208"/>
                  </a:lnTo>
                  <a:lnTo>
                    <a:pt x="6228726" y="59179"/>
                  </a:lnTo>
                  <a:lnTo>
                    <a:pt x="6272901" y="40607"/>
                  </a:lnTo>
                  <a:lnTo>
                    <a:pt x="6317072" y="25286"/>
                  </a:lnTo>
                  <a:lnTo>
                    <a:pt x="6361239" y="14013"/>
                  </a:lnTo>
                  <a:lnTo>
                    <a:pt x="6409421" y="6101"/>
                  </a:lnTo>
                  <a:lnTo>
                    <a:pt x="6457608" y="1610"/>
                  </a:lnTo>
                  <a:lnTo>
                    <a:pt x="6505800" y="0"/>
                  </a:lnTo>
                  <a:lnTo>
                    <a:pt x="6553994" y="729"/>
                  </a:lnTo>
                  <a:lnTo>
                    <a:pt x="6602190" y="3257"/>
                  </a:lnTo>
                  <a:lnTo>
                    <a:pt x="6650386" y="7045"/>
                  </a:lnTo>
                  <a:lnTo>
                    <a:pt x="6698582" y="11551"/>
                  </a:lnTo>
                  <a:lnTo>
                    <a:pt x="6746776" y="16235"/>
                  </a:lnTo>
                  <a:lnTo>
                    <a:pt x="6794968" y="20556"/>
                  </a:lnTo>
                  <a:lnTo>
                    <a:pt x="6843155" y="23975"/>
                  </a:lnTo>
                  <a:lnTo>
                    <a:pt x="6891337" y="25951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011237" y="3278365"/>
              <a:ext cx="6891655" cy="1874520"/>
            </a:xfrm>
            <a:custGeom>
              <a:avLst/>
              <a:gdLst/>
              <a:ahLst/>
              <a:cxnLst/>
              <a:rect l="l" t="t" r="r" b="b"/>
              <a:pathLst>
                <a:path w="6891655" h="1874520">
                  <a:moveTo>
                    <a:pt x="0" y="1874024"/>
                  </a:moveTo>
                  <a:lnTo>
                    <a:pt x="48192" y="1862931"/>
                  </a:lnTo>
                  <a:lnTo>
                    <a:pt x="96383" y="1851935"/>
                  </a:lnTo>
                  <a:lnTo>
                    <a:pt x="144573" y="1841001"/>
                  </a:lnTo>
                  <a:lnTo>
                    <a:pt x="192764" y="1830092"/>
                  </a:lnTo>
                  <a:lnTo>
                    <a:pt x="240955" y="1819173"/>
                  </a:lnTo>
                  <a:lnTo>
                    <a:pt x="289148" y="1808209"/>
                  </a:lnTo>
                  <a:lnTo>
                    <a:pt x="337344" y="1797165"/>
                  </a:lnTo>
                  <a:lnTo>
                    <a:pt x="385542" y="1786004"/>
                  </a:lnTo>
                  <a:lnTo>
                    <a:pt x="433744" y="1774691"/>
                  </a:lnTo>
                  <a:lnTo>
                    <a:pt x="481950" y="1763192"/>
                  </a:lnTo>
                  <a:lnTo>
                    <a:pt x="530161" y="1751469"/>
                  </a:lnTo>
                  <a:lnTo>
                    <a:pt x="578340" y="1738690"/>
                  </a:lnTo>
                  <a:lnTo>
                    <a:pt x="626520" y="1724448"/>
                  </a:lnTo>
                  <a:lnTo>
                    <a:pt x="674701" y="1709246"/>
                  </a:lnTo>
                  <a:lnTo>
                    <a:pt x="722884" y="1693585"/>
                  </a:lnTo>
                  <a:lnTo>
                    <a:pt x="771069" y="1677967"/>
                  </a:lnTo>
                  <a:lnTo>
                    <a:pt x="819257" y="1662896"/>
                  </a:lnTo>
                  <a:lnTo>
                    <a:pt x="867448" y="1648871"/>
                  </a:lnTo>
                  <a:lnTo>
                    <a:pt x="915643" y="1636397"/>
                  </a:lnTo>
                  <a:lnTo>
                    <a:pt x="963843" y="1625974"/>
                  </a:lnTo>
                  <a:lnTo>
                    <a:pt x="1012048" y="1618106"/>
                  </a:lnTo>
                  <a:lnTo>
                    <a:pt x="1060259" y="1613293"/>
                  </a:lnTo>
                  <a:lnTo>
                    <a:pt x="1108438" y="1612409"/>
                  </a:lnTo>
                  <a:lnTo>
                    <a:pt x="1156618" y="1615441"/>
                  </a:lnTo>
                  <a:lnTo>
                    <a:pt x="1204799" y="1621563"/>
                  </a:lnTo>
                  <a:lnTo>
                    <a:pt x="1252982" y="1629948"/>
                  </a:lnTo>
                  <a:lnTo>
                    <a:pt x="1301167" y="1639771"/>
                  </a:lnTo>
                  <a:lnTo>
                    <a:pt x="1349355" y="1650206"/>
                  </a:lnTo>
                  <a:lnTo>
                    <a:pt x="1397546" y="1660425"/>
                  </a:lnTo>
                  <a:lnTo>
                    <a:pt x="1445741" y="1669604"/>
                  </a:lnTo>
                  <a:lnTo>
                    <a:pt x="1493941" y="1676916"/>
                  </a:lnTo>
                  <a:lnTo>
                    <a:pt x="1542146" y="1681535"/>
                  </a:lnTo>
                  <a:lnTo>
                    <a:pt x="1590357" y="1682635"/>
                  </a:lnTo>
                  <a:lnTo>
                    <a:pt x="1638536" y="1680678"/>
                  </a:lnTo>
                  <a:lnTo>
                    <a:pt x="1686716" y="1676768"/>
                  </a:lnTo>
                  <a:lnTo>
                    <a:pt x="1734897" y="1671141"/>
                  </a:lnTo>
                  <a:lnTo>
                    <a:pt x="1783080" y="1664035"/>
                  </a:lnTo>
                  <a:lnTo>
                    <a:pt x="1831265" y="1655688"/>
                  </a:lnTo>
                  <a:lnTo>
                    <a:pt x="1879453" y="1646337"/>
                  </a:lnTo>
                  <a:lnTo>
                    <a:pt x="1927644" y="1636221"/>
                  </a:lnTo>
                  <a:lnTo>
                    <a:pt x="1975839" y="1625576"/>
                  </a:lnTo>
                  <a:lnTo>
                    <a:pt x="2024039" y="1614640"/>
                  </a:lnTo>
                  <a:lnTo>
                    <a:pt x="2072244" y="1603651"/>
                  </a:lnTo>
                  <a:lnTo>
                    <a:pt x="2120455" y="1592846"/>
                  </a:lnTo>
                  <a:lnTo>
                    <a:pt x="2168634" y="1581545"/>
                  </a:lnTo>
                  <a:lnTo>
                    <a:pt x="2216814" y="1569087"/>
                  </a:lnTo>
                  <a:lnTo>
                    <a:pt x="2264995" y="1555737"/>
                  </a:lnTo>
                  <a:lnTo>
                    <a:pt x="2313178" y="1541760"/>
                  </a:lnTo>
                  <a:lnTo>
                    <a:pt x="2361363" y="1527423"/>
                  </a:lnTo>
                  <a:lnTo>
                    <a:pt x="2409551" y="1512991"/>
                  </a:lnTo>
                  <a:lnTo>
                    <a:pt x="2457742" y="1498729"/>
                  </a:lnTo>
                  <a:lnTo>
                    <a:pt x="2505937" y="1484904"/>
                  </a:lnTo>
                  <a:lnTo>
                    <a:pt x="2554137" y="1471780"/>
                  </a:lnTo>
                  <a:lnTo>
                    <a:pt x="2602342" y="1459624"/>
                  </a:lnTo>
                  <a:lnTo>
                    <a:pt x="2650553" y="1448701"/>
                  </a:lnTo>
                  <a:lnTo>
                    <a:pt x="2698732" y="1439312"/>
                  </a:lnTo>
                  <a:lnTo>
                    <a:pt x="2746912" y="1431352"/>
                  </a:lnTo>
                  <a:lnTo>
                    <a:pt x="2795093" y="1424483"/>
                  </a:lnTo>
                  <a:lnTo>
                    <a:pt x="2843276" y="1418366"/>
                  </a:lnTo>
                  <a:lnTo>
                    <a:pt x="2891461" y="1412660"/>
                  </a:lnTo>
                  <a:lnTo>
                    <a:pt x="2939649" y="1407026"/>
                  </a:lnTo>
                  <a:lnTo>
                    <a:pt x="2987840" y="1401125"/>
                  </a:lnTo>
                  <a:lnTo>
                    <a:pt x="3036035" y="1394616"/>
                  </a:lnTo>
                  <a:lnTo>
                    <a:pt x="3084235" y="1387162"/>
                  </a:lnTo>
                  <a:lnTo>
                    <a:pt x="3132440" y="1378422"/>
                  </a:lnTo>
                  <a:lnTo>
                    <a:pt x="3180651" y="1368056"/>
                  </a:lnTo>
                  <a:lnTo>
                    <a:pt x="3228830" y="1355893"/>
                  </a:lnTo>
                  <a:lnTo>
                    <a:pt x="3277010" y="1342136"/>
                  </a:lnTo>
                  <a:lnTo>
                    <a:pt x="3325191" y="1327111"/>
                  </a:lnTo>
                  <a:lnTo>
                    <a:pt x="3373374" y="1311144"/>
                  </a:lnTo>
                  <a:lnTo>
                    <a:pt x="3421559" y="1294561"/>
                  </a:lnTo>
                  <a:lnTo>
                    <a:pt x="3469747" y="1277690"/>
                  </a:lnTo>
                  <a:lnTo>
                    <a:pt x="3517938" y="1260855"/>
                  </a:lnTo>
                  <a:lnTo>
                    <a:pt x="3566133" y="1244384"/>
                  </a:lnTo>
                  <a:lnTo>
                    <a:pt x="3614333" y="1228603"/>
                  </a:lnTo>
                  <a:lnTo>
                    <a:pt x="3662538" y="1213838"/>
                  </a:lnTo>
                  <a:lnTo>
                    <a:pt x="3710749" y="1200416"/>
                  </a:lnTo>
                  <a:lnTo>
                    <a:pt x="3758928" y="1186490"/>
                  </a:lnTo>
                  <a:lnTo>
                    <a:pt x="3807108" y="1170603"/>
                  </a:lnTo>
                  <a:lnTo>
                    <a:pt x="3855289" y="1153668"/>
                  </a:lnTo>
                  <a:lnTo>
                    <a:pt x="3903472" y="1136595"/>
                  </a:lnTo>
                  <a:lnTo>
                    <a:pt x="3951657" y="1120297"/>
                  </a:lnTo>
                  <a:lnTo>
                    <a:pt x="3999845" y="1105684"/>
                  </a:lnTo>
                  <a:lnTo>
                    <a:pt x="4048036" y="1093667"/>
                  </a:lnTo>
                  <a:lnTo>
                    <a:pt x="4096231" y="1085159"/>
                  </a:lnTo>
                  <a:lnTo>
                    <a:pt x="4144431" y="1081071"/>
                  </a:lnTo>
                  <a:lnTo>
                    <a:pt x="4192636" y="1082314"/>
                  </a:lnTo>
                  <a:lnTo>
                    <a:pt x="4240847" y="1089799"/>
                  </a:lnTo>
                  <a:lnTo>
                    <a:pt x="4307099" y="1119915"/>
                  </a:lnTo>
                  <a:lnTo>
                    <a:pt x="4340228" y="1144461"/>
                  </a:lnTo>
                  <a:lnTo>
                    <a:pt x="4373360" y="1173687"/>
                  </a:lnTo>
                  <a:lnTo>
                    <a:pt x="4406492" y="1206361"/>
                  </a:lnTo>
                  <a:lnTo>
                    <a:pt x="4439626" y="1241251"/>
                  </a:lnTo>
                  <a:lnTo>
                    <a:pt x="4472761" y="1277124"/>
                  </a:lnTo>
                  <a:lnTo>
                    <a:pt x="4505896" y="1312748"/>
                  </a:lnTo>
                  <a:lnTo>
                    <a:pt x="4539031" y="1346889"/>
                  </a:lnTo>
                  <a:lnTo>
                    <a:pt x="4572166" y="1378315"/>
                  </a:lnTo>
                  <a:lnTo>
                    <a:pt x="4605300" y="1405793"/>
                  </a:lnTo>
                  <a:lnTo>
                    <a:pt x="4638432" y="1428091"/>
                  </a:lnTo>
                  <a:lnTo>
                    <a:pt x="4704693" y="1452216"/>
                  </a:lnTo>
                  <a:lnTo>
                    <a:pt x="4737820" y="1451577"/>
                  </a:lnTo>
                  <a:lnTo>
                    <a:pt x="4796183" y="1425172"/>
                  </a:lnTo>
                  <a:lnTo>
                    <a:pt x="4846662" y="1375882"/>
                  </a:lnTo>
                  <a:lnTo>
                    <a:pt x="4871904" y="1343385"/>
                  </a:lnTo>
                  <a:lnTo>
                    <a:pt x="4897147" y="1306413"/>
                  </a:lnTo>
                  <a:lnTo>
                    <a:pt x="4922390" y="1265535"/>
                  </a:lnTo>
                  <a:lnTo>
                    <a:pt x="4947635" y="1221319"/>
                  </a:lnTo>
                  <a:lnTo>
                    <a:pt x="4972880" y="1174337"/>
                  </a:lnTo>
                  <a:lnTo>
                    <a:pt x="4998125" y="1125156"/>
                  </a:lnTo>
                  <a:lnTo>
                    <a:pt x="5023371" y="1074346"/>
                  </a:lnTo>
                  <a:lnTo>
                    <a:pt x="5048617" y="1022477"/>
                  </a:lnTo>
                  <a:lnTo>
                    <a:pt x="5073863" y="970117"/>
                  </a:lnTo>
                  <a:lnTo>
                    <a:pt x="5099108" y="917836"/>
                  </a:lnTo>
                  <a:lnTo>
                    <a:pt x="5124353" y="866204"/>
                  </a:lnTo>
                  <a:lnTo>
                    <a:pt x="5149598" y="815789"/>
                  </a:lnTo>
                  <a:lnTo>
                    <a:pt x="5174841" y="767161"/>
                  </a:lnTo>
                  <a:lnTo>
                    <a:pt x="5200084" y="720889"/>
                  </a:lnTo>
                  <a:lnTo>
                    <a:pt x="5225326" y="677543"/>
                  </a:lnTo>
                  <a:lnTo>
                    <a:pt x="5250566" y="637692"/>
                  </a:lnTo>
                  <a:lnTo>
                    <a:pt x="5275805" y="601904"/>
                  </a:lnTo>
                  <a:lnTo>
                    <a:pt x="5301043" y="570750"/>
                  </a:lnTo>
                  <a:lnTo>
                    <a:pt x="5341812" y="527213"/>
                  </a:lnTo>
                  <a:lnTo>
                    <a:pt x="5382585" y="488821"/>
                  </a:lnTo>
                  <a:lnTo>
                    <a:pt x="5423361" y="454984"/>
                  </a:lnTo>
                  <a:lnTo>
                    <a:pt x="5464140" y="425111"/>
                  </a:lnTo>
                  <a:lnTo>
                    <a:pt x="5504920" y="398612"/>
                  </a:lnTo>
                  <a:lnTo>
                    <a:pt x="5545701" y="374897"/>
                  </a:lnTo>
                  <a:lnTo>
                    <a:pt x="5586483" y="353375"/>
                  </a:lnTo>
                  <a:lnTo>
                    <a:pt x="5627264" y="333457"/>
                  </a:lnTo>
                  <a:lnTo>
                    <a:pt x="5668044" y="314551"/>
                  </a:lnTo>
                  <a:lnTo>
                    <a:pt x="5708823" y="296067"/>
                  </a:lnTo>
                  <a:lnTo>
                    <a:pt x="5749599" y="277416"/>
                  </a:lnTo>
                  <a:lnTo>
                    <a:pt x="5790372" y="258006"/>
                  </a:lnTo>
                  <a:lnTo>
                    <a:pt x="5831141" y="237248"/>
                  </a:lnTo>
                  <a:lnTo>
                    <a:pt x="5875308" y="213589"/>
                  </a:lnTo>
                  <a:lnTo>
                    <a:pt x="5919479" y="189743"/>
                  </a:lnTo>
                  <a:lnTo>
                    <a:pt x="5963654" y="166013"/>
                  </a:lnTo>
                  <a:lnTo>
                    <a:pt x="6007831" y="142704"/>
                  </a:lnTo>
                  <a:lnTo>
                    <a:pt x="6052010" y="120119"/>
                  </a:lnTo>
                  <a:lnTo>
                    <a:pt x="6096190" y="98564"/>
                  </a:lnTo>
                  <a:lnTo>
                    <a:pt x="6140370" y="78342"/>
                  </a:lnTo>
                  <a:lnTo>
                    <a:pt x="6184549" y="59759"/>
                  </a:lnTo>
                  <a:lnTo>
                    <a:pt x="6228726" y="43117"/>
                  </a:lnTo>
                  <a:lnTo>
                    <a:pt x="6272901" y="28721"/>
                  </a:lnTo>
                  <a:lnTo>
                    <a:pt x="6317072" y="16876"/>
                  </a:lnTo>
                  <a:lnTo>
                    <a:pt x="6361239" y="7886"/>
                  </a:lnTo>
                  <a:lnTo>
                    <a:pt x="6409421" y="1950"/>
                  </a:lnTo>
                  <a:lnTo>
                    <a:pt x="6457608" y="0"/>
                  </a:lnTo>
                  <a:lnTo>
                    <a:pt x="6505800" y="1406"/>
                  </a:lnTo>
                  <a:lnTo>
                    <a:pt x="6553994" y="5539"/>
                  </a:lnTo>
                  <a:lnTo>
                    <a:pt x="6602190" y="11770"/>
                  </a:lnTo>
                  <a:lnTo>
                    <a:pt x="6650386" y="19467"/>
                  </a:lnTo>
                  <a:lnTo>
                    <a:pt x="6698582" y="28002"/>
                  </a:lnTo>
                  <a:lnTo>
                    <a:pt x="6746776" y="36746"/>
                  </a:lnTo>
                  <a:lnTo>
                    <a:pt x="6794968" y="45067"/>
                  </a:lnTo>
                  <a:lnTo>
                    <a:pt x="6843155" y="52336"/>
                  </a:lnTo>
                  <a:lnTo>
                    <a:pt x="6891337" y="57924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11237" y="3819651"/>
              <a:ext cx="6891655" cy="1311275"/>
            </a:xfrm>
            <a:custGeom>
              <a:avLst/>
              <a:gdLst/>
              <a:ahLst/>
              <a:cxnLst/>
              <a:rect l="l" t="t" r="r" b="b"/>
              <a:pathLst>
                <a:path w="6891655" h="1311275">
                  <a:moveTo>
                    <a:pt x="0" y="1311275"/>
                  </a:moveTo>
                  <a:lnTo>
                    <a:pt x="48192" y="1302828"/>
                  </a:lnTo>
                  <a:lnTo>
                    <a:pt x="96383" y="1295164"/>
                  </a:lnTo>
                  <a:lnTo>
                    <a:pt x="144573" y="1287988"/>
                  </a:lnTo>
                  <a:lnTo>
                    <a:pt x="192764" y="1281006"/>
                  </a:lnTo>
                  <a:lnTo>
                    <a:pt x="240955" y="1273924"/>
                  </a:lnTo>
                  <a:lnTo>
                    <a:pt x="289148" y="1266448"/>
                  </a:lnTo>
                  <a:lnTo>
                    <a:pt x="337344" y="1258282"/>
                  </a:lnTo>
                  <a:lnTo>
                    <a:pt x="385542" y="1249134"/>
                  </a:lnTo>
                  <a:lnTo>
                    <a:pt x="433744" y="1238709"/>
                  </a:lnTo>
                  <a:lnTo>
                    <a:pt x="481950" y="1226712"/>
                  </a:lnTo>
                  <a:lnTo>
                    <a:pt x="530161" y="1212850"/>
                  </a:lnTo>
                  <a:lnTo>
                    <a:pt x="574325" y="1197704"/>
                  </a:lnTo>
                  <a:lnTo>
                    <a:pt x="618490" y="1179897"/>
                  </a:lnTo>
                  <a:lnTo>
                    <a:pt x="662656" y="1160012"/>
                  </a:lnTo>
                  <a:lnTo>
                    <a:pt x="706823" y="1138630"/>
                  </a:lnTo>
                  <a:lnTo>
                    <a:pt x="750991" y="1116334"/>
                  </a:lnTo>
                  <a:lnTo>
                    <a:pt x="795162" y="1093708"/>
                  </a:lnTo>
                  <a:lnTo>
                    <a:pt x="839336" y="1071332"/>
                  </a:lnTo>
                  <a:lnTo>
                    <a:pt x="883513" y="1049791"/>
                  </a:lnTo>
                  <a:lnTo>
                    <a:pt x="927693" y="1029666"/>
                  </a:lnTo>
                  <a:lnTo>
                    <a:pt x="971877" y="1011540"/>
                  </a:lnTo>
                  <a:lnTo>
                    <a:pt x="1016066" y="995995"/>
                  </a:lnTo>
                  <a:lnTo>
                    <a:pt x="1060259" y="983615"/>
                  </a:lnTo>
                  <a:lnTo>
                    <a:pt x="1108438" y="973955"/>
                  </a:lnTo>
                  <a:lnTo>
                    <a:pt x="1156618" y="967633"/>
                  </a:lnTo>
                  <a:lnTo>
                    <a:pt x="1204799" y="964032"/>
                  </a:lnTo>
                  <a:lnTo>
                    <a:pt x="1252982" y="962535"/>
                  </a:lnTo>
                  <a:lnTo>
                    <a:pt x="1301167" y="962523"/>
                  </a:lnTo>
                  <a:lnTo>
                    <a:pt x="1349355" y="963381"/>
                  </a:lnTo>
                  <a:lnTo>
                    <a:pt x="1397546" y="964490"/>
                  </a:lnTo>
                  <a:lnTo>
                    <a:pt x="1445741" y="965234"/>
                  </a:lnTo>
                  <a:lnTo>
                    <a:pt x="1493941" y="964996"/>
                  </a:lnTo>
                  <a:lnTo>
                    <a:pt x="1542146" y="963158"/>
                  </a:lnTo>
                  <a:lnTo>
                    <a:pt x="1590357" y="959104"/>
                  </a:lnTo>
                  <a:lnTo>
                    <a:pt x="1638536" y="953265"/>
                  </a:lnTo>
                  <a:lnTo>
                    <a:pt x="1686716" y="946561"/>
                  </a:lnTo>
                  <a:lnTo>
                    <a:pt x="1734897" y="939100"/>
                  </a:lnTo>
                  <a:lnTo>
                    <a:pt x="1783080" y="930993"/>
                  </a:lnTo>
                  <a:lnTo>
                    <a:pt x="1831265" y="922349"/>
                  </a:lnTo>
                  <a:lnTo>
                    <a:pt x="1879453" y="913279"/>
                  </a:lnTo>
                  <a:lnTo>
                    <a:pt x="1927644" y="903892"/>
                  </a:lnTo>
                  <a:lnTo>
                    <a:pt x="1975839" y="894299"/>
                  </a:lnTo>
                  <a:lnTo>
                    <a:pt x="2024039" y="884608"/>
                  </a:lnTo>
                  <a:lnTo>
                    <a:pt x="2072244" y="874931"/>
                  </a:lnTo>
                  <a:lnTo>
                    <a:pt x="2120455" y="865378"/>
                  </a:lnTo>
                  <a:lnTo>
                    <a:pt x="2168634" y="855596"/>
                  </a:lnTo>
                  <a:lnTo>
                    <a:pt x="2216814" y="845258"/>
                  </a:lnTo>
                  <a:lnTo>
                    <a:pt x="2264995" y="834506"/>
                  </a:lnTo>
                  <a:lnTo>
                    <a:pt x="2313178" y="823483"/>
                  </a:lnTo>
                  <a:lnTo>
                    <a:pt x="2361363" y="812331"/>
                  </a:lnTo>
                  <a:lnTo>
                    <a:pt x="2409551" y="801193"/>
                  </a:lnTo>
                  <a:lnTo>
                    <a:pt x="2457742" y="790211"/>
                  </a:lnTo>
                  <a:lnTo>
                    <a:pt x="2505937" y="779527"/>
                  </a:lnTo>
                  <a:lnTo>
                    <a:pt x="2554137" y="769286"/>
                  </a:lnTo>
                  <a:lnTo>
                    <a:pt x="2602342" y="759628"/>
                  </a:lnTo>
                  <a:lnTo>
                    <a:pt x="2650553" y="750697"/>
                  </a:lnTo>
                  <a:lnTo>
                    <a:pt x="2698732" y="742750"/>
                  </a:lnTo>
                  <a:lnTo>
                    <a:pt x="2746912" y="735735"/>
                  </a:lnTo>
                  <a:lnTo>
                    <a:pt x="2795093" y="729430"/>
                  </a:lnTo>
                  <a:lnTo>
                    <a:pt x="2843276" y="723615"/>
                  </a:lnTo>
                  <a:lnTo>
                    <a:pt x="2891461" y="718069"/>
                  </a:lnTo>
                  <a:lnTo>
                    <a:pt x="2939649" y="712570"/>
                  </a:lnTo>
                  <a:lnTo>
                    <a:pt x="2987840" y="706897"/>
                  </a:lnTo>
                  <a:lnTo>
                    <a:pt x="3036035" y="700830"/>
                  </a:lnTo>
                  <a:lnTo>
                    <a:pt x="3084235" y="694148"/>
                  </a:lnTo>
                  <a:lnTo>
                    <a:pt x="3132440" y="686629"/>
                  </a:lnTo>
                  <a:lnTo>
                    <a:pt x="3180651" y="678053"/>
                  </a:lnTo>
                  <a:lnTo>
                    <a:pt x="3228830" y="667917"/>
                  </a:lnTo>
                  <a:lnTo>
                    <a:pt x="3277010" y="656155"/>
                  </a:lnTo>
                  <a:lnTo>
                    <a:pt x="3325191" y="643203"/>
                  </a:lnTo>
                  <a:lnTo>
                    <a:pt x="3373374" y="629493"/>
                  </a:lnTo>
                  <a:lnTo>
                    <a:pt x="3421559" y="615459"/>
                  </a:lnTo>
                  <a:lnTo>
                    <a:pt x="3469747" y="601536"/>
                  </a:lnTo>
                  <a:lnTo>
                    <a:pt x="3517938" y="588157"/>
                  </a:lnTo>
                  <a:lnTo>
                    <a:pt x="3566133" y="575757"/>
                  </a:lnTo>
                  <a:lnTo>
                    <a:pt x="3614333" y="564769"/>
                  </a:lnTo>
                  <a:lnTo>
                    <a:pt x="3662538" y="555628"/>
                  </a:lnTo>
                  <a:lnTo>
                    <a:pt x="3710749" y="548767"/>
                  </a:lnTo>
                  <a:lnTo>
                    <a:pt x="3754913" y="542346"/>
                  </a:lnTo>
                  <a:lnTo>
                    <a:pt x="3799078" y="533902"/>
                  </a:lnTo>
                  <a:lnTo>
                    <a:pt x="3843244" y="524424"/>
                  </a:lnTo>
                  <a:lnTo>
                    <a:pt x="3887411" y="514900"/>
                  </a:lnTo>
                  <a:lnTo>
                    <a:pt x="3931579" y="506317"/>
                  </a:lnTo>
                  <a:lnTo>
                    <a:pt x="3975750" y="499665"/>
                  </a:lnTo>
                  <a:lnTo>
                    <a:pt x="4019924" y="495931"/>
                  </a:lnTo>
                  <a:lnTo>
                    <a:pt x="4064101" y="496104"/>
                  </a:lnTo>
                  <a:lnTo>
                    <a:pt x="4108281" y="501171"/>
                  </a:lnTo>
                  <a:lnTo>
                    <a:pt x="4152465" y="512122"/>
                  </a:lnTo>
                  <a:lnTo>
                    <a:pt x="4196654" y="529943"/>
                  </a:lnTo>
                  <a:lnTo>
                    <a:pt x="4240847" y="555625"/>
                  </a:lnTo>
                  <a:lnTo>
                    <a:pt x="4293848" y="604408"/>
                  </a:lnTo>
                  <a:lnTo>
                    <a:pt x="4320350" y="637250"/>
                  </a:lnTo>
                  <a:lnTo>
                    <a:pt x="4346854" y="674695"/>
                  </a:lnTo>
                  <a:lnTo>
                    <a:pt x="4373360" y="715966"/>
                  </a:lnTo>
                  <a:lnTo>
                    <a:pt x="4399866" y="760290"/>
                  </a:lnTo>
                  <a:lnTo>
                    <a:pt x="4426373" y="806893"/>
                  </a:lnTo>
                  <a:lnTo>
                    <a:pt x="4452880" y="854999"/>
                  </a:lnTo>
                  <a:lnTo>
                    <a:pt x="4479388" y="903835"/>
                  </a:lnTo>
                  <a:lnTo>
                    <a:pt x="4505896" y="952627"/>
                  </a:lnTo>
                  <a:lnTo>
                    <a:pt x="4532404" y="1000599"/>
                  </a:lnTo>
                  <a:lnTo>
                    <a:pt x="4558912" y="1046977"/>
                  </a:lnTo>
                  <a:lnTo>
                    <a:pt x="4585419" y="1090988"/>
                  </a:lnTo>
                  <a:lnTo>
                    <a:pt x="4611926" y="1131857"/>
                  </a:lnTo>
                  <a:lnTo>
                    <a:pt x="4638432" y="1168808"/>
                  </a:lnTo>
                  <a:lnTo>
                    <a:pt x="4664938" y="1201069"/>
                  </a:lnTo>
                  <a:lnTo>
                    <a:pt x="4717944" y="1248420"/>
                  </a:lnTo>
                  <a:lnTo>
                    <a:pt x="4770945" y="1267714"/>
                  </a:lnTo>
                  <a:lnTo>
                    <a:pt x="4798839" y="1265294"/>
                  </a:lnTo>
                  <a:lnTo>
                    <a:pt x="4854633" y="1238154"/>
                  </a:lnTo>
                  <a:lnTo>
                    <a:pt x="4910433" y="1186167"/>
                  </a:lnTo>
                  <a:lnTo>
                    <a:pt x="4938334" y="1152688"/>
                  </a:lnTo>
                  <a:lnTo>
                    <a:pt x="4966236" y="1115197"/>
                  </a:lnTo>
                  <a:lnTo>
                    <a:pt x="4994139" y="1074427"/>
                  </a:lnTo>
                  <a:lnTo>
                    <a:pt x="5022042" y="1031112"/>
                  </a:lnTo>
                  <a:lnTo>
                    <a:pt x="5049946" y="985984"/>
                  </a:lnTo>
                  <a:lnTo>
                    <a:pt x="5077849" y="939777"/>
                  </a:lnTo>
                  <a:lnTo>
                    <a:pt x="5105752" y="893223"/>
                  </a:lnTo>
                  <a:lnTo>
                    <a:pt x="5133654" y="847057"/>
                  </a:lnTo>
                  <a:lnTo>
                    <a:pt x="5161555" y="802012"/>
                  </a:lnTo>
                  <a:lnTo>
                    <a:pt x="5189456" y="758819"/>
                  </a:lnTo>
                  <a:lnTo>
                    <a:pt x="5217355" y="718214"/>
                  </a:lnTo>
                  <a:lnTo>
                    <a:pt x="5245253" y="680929"/>
                  </a:lnTo>
                  <a:lnTo>
                    <a:pt x="5273149" y="647697"/>
                  </a:lnTo>
                  <a:lnTo>
                    <a:pt x="5301043" y="619252"/>
                  </a:lnTo>
                  <a:lnTo>
                    <a:pt x="5345210" y="579999"/>
                  </a:lnTo>
                  <a:lnTo>
                    <a:pt x="5389381" y="543831"/>
                  </a:lnTo>
                  <a:lnTo>
                    <a:pt x="5433556" y="510450"/>
                  </a:lnTo>
                  <a:lnTo>
                    <a:pt x="5477733" y="479561"/>
                  </a:lnTo>
                  <a:lnTo>
                    <a:pt x="5521912" y="450866"/>
                  </a:lnTo>
                  <a:lnTo>
                    <a:pt x="5566092" y="424068"/>
                  </a:lnTo>
                  <a:lnTo>
                    <a:pt x="5610272" y="398872"/>
                  </a:lnTo>
                  <a:lnTo>
                    <a:pt x="5654451" y="374979"/>
                  </a:lnTo>
                  <a:lnTo>
                    <a:pt x="5698628" y="352093"/>
                  </a:lnTo>
                  <a:lnTo>
                    <a:pt x="5742803" y="329918"/>
                  </a:lnTo>
                  <a:lnTo>
                    <a:pt x="5786974" y="308156"/>
                  </a:lnTo>
                  <a:lnTo>
                    <a:pt x="5831141" y="286512"/>
                  </a:lnTo>
                  <a:lnTo>
                    <a:pt x="5879323" y="263703"/>
                  </a:lnTo>
                  <a:lnTo>
                    <a:pt x="5927510" y="242434"/>
                  </a:lnTo>
                  <a:lnTo>
                    <a:pt x="5975702" y="222578"/>
                  </a:lnTo>
                  <a:lnTo>
                    <a:pt x="6023896" y="204006"/>
                  </a:lnTo>
                  <a:lnTo>
                    <a:pt x="6072092" y="186590"/>
                  </a:lnTo>
                  <a:lnTo>
                    <a:pt x="6120288" y="170202"/>
                  </a:lnTo>
                  <a:lnTo>
                    <a:pt x="6168484" y="154713"/>
                  </a:lnTo>
                  <a:lnTo>
                    <a:pt x="6216678" y="139995"/>
                  </a:lnTo>
                  <a:lnTo>
                    <a:pt x="6264870" y="125920"/>
                  </a:lnTo>
                  <a:lnTo>
                    <a:pt x="6313057" y="112360"/>
                  </a:lnTo>
                  <a:lnTo>
                    <a:pt x="6361239" y="99187"/>
                  </a:lnTo>
                  <a:lnTo>
                    <a:pt x="6409421" y="86829"/>
                  </a:lnTo>
                  <a:lnTo>
                    <a:pt x="6457608" y="75739"/>
                  </a:lnTo>
                  <a:lnTo>
                    <a:pt x="6505800" y="65717"/>
                  </a:lnTo>
                  <a:lnTo>
                    <a:pt x="6553994" y="56562"/>
                  </a:lnTo>
                  <a:lnTo>
                    <a:pt x="6602190" y="48076"/>
                  </a:lnTo>
                  <a:lnTo>
                    <a:pt x="6650386" y="40058"/>
                  </a:lnTo>
                  <a:lnTo>
                    <a:pt x="6698582" y="32308"/>
                  </a:lnTo>
                  <a:lnTo>
                    <a:pt x="6746776" y="24628"/>
                  </a:lnTo>
                  <a:lnTo>
                    <a:pt x="6794968" y="16816"/>
                  </a:lnTo>
                  <a:lnTo>
                    <a:pt x="6843155" y="8673"/>
                  </a:lnTo>
                  <a:lnTo>
                    <a:pt x="6891337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75284" y="4425188"/>
            <a:ext cx="359410" cy="891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24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150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8739" y="6631865"/>
            <a:ext cx="2250440" cy="20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*Nisan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verisini</a:t>
            </a:r>
            <a:r>
              <a:rPr sz="1200" spc="-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içermektedir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5284" y="3801821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250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5284" y="3179444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300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5284" y="2556763"/>
            <a:ext cx="3594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350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67637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28341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37286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6607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58439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06933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87268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97990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17620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47971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38647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78324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08295" y="5249453"/>
            <a:ext cx="270510" cy="776605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68998" y="5249880"/>
            <a:ext cx="270510" cy="88773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2021-Ç2*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52943" y="4228846"/>
            <a:ext cx="6838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A30000"/>
                </a:solidFill>
                <a:latin typeface="Tahoma"/>
                <a:cs typeface="Tahoma"/>
              </a:rPr>
              <a:t>İnşaat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52943" y="3202939"/>
            <a:ext cx="731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Tahoma"/>
                <a:cs typeface="Tahoma"/>
              </a:rPr>
              <a:t>Ticaret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52943" y="3685794"/>
            <a:ext cx="7461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808080"/>
                </a:solidFill>
                <a:latin typeface="Tahoma"/>
                <a:cs typeface="Tahoma"/>
              </a:rPr>
              <a:t>Hizmet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8739" y="6429247"/>
            <a:ext cx="4611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 Ticaret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Hizmet İstatistikleri,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302463" y="883157"/>
            <a:ext cx="717740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5" dirty="0"/>
              <a:t>Hizmet </a:t>
            </a:r>
            <a:r>
              <a:rPr sz="2600" dirty="0"/>
              <a:t>sektöründe </a:t>
            </a:r>
            <a:r>
              <a:rPr sz="2600" spc="-5" dirty="0"/>
              <a:t>ciro </a:t>
            </a:r>
            <a:r>
              <a:rPr sz="2600" dirty="0"/>
              <a:t>artışı devam</a:t>
            </a:r>
            <a:r>
              <a:rPr sz="2600" spc="-114" dirty="0"/>
              <a:t> </a:t>
            </a:r>
            <a:r>
              <a:rPr sz="2600" dirty="0"/>
              <a:t>ediyor</a:t>
            </a:r>
            <a:endParaRPr sz="2600"/>
          </a:p>
        </p:txBody>
      </p:sp>
      <p:sp>
        <p:nvSpPr>
          <p:cNvPr id="33" name="object 33"/>
          <p:cNvSpPr txBox="1"/>
          <p:nvPr/>
        </p:nvSpPr>
        <p:spPr>
          <a:xfrm>
            <a:off x="302463" y="1279397"/>
            <a:ext cx="7428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Ticaret </a:t>
            </a:r>
            <a:r>
              <a:rPr sz="2400" spc="-10" dirty="0">
                <a:solidFill>
                  <a:srgbClr val="1F308D"/>
                </a:solidFill>
                <a:latin typeface="Tahoma"/>
                <a:cs typeface="Tahoma"/>
              </a:rPr>
              <a:t>ve </a:t>
            </a: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inşaat </a:t>
            </a: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sektörlerinde </a:t>
            </a: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ise ivme </a:t>
            </a:r>
            <a:r>
              <a:rPr sz="2400" spc="-5" dirty="0">
                <a:solidFill>
                  <a:srgbClr val="1F308D"/>
                </a:solidFill>
                <a:latin typeface="Tahoma"/>
                <a:cs typeface="Tahoma"/>
              </a:rPr>
              <a:t>kaybı</a:t>
            </a:r>
            <a:r>
              <a:rPr sz="240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1F308D"/>
                </a:solidFill>
                <a:latin typeface="Tahoma"/>
                <a:cs typeface="Tahoma"/>
              </a:rPr>
              <a:t>yaşanıyor</a:t>
            </a:r>
            <a:endParaRPr sz="2400">
              <a:solidFill>
                <a:prstClr val="black"/>
              </a:solidFill>
              <a:latin typeface="Tahoma"/>
              <a:cs typeface="Tahoma"/>
            </a:endParaRP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3"/>
            <a:ext cx="9144000" cy="682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92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736" y="807846"/>
            <a:ext cx="739140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Perakende satışlar Nisan </a:t>
            </a:r>
            <a:r>
              <a:rPr spc="-5" dirty="0"/>
              <a:t>ayında </a:t>
            </a:r>
            <a:r>
              <a:rPr dirty="0"/>
              <a:t>bir </a:t>
            </a:r>
            <a:r>
              <a:rPr spc="-5" dirty="0"/>
              <a:t>önceki </a:t>
            </a:r>
            <a:r>
              <a:rPr dirty="0"/>
              <a:t>aya </a:t>
            </a:r>
            <a:r>
              <a:rPr spc="-5" dirty="0"/>
              <a:t>göre</a:t>
            </a:r>
            <a:r>
              <a:rPr spc="-150" dirty="0"/>
              <a:t> </a:t>
            </a:r>
            <a:r>
              <a:rPr spc="-5" dirty="0"/>
              <a:t>%6,7</a:t>
            </a:r>
          </a:p>
          <a:p>
            <a:pPr marL="12700">
              <a:lnSpc>
                <a:spcPct val="100000"/>
              </a:lnSpc>
            </a:pPr>
            <a:r>
              <a:rPr spc="-5" dirty="0"/>
              <a:t>oranında</a:t>
            </a:r>
            <a:r>
              <a:rPr spc="-15" dirty="0"/>
              <a:t> </a:t>
            </a:r>
            <a:r>
              <a:rPr spc="-5" dirty="0"/>
              <a:t>geriledi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45754" y="147015"/>
            <a:ext cx="5594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" y="2153411"/>
            <a:ext cx="9139555" cy="523240"/>
          </a:xfrm>
          <a:custGeom>
            <a:avLst/>
            <a:gdLst/>
            <a:ahLst/>
            <a:cxnLst/>
            <a:rect l="l" t="t" r="r" b="b"/>
            <a:pathLst>
              <a:path w="9139555" h="523239">
                <a:moveTo>
                  <a:pt x="9139428" y="0"/>
                </a:moveTo>
                <a:lnTo>
                  <a:pt x="0" y="0"/>
                </a:lnTo>
                <a:lnTo>
                  <a:pt x="0" y="522731"/>
                </a:lnTo>
                <a:lnTo>
                  <a:pt x="9139428" y="52273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6428333"/>
            <a:ext cx="46120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 Ticaret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Hizmet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İstatistikleri,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*Nisan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verisini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içermektedir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5216" y="2863595"/>
            <a:ext cx="8379459" cy="2563495"/>
            <a:chOff x="585216" y="2863595"/>
            <a:chExt cx="8379459" cy="2563495"/>
          </a:xfrm>
        </p:grpSpPr>
        <p:sp>
          <p:nvSpPr>
            <p:cNvPr id="7" name="object 7"/>
            <p:cNvSpPr/>
            <p:nvPr/>
          </p:nvSpPr>
          <p:spPr>
            <a:xfrm>
              <a:off x="585216" y="2868167"/>
              <a:ext cx="8361045" cy="2554605"/>
            </a:xfrm>
            <a:custGeom>
              <a:avLst/>
              <a:gdLst/>
              <a:ahLst/>
              <a:cxnLst/>
              <a:rect l="l" t="t" r="r" b="b"/>
              <a:pathLst>
                <a:path w="8361045" h="2554604">
                  <a:moveTo>
                    <a:pt x="67056" y="2554224"/>
                  </a:moveTo>
                  <a:lnTo>
                    <a:pt x="67056" y="0"/>
                  </a:lnTo>
                </a:path>
                <a:path w="8361045" h="2554604">
                  <a:moveTo>
                    <a:pt x="0" y="2554224"/>
                  </a:moveTo>
                  <a:lnTo>
                    <a:pt x="67056" y="2554224"/>
                  </a:lnTo>
                </a:path>
                <a:path w="8361045" h="2554604">
                  <a:moveTo>
                    <a:pt x="0" y="1915668"/>
                  </a:moveTo>
                  <a:lnTo>
                    <a:pt x="67056" y="1915668"/>
                  </a:lnTo>
                </a:path>
                <a:path w="8361045" h="2554604">
                  <a:moveTo>
                    <a:pt x="0" y="1277112"/>
                  </a:moveTo>
                  <a:lnTo>
                    <a:pt x="67056" y="1277112"/>
                  </a:lnTo>
                </a:path>
                <a:path w="8361045" h="2554604">
                  <a:moveTo>
                    <a:pt x="0" y="638556"/>
                  </a:moveTo>
                  <a:lnTo>
                    <a:pt x="67056" y="638556"/>
                  </a:lnTo>
                </a:path>
                <a:path w="8361045" h="2554604">
                  <a:moveTo>
                    <a:pt x="0" y="0"/>
                  </a:moveTo>
                  <a:lnTo>
                    <a:pt x="67056" y="0"/>
                  </a:lnTo>
                </a:path>
                <a:path w="8361045" h="2554604">
                  <a:moveTo>
                    <a:pt x="67056" y="2554224"/>
                  </a:moveTo>
                  <a:lnTo>
                    <a:pt x="8360663" y="255422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52462" y="3236902"/>
              <a:ext cx="8293734" cy="1798320"/>
            </a:xfrm>
            <a:custGeom>
              <a:avLst/>
              <a:gdLst/>
              <a:ahLst/>
              <a:cxnLst/>
              <a:rect l="l" t="t" r="r" b="b"/>
              <a:pathLst>
                <a:path w="8293734" h="1798320">
                  <a:moveTo>
                    <a:pt x="0" y="691334"/>
                  </a:moveTo>
                  <a:lnTo>
                    <a:pt x="49072" y="690692"/>
                  </a:lnTo>
                  <a:lnTo>
                    <a:pt x="98144" y="689127"/>
                  </a:lnTo>
                  <a:lnTo>
                    <a:pt x="147217" y="686915"/>
                  </a:lnTo>
                  <a:lnTo>
                    <a:pt x="196289" y="684332"/>
                  </a:lnTo>
                  <a:lnTo>
                    <a:pt x="245362" y="681654"/>
                  </a:lnTo>
                  <a:lnTo>
                    <a:pt x="294436" y="679157"/>
                  </a:lnTo>
                  <a:lnTo>
                    <a:pt x="343510" y="677117"/>
                  </a:lnTo>
                  <a:lnTo>
                    <a:pt x="392585" y="675810"/>
                  </a:lnTo>
                  <a:lnTo>
                    <a:pt x="441662" y="675512"/>
                  </a:lnTo>
                  <a:lnTo>
                    <a:pt x="490740" y="676500"/>
                  </a:lnTo>
                  <a:lnTo>
                    <a:pt x="539819" y="679049"/>
                  </a:lnTo>
                  <a:lnTo>
                    <a:pt x="588901" y="683436"/>
                  </a:lnTo>
                  <a:lnTo>
                    <a:pt x="637984" y="689937"/>
                  </a:lnTo>
                  <a:lnTo>
                    <a:pt x="687045" y="698007"/>
                  </a:lnTo>
                  <a:lnTo>
                    <a:pt x="736107" y="706928"/>
                  </a:lnTo>
                  <a:lnTo>
                    <a:pt x="785169" y="716804"/>
                  </a:lnTo>
                  <a:lnTo>
                    <a:pt x="834232" y="727738"/>
                  </a:lnTo>
                  <a:lnTo>
                    <a:pt x="883297" y="739832"/>
                  </a:lnTo>
                  <a:lnTo>
                    <a:pt x="932363" y="753189"/>
                  </a:lnTo>
                  <a:lnTo>
                    <a:pt x="981431" y="767913"/>
                  </a:lnTo>
                  <a:lnTo>
                    <a:pt x="1030502" y="784107"/>
                  </a:lnTo>
                  <a:lnTo>
                    <a:pt x="1079576" y="801873"/>
                  </a:lnTo>
                  <a:lnTo>
                    <a:pt x="1128653" y="821315"/>
                  </a:lnTo>
                  <a:lnTo>
                    <a:pt x="1177733" y="842535"/>
                  </a:lnTo>
                  <a:lnTo>
                    <a:pt x="1226817" y="865637"/>
                  </a:lnTo>
                  <a:lnTo>
                    <a:pt x="1275905" y="890724"/>
                  </a:lnTo>
                  <a:lnTo>
                    <a:pt x="1313422" y="912799"/>
                  </a:lnTo>
                  <a:lnTo>
                    <a:pt x="1350940" y="938643"/>
                  </a:lnTo>
                  <a:lnTo>
                    <a:pt x="1388458" y="967652"/>
                  </a:lnTo>
                  <a:lnTo>
                    <a:pt x="1425976" y="999227"/>
                  </a:lnTo>
                  <a:lnTo>
                    <a:pt x="1463495" y="1032765"/>
                  </a:lnTo>
                  <a:lnTo>
                    <a:pt x="1501014" y="1067666"/>
                  </a:lnTo>
                  <a:lnTo>
                    <a:pt x="1538535" y="1103327"/>
                  </a:lnTo>
                  <a:lnTo>
                    <a:pt x="1576057" y="1139149"/>
                  </a:lnTo>
                  <a:lnTo>
                    <a:pt x="1613579" y="1174529"/>
                  </a:lnTo>
                  <a:lnTo>
                    <a:pt x="1651104" y="1208866"/>
                  </a:lnTo>
                  <a:lnTo>
                    <a:pt x="1688630" y="1241559"/>
                  </a:lnTo>
                  <a:lnTo>
                    <a:pt x="1726157" y="1272006"/>
                  </a:lnTo>
                  <a:lnTo>
                    <a:pt x="1763687" y="1299607"/>
                  </a:lnTo>
                  <a:lnTo>
                    <a:pt x="1801218" y="1323759"/>
                  </a:lnTo>
                  <a:lnTo>
                    <a:pt x="1838752" y="1343862"/>
                  </a:lnTo>
                  <a:lnTo>
                    <a:pt x="1876288" y="1359314"/>
                  </a:lnTo>
                  <a:lnTo>
                    <a:pt x="1913826" y="1369514"/>
                  </a:lnTo>
                  <a:lnTo>
                    <a:pt x="1959383" y="1374833"/>
                  </a:lnTo>
                  <a:lnTo>
                    <a:pt x="2004940" y="1373447"/>
                  </a:lnTo>
                  <a:lnTo>
                    <a:pt x="2050497" y="1366202"/>
                  </a:lnTo>
                  <a:lnTo>
                    <a:pt x="2096056" y="1353941"/>
                  </a:lnTo>
                  <a:lnTo>
                    <a:pt x="2141615" y="1337511"/>
                  </a:lnTo>
                  <a:lnTo>
                    <a:pt x="2187176" y="1317756"/>
                  </a:lnTo>
                  <a:lnTo>
                    <a:pt x="2232739" y="1295520"/>
                  </a:lnTo>
                  <a:lnTo>
                    <a:pt x="2278303" y="1271650"/>
                  </a:lnTo>
                  <a:lnTo>
                    <a:pt x="2323870" y="1246991"/>
                  </a:lnTo>
                  <a:lnTo>
                    <a:pt x="2369439" y="1222386"/>
                  </a:lnTo>
                  <a:lnTo>
                    <a:pt x="2415011" y="1198682"/>
                  </a:lnTo>
                  <a:lnTo>
                    <a:pt x="2460587" y="1176723"/>
                  </a:lnTo>
                  <a:lnTo>
                    <a:pt x="2506165" y="1157355"/>
                  </a:lnTo>
                  <a:lnTo>
                    <a:pt x="2551747" y="1141422"/>
                  </a:lnTo>
                  <a:lnTo>
                    <a:pt x="2600810" y="1126377"/>
                  </a:lnTo>
                  <a:lnTo>
                    <a:pt x="2649877" y="1111381"/>
                  </a:lnTo>
                  <a:lnTo>
                    <a:pt x="2698947" y="1096536"/>
                  </a:lnTo>
                  <a:lnTo>
                    <a:pt x="2748020" y="1081945"/>
                  </a:lnTo>
                  <a:lnTo>
                    <a:pt x="2797094" y="1067710"/>
                  </a:lnTo>
                  <a:lnTo>
                    <a:pt x="2846170" y="1053935"/>
                  </a:lnTo>
                  <a:lnTo>
                    <a:pt x="2895245" y="1040721"/>
                  </a:lnTo>
                  <a:lnTo>
                    <a:pt x="2944321" y="1028172"/>
                  </a:lnTo>
                  <a:lnTo>
                    <a:pt x="2993395" y="1016390"/>
                  </a:lnTo>
                  <a:lnTo>
                    <a:pt x="3042468" y="1005479"/>
                  </a:lnTo>
                  <a:lnTo>
                    <a:pt x="3091538" y="995539"/>
                  </a:lnTo>
                  <a:lnTo>
                    <a:pt x="3140605" y="986675"/>
                  </a:lnTo>
                  <a:lnTo>
                    <a:pt x="3189668" y="978989"/>
                  </a:lnTo>
                  <a:lnTo>
                    <a:pt x="3238731" y="973427"/>
                  </a:lnTo>
                  <a:lnTo>
                    <a:pt x="3287798" y="970555"/>
                  </a:lnTo>
                  <a:lnTo>
                    <a:pt x="3336868" y="969818"/>
                  </a:lnTo>
                  <a:lnTo>
                    <a:pt x="3385941" y="970660"/>
                  </a:lnTo>
                  <a:lnTo>
                    <a:pt x="3435015" y="972523"/>
                  </a:lnTo>
                  <a:lnTo>
                    <a:pt x="3484091" y="974854"/>
                  </a:lnTo>
                  <a:lnTo>
                    <a:pt x="3533166" y="977095"/>
                  </a:lnTo>
                  <a:lnTo>
                    <a:pt x="3582242" y="978690"/>
                  </a:lnTo>
                  <a:lnTo>
                    <a:pt x="3631316" y="979084"/>
                  </a:lnTo>
                  <a:lnTo>
                    <a:pt x="3680389" y="977720"/>
                  </a:lnTo>
                  <a:lnTo>
                    <a:pt x="3729459" y="974044"/>
                  </a:lnTo>
                  <a:lnTo>
                    <a:pt x="3778526" y="967497"/>
                  </a:lnTo>
                  <a:lnTo>
                    <a:pt x="3827589" y="957526"/>
                  </a:lnTo>
                  <a:lnTo>
                    <a:pt x="3873148" y="944568"/>
                  </a:lnTo>
                  <a:lnTo>
                    <a:pt x="3918709" y="928078"/>
                  </a:lnTo>
                  <a:lnTo>
                    <a:pt x="3964274" y="908649"/>
                  </a:lnTo>
                  <a:lnTo>
                    <a:pt x="4009841" y="886875"/>
                  </a:lnTo>
                  <a:lnTo>
                    <a:pt x="4055410" y="863349"/>
                  </a:lnTo>
                  <a:lnTo>
                    <a:pt x="4100979" y="838664"/>
                  </a:lnTo>
                  <a:lnTo>
                    <a:pt x="4146550" y="813412"/>
                  </a:lnTo>
                  <a:lnTo>
                    <a:pt x="4192120" y="788188"/>
                  </a:lnTo>
                  <a:lnTo>
                    <a:pt x="4237689" y="763585"/>
                  </a:lnTo>
                  <a:lnTo>
                    <a:pt x="4283258" y="740195"/>
                  </a:lnTo>
                  <a:lnTo>
                    <a:pt x="4328825" y="718611"/>
                  </a:lnTo>
                  <a:lnTo>
                    <a:pt x="4374390" y="699428"/>
                  </a:lnTo>
                  <a:lnTo>
                    <a:pt x="4419951" y="683237"/>
                  </a:lnTo>
                  <a:lnTo>
                    <a:pt x="4465510" y="670633"/>
                  </a:lnTo>
                  <a:lnTo>
                    <a:pt x="4508031" y="659541"/>
                  </a:lnTo>
                  <a:lnTo>
                    <a:pt x="4550555" y="646594"/>
                  </a:lnTo>
                  <a:lnTo>
                    <a:pt x="4593082" y="632561"/>
                  </a:lnTo>
                  <a:lnTo>
                    <a:pt x="4635611" y="618216"/>
                  </a:lnTo>
                  <a:lnTo>
                    <a:pt x="4678141" y="604329"/>
                  </a:lnTo>
                  <a:lnTo>
                    <a:pt x="4720672" y="591673"/>
                  </a:lnTo>
                  <a:lnTo>
                    <a:pt x="4763204" y="581019"/>
                  </a:lnTo>
                  <a:lnTo>
                    <a:pt x="4805737" y="573139"/>
                  </a:lnTo>
                  <a:lnTo>
                    <a:pt x="4848269" y="568805"/>
                  </a:lnTo>
                  <a:lnTo>
                    <a:pt x="4890800" y="568788"/>
                  </a:lnTo>
                  <a:lnTo>
                    <a:pt x="4933330" y="573860"/>
                  </a:lnTo>
                  <a:lnTo>
                    <a:pt x="4975859" y="584793"/>
                  </a:lnTo>
                  <a:lnTo>
                    <a:pt x="5018386" y="602358"/>
                  </a:lnTo>
                  <a:lnTo>
                    <a:pt x="5060910" y="627328"/>
                  </a:lnTo>
                  <a:lnTo>
                    <a:pt x="5103431" y="660473"/>
                  </a:lnTo>
                  <a:lnTo>
                    <a:pt x="5145952" y="708330"/>
                  </a:lnTo>
                  <a:lnTo>
                    <a:pt x="5188476" y="774685"/>
                  </a:lnTo>
                  <a:lnTo>
                    <a:pt x="5209739" y="813752"/>
                  </a:lnTo>
                  <a:lnTo>
                    <a:pt x="5231003" y="856187"/>
                  </a:lnTo>
                  <a:lnTo>
                    <a:pt x="5252267" y="901570"/>
                  </a:lnTo>
                  <a:lnTo>
                    <a:pt x="5273532" y="949482"/>
                  </a:lnTo>
                  <a:lnTo>
                    <a:pt x="5294797" y="999505"/>
                  </a:lnTo>
                  <a:lnTo>
                    <a:pt x="5316062" y="1051219"/>
                  </a:lnTo>
                  <a:lnTo>
                    <a:pt x="5337328" y="1104205"/>
                  </a:lnTo>
                  <a:lnTo>
                    <a:pt x="5358593" y="1158045"/>
                  </a:lnTo>
                  <a:lnTo>
                    <a:pt x="5379859" y="1212318"/>
                  </a:lnTo>
                  <a:lnTo>
                    <a:pt x="5401125" y="1266607"/>
                  </a:lnTo>
                  <a:lnTo>
                    <a:pt x="5422392" y="1320492"/>
                  </a:lnTo>
                  <a:lnTo>
                    <a:pt x="5443658" y="1373554"/>
                  </a:lnTo>
                  <a:lnTo>
                    <a:pt x="5464924" y="1425373"/>
                  </a:lnTo>
                  <a:lnTo>
                    <a:pt x="5486190" y="1475532"/>
                  </a:lnTo>
                  <a:lnTo>
                    <a:pt x="5507455" y="1523611"/>
                  </a:lnTo>
                  <a:lnTo>
                    <a:pt x="5528721" y="1569191"/>
                  </a:lnTo>
                  <a:lnTo>
                    <a:pt x="5549986" y="1611852"/>
                  </a:lnTo>
                  <a:lnTo>
                    <a:pt x="5571251" y="1651176"/>
                  </a:lnTo>
                  <a:lnTo>
                    <a:pt x="5592516" y="1686744"/>
                  </a:lnTo>
                  <a:lnTo>
                    <a:pt x="5635044" y="1744935"/>
                  </a:lnTo>
                  <a:lnTo>
                    <a:pt x="5677569" y="1783072"/>
                  </a:lnTo>
                  <a:lnTo>
                    <a:pt x="5720092" y="1797804"/>
                  </a:lnTo>
                  <a:lnTo>
                    <a:pt x="5741352" y="1795345"/>
                  </a:lnTo>
                  <a:lnTo>
                    <a:pt x="5778890" y="1774019"/>
                  </a:lnTo>
                  <a:lnTo>
                    <a:pt x="5816426" y="1732591"/>
                  </a:lnTo>
                  <a:lnTo>
                    <a:pt x="5853960" y="1673422"/>
                  </a:lnTo>
                  <a:lnTo>
                    <a:pt x="5872726" y="1637923"/>
                  </a:lnTo>
                  <a:lnTo>
                    <a:pt x="5891491" y="1598873"/>
                  </a:lnTo>
                  <a:lnTo>
                    <a:pt x="5910256" y="1556569"/>
                  </a:lnTo>
                  <a:lnTo>
                    <a:pt x="5929021" y="1511304"/>
                  </a:lnTo>
                  <a:lnTo>
                    <a:pt x="5947785" y="1463374"/>
                  </a:lnTo>
                  <a:lnTo>
                    <a:pt x="5966548" y="1413075"/>
                  </a:lnTo>
                  <a:lnTo>
                    <a:pt x="5985311" y="1360701"/>
                  </a:lnTo>
                  <a:lnTo>
                    <a:pt x="6004074" y="1306547"/>
                  </a:lnTo>
                  <a:lnTo>
                    <a:pt x="6022837" y="1250909"/>
                  </a:lnTo>
                  <a:lnTo>
                    <a:pt x="6041599" y="1194080"/>
                  </a:lnTo>
                  <a:lnTo>
                    <a:pt x="6060360" y="1136358"/>
                  </a:lnTo>
                  <a:lnTo>
                    <a:pt x="6079121" y="1078035"/>
                  </a:lnTo>
                  <a:lnTo>
                    <a:pt x="6097882" y="1019409"/>
                  </a:lnTo>
                  <a:lnTo>
                    <a:pt x="6116643" y="960772"/>
                  </a:lnTo>
                  <a:lnTo>
                    <a:pt x="6135403" y="902422"/>
                  </a:lnTo>
                  <a:lnTo>
                    <a:pt x="6154164" y="844652"/>
                  </a:lnTo>
                  <a:lnTo>
                    <a:pt x="6172924" y="787758"/>
                  </a:lnTo>
                  <a:lnTo>
                    <a:pt x="6191683" y="732035"/>
                  </a:lnTo>
                  <a:lnTo>
                    <a:pt x="6210443" y="677778"/>
                  </a:lnTo>
                  <a:lnTo>
                    <a:pt x="6229202" y="625281"/>
                  </a:lnTo>
                  <a:lnTo>
                    <a:pt x="6247961" y="574841"/>
                  </a:lnTo>
                  <a:lnTo>
                    <a:pt x="6266720" y="526752"/>
                  </a:lnTo>
                  <a:lnTo>
                    <a:pt x="6285479" y="481308"/>
                  </a:lnTo>
                  <a:lnTo>
                    <a:pt x="6304238" y="438806"/>
                  </a:lnTo>
                  <a:lnTo>
                    <a:pt x="6322997" y="399541"/>
                  </a:lnTo>
                  <a:lnTo>
                    <a:pt x="6341756" y="363806"/>
                  </a:lnTo>
                  <a:lnTo>
                    <a:pt x="6379273" y="304111"/>
                  </a:lnTo>
                  <a:lnTo>
                    <a:pt x="6417595" y="256246"/>
                  </a:lnTo>
                  <a:lnTo>
                    <a:pt x="6456539" y="215875"/>
                  </a:lnTo>
                  <a:lnTo>
                    <a:pt x="6496016" y="182310"/>
                  </a:lnTo>
                  <a:lnTo>
                    <a:pt x="6535937" y="154864"/>
                  </a:lnTo>
                  <a:lnTo>
                    <a:pt x="6576214" y="132851"/>
                  </a:lnTo>
                  <a:lnTo>
                    <a:pt x="6616756" y="115585"/>
                  </a:lnTo>
                  <a:lnTo>
                    <a:pt x="6657475" y="102378"/>
                  </a:lnTo>
                  <a:lnTo>
                    <a:pt x="6698281" y="92545"/>
                  </a:lnTo>
                  <a:lnTo>
                    <a:pt x="6739086" y="85397"/>
                  </a:lnTo>
                  <a:lnTo>
                    <a:pt x="6779800" y="80250"/>
                  </a:lnTo>
                  <a:lnTo>
                    <a:pt x="6820335" y="76415"/>
                  </a:lnTo>
                  <a:lnTo>
                    <a:pt x="6860601" y="73207"/>
                  </a:lnTo>
                  <a:lnTo>
                    <a:pt x="6900509" y="69938"/>
                  </a:lnTo>
                  <a:lnTo>
                    <a:pt x="6939970" y="65923"/>
                  </a:lnTo>
                  <a:lnTo>
                    <a:pt x="6978895" y="60474"/>
                  </a:lnTo>
                  <a:lnTo>
                    <a:pt x="7017194" y="52905"/>
                  </a:lnTo>
                  <a:lnTo>
                    <a:pt x="7066282" y="42112"/>
                  </a:lnTo>
                  <a:lnTo>
                    <a:pt x="7115366" y="32585"/>
                  </a:lnTo>
                  <a:lnTo>
                    <a:pt x="7164446" y="24307"/>
                  </a:lnTo>
                  <a:lnTo>
                    <a:pt x="7213523" y="17262"/>
                  </a:lnTo>
                  <a:lnTo>
                    <a:pt x="7262597" y="11436"/>
                  </a:lnTo>
                  <a:lnTo>
                    <a:pt x="7311668" y="6812"/>
                  </a:lnTo>
                  <a:lnTo>
                    <a:pt x="7360736" y="3375"/>
                  </a:lnTo>
                  <a:lnTo>
                    <a:pt x="7409802" y="1110"/>
                  </a:lnTo>
                  <a:lnTo>
                    <a:pt x="7458867" y="0"/>
                  </a:lnTo>
                  <a:lnTo>
                    <a:pt x="7507930" y="30"/>
                  </a:lnTo>
                  <a:lnTo>
                    <a:pt x="7556992" y="1184"/>
                  </a:lnTo>
                  <a:lnTo>
                    <a:pt x="7606054" y="3447"/>
                  </a:lnTo>
                  <a:lnTo>
                    <a:pt x="7655115" y="6804"/>
                  </a:lnTo>
                  <a:lnTo>
                    <a:pt x="7704203" y="11805"/>
                  </a:lnTo>
                  <a:lnTo>
                    <a:pt x="7753288" y="18837"/>
                  </a:lnTo>
                  <a:lnTo>
                    <a:pt x="7802369" y="27634"/>
                  </a:lnTo>
                  <a:lnTo>
                    <a:pt x="7851448" y="37933"/>
                  </a:lnTo>
                  <a:lnTo>
                    <a:pt x="7900525" y="49468"/>
                  </a:lnTo>
                  <a:lnTo>
                    <a:pt x="7949601" y="61975"/>
                  </a:lnTo>
                  <a:lnTo>
                    <a:pt x="7998677" y="75189"/>
                  </a:lnTo>
                  <a:lnTo>
                    <a:pt x="8047753" y="88845"/>
                  </a:lnTo>
                  <a:lnTo>
                    <a:pt x="8096830" y="102680"/>
                  </a:lnTo>
                  <a:lnTo>
                    <a:pt x="8145909" y="116428"/>
                  </a:lnTo>
                  <a:lnTo>
                    <a:pt x="8194990" y="129824"/>
                  </a:lnTo>
                  <a:lnTo>
                    <a:pt x="8244075" y="142605"/>
                  </a:lnTo>
                  <a:lnTo>
                    <a:pt x="8293163" y="154505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6535" y="1417701"/>
            <a:ext cx="8771255" cy="157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0" marR="65786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Geçen yılın aynı dönemine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göre ise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%40,6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artış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var. Bu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artış,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güçlü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baz </a:t>
            </a:r>
            <a:r>
              <a:rPr spc="-10" dirty="0">
                <a:solidFill>
                  <a:srgbClr val="1F308D"/>
                </a:solidFill>
                <a:latin typeface="Tahoma"/>
                <a:cs typeface="Tahoma"/>
              </a:rPr>
              <a:t>etkisini 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yansıtıyor.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144780" algn="ctr">
              <a:spcBef>
                <a:spcPts val="1725"/>
              </a:spcBef>
            </a:pP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Perakende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satış hacim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endeksi,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mevsim ve takvim etkisinden arındırılmış,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2015=100,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2018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Ç1</a:t>
            </a:r>
            <a:r>
              <a:rPr sz="1400" b="1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44780" algn="ctr"/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Ç2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R="8403590" algn="ctr">
              <a:spcBef>
                <a:spcPts val="869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130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535" y="3362071"/>
            <a:ext cx="359410" cy="2185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120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30"/>
              </a:spcBef>
            </a:pPr>
            <a:endParaRPr sz="25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110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30"/>
              </a:spcBef>
            </a:pPr>
            <a:endParaRPr sz="25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100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35"/>
              </a:spcBef>
            </a:pPr>
            <a:endParaRPr sz="2550">
              <a:solidFill>
                <a:prstClr val="black"/>
              </a:solidFill>
              <a:latin typeface="Tahoma"/>
              <a:cs typeface="Tahoma"/>
            </a:endParaRPr>
          </a:p>
          <a:p>
            <a:pPr marL="123189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84143" y="5479603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45840" y="5479603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35573" y="5479603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32586" y="5479603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2018-Ç4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94411" y="5479603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11745" y="5479810"/>
            <a:ext cx="270510" cy="88773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2021-Ç2*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7857" y="5479603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56108" y="5479603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2018-Ç2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69364" y="5479603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07539" y="5479603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2019-Ç2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22318" y="5479603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60315" y="5479619"/>
            <a:ext cx="270510" cy="7766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73570" y="5479619"/>
            <a:ext cx="270510" cy="7766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2021-Ç1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97271" y="5479603"/>
            <a:ext cx="270510" cy="777240"/>
          </a:xfrm>
          <a:prstGeom prst="rect">
            <a:avLst/>
          </a:prstGeom>
        </p:spPr>
        <p:txBody>
          <a:bodyPr vert="vert270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2020-Ç3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26021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4647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89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ikdörtgen 9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1122219" y="1881265"/>
            <a:ext cx="6134924" cy="56457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1F318D"/>
                </a:solidFill>
                <a:effectLst/>
                <a:uLnTx/>
                <a:uFillTx/>
                <a:latin typeface="Tahoma"/>
                <a:ea typeface="+mj-ea"/>
                <a:cs typeface="Arial"/>
              </a:rPr>
              <a:t>Dış Ticaret ve Cari Açık</a:t>
            </a:r>
            <a:endParaRPr kumimoji="0" lang="tr-TR" sz="4000" b="1" i="0" u="none" strike="noStrike" kern="0" cap="none" spc="0" normalizeH="0" baseline="0" noProof="0" dirty="0">
              <a:ln>
                <a:noFill/>
              </a:ln>
              <a:solidFill>
                <a:srgbClr val="1F318D"/>
              </a:solidFill>
              <a:effectLst/>
              <a:uLnTx/>
              <a:uFillTx/>
              <a:latin typeface="Tahoma"/>
              <a:ea typeface="+mj-ea"/>
              <a:cs typeface="Arial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 bwMode="auto">
          <a:xfrm>
            <a:off x="1123700" y="2674455"/>
            <a:ext cx="7715499" cy="256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kumimoji="0" 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Dış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</a:t>
            </a:r>
            <a:r>
              <a:rPr kumimoji="0" lang="tr-TR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icaret</a:t>
            </a: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lvl="1"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Tahoma"/>
                <a:cs typeface="Arial"/>
              </a:rPr>
              <a:t>İhracat</a:t>
            </a:r>
            <a:r>
              <a:rPr lang="en-US" sz="2400" kern="0" dirty="0" smtClean="0">
                <a:solidFill>
                  <a:srgbClr val="000000"/>
                </a:solidFill>
                <a:latin typeface="Tahoma"/>
                <a:cs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Tahoma"/>
                <a:cs typeface="Arial"/>
              </a:rPr>
              <a:t>ve</a:t>
            </a:r>
            <a:r>
              <a:rPr lang="en-US" sz="2400" kern="0" dirty="0" smtClean="0">
                <a:solidFill>
                  <a:srgbClr val="000000"/>
                </a:solidFill>
                <a:latin typeface="Tahoma"/>
                <a:cs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Tahoma"/>
                <a:cs typeface="Arial"/>
              </a:rPr>
              <a:t>ithalat</a:t>
            </a:r>
            <a:endParaRPr lang="tr-TR" sz="2400" kern="0" dirty="0" smtClean="0">
              <a:solidFill>
                <a:srgbClr val="000000"/>
              </a:solidFill>
              <a:latin typeface="Tahoma"/>
              <a:cs typeface="Arial"/>
            </a:endParaRPr>
          </a:p>
          <a:p>
            <a:pPr lvl="1">
              <a:defRPr/>
            </a:pPr>
            <a:r>
              <a:rPr lang="tr-TR" sz="2400" kern="0" dirty="0">
                <a:solidFill>
                  <a:srgbClr val="000000"/>
                </a:solidFill>
                <a:latin typeface="Tahoma"/>
                <a:cs typeface="Arial"/>
              </a:rPr>
              <a:t>İhracatın ithalatı karşılama </a:t>
            </a:r>
            <a:r>
              <a:rPr lang="tr-TR" sz="2400" kern="0" dirty="0" smtClean="0">
                <a:solidFill>
                  <a:srgbClr val="000000"/>
                </a:solidFill>
                <a:latin typeface="Tahoma"/>
                <a:cs typeface="Arial"/>
              </a:rPr>
              <a:t>oranı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tabLst/>
              <a:defRPr/>
            </a:pPr>
            <a:r>
              <a:rPr kumimoji="0" 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Cari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a</a:t>
            </a:r>
            <a:r>
              <a:rPr kumimoji="0" lang="tr-T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çık ve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f</a:t>
            </a:r>
            <a:r>
              <a:rPr kumimoji="0" lang="tr-TR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inansmanı</a:t>
            </a: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lvl="1">
              <a:defRPr/>
            </a:pPr>
            <a:r>
              <a:rPr lang="tr-TR" sz="2400" kern="0" dirty="0">
                <a:solidFill>
                  <a:srgbClr val="000000"/>
                </a:solidFill>
                <a:latin typeface="Tahoma"/>
                <a:cs typeface="Arial"/>
              </a:rPr>
              <a:t>Cari işlemler </a:t>
            </a:r>
            <a:r>
              <a:rPr lang="tr-TR" sz="2400" kern="0" dirty="0" smtClean="0">
                <a:solidFill>
                  <a:srgbClr val="000000"/>
                </a:solidFill>
                <a:latin typeface="Tahoma"/>
                <a:cs typeface="Arial"/>
              </a:rPr>
              <a:t>dengesi</a:t>
            </a:r>
          </a:p>
          <a:p>
            <a:pPr lvl="1">
              <a:defRPr/>
            </a:pPr>
            <a:r>
              <a:rPr lang="tr-TR" sz="2400" kern="0" dirty="0" smtClean="0">
                <a:solidFill>
                  <a:srgbClr val="000000"/>
                </a:solidFill>
                <a:latin typeface="Tahoma"/>
                <a:cs typeface="Arial"/>
              </a:rPr>
              <a:t>Cari </a:t>
            </a:r>
            <a:r>
              <a:rPr lang="tr-TR" sz="2400" kern="0" dirty="0">
                <a:solidFill>
                  <a:srgbClr val="000000"/>
                </a:solidFill>
                <a:latin typeface="Tahoma"/>
                <a:cs typeface="Arial"/>
              </a:rPr>
              <a:t>açığın temel finansman </a:t>
            </a:r>
            <a:r>
              <a:rPr lang="tr-TR" sz="2400" kern="0" dirty="0" smtClean="0">
                <a:solidFill>
                  <a:srgbClr val="000000"/>
                </a:solidFill>
                <a:latin typeface="Tahoma"/>
                <a:cs typeface="Arial"/>
              </a:rPr>
              <a:t>kaynakları</a:t>
            </a:r>
            <a:endParaRPr kumimoji="0" lang="tr-TR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tr-TR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857250" marR="0" lvl="1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tr-TR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tabLst/>
              <a:defRPr/>
            </a:pPr>
            <a:endParaRPr kumimoji="0" lang="tr-T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975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0884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d.%m.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9&quot;&gt;&lt;elem m_fUsage=&quot;2.60674610483087398904E+00&quot;&gt;&lt;m_msothmcolidx val=&quot;0&quot;/&gt;&lt;m_rgb r=&quot;EC&quot; g=&quot;A4&quot; b=&quot;0D&quot;/&gt;&lt;/elem&gt;&lt;elem m_fUsage=&quot;2.38921405932996311350E+00&quot;&gt;&lt;m_msothmcolidx val=&quot;0&quot;/&gt;&lt;m_rgb r=&quot;00&quot; g=&quot;20&quot; b=&quot;60&quot;/&gt;&lt;/elem&gt;&lt;elem m_fUsage=&quot;2.21545125769904105439E+00&quot;&gt;&lt;m_msothmcolidx val=&quot;0&quot;/&gt;&lt;m_rgb r=&quot;A8&quot; g=&quot;00&quot; b=&quot;00&quot;/&gt;&lt;/elem&gt;&lt;elem m_fUsage=&quot;1.70999999999999996447E+00&quot;&gt;&lt;m_msothmcolidx val=&quot;0&quot;/&gt;&lt;m_rgb r=&quot;4B&quot; g=&quot;6A&quot; b=&quot;80&quot;/&gt;&lt;/elem&gt;&lt;elem m_fUsage=&quot;4.78296900000000135833E-01&quot;&gt;&lt;m_msothmcolidx val=&quot;0&quot;/&gt;&lt;m_rgb r=&quot;00&quot; g=&quot;74&quot; b=&quot;34&quot;/&gt;&lt;/elem&gt;&lt;elem m_fUsage=&quot;2.60714247727884262940E-01&quot;&gt;&lt;m_msothmcolidx val=&quot;0&quot;/&gt;&lt;m_rgb r=&quot;C0&quot; g=&quot;00&quot; b=&quot;00&quot;/&gt;&lt;/elem&gt;&lt;elem m_fUsage=&quot;6.46108188922667886489E-02&quot;&gt;&lt;m_msothmcolidx val=&quot;0&quot;/&gt;&lt;m_rgb r=&quot;FF&quot; g=&quot;C0&quot; b=&quot;00&quot;/&gt;&lt;/elem&gt;&lt;elem m_fUsage=&quot;5.81497370030401097840E-02&quot;&gt;&lt;m_msothmcolidx val=&quot;0&quot;/&gt;&lt;m_rgb r=&quot;87&quot; g=&quot;B9&quot; b=&quot;F6&quot;/&gt;&lt;/elem&gt;&lt;elem m_fUsage=&quot;3.43368382029251573151E-02&quot;&gt;&lt;m_msothmcolidx val=&quot;0&quot;/&gt;&lt;m_rgb r=&quot;A4&quot; g=&quot;00&quot; b=&quot;0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n.hAuE3WmAY0EKL93l0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dDK62wxP6p6ZAA9J0Qi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MJGn7Tr0tS5E6a6sDJxT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B0rduThAMtH8_0TfjR5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Fn.QeY9Zqce11Y8RT.h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2sCwQEbVI8N6qsr.fVBO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LbJXL57UHYDEZCVMR20n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fiiqP0Nl5b6ECHkPjJM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VDAtyiDErWvqR_lr3aY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wh66L4c9rSlbF4TjS5X2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RtyGQPgMmL6SHWnw3SbB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AAI_ajcCI8eGxstCeYh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2jj3hMJjq4tPzo5emeR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BYX_Itw78_Q6QKpfY_zK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7nQyO1kneypSrUP96es8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660Qc_vmq.7QfhHnTU5l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G..Ho0_YWHlmtpm2.Cn5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OwOZc9aioCo1w.b1onSb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mrERtOfjSASOgfMnctC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X2RHtIMeyGzZ2NeJP4Mh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i9Rk6f2JdLVTsIiyCB_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.h_.syk_0dbOu6FNcOr6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ddQAw4yqCoSWwb7Bd5Qj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_zi5_BvkM.nA3toVrztf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MiOx08wWZMve5TDGuOqU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x14.LlXegH922juSArt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O4yJcYJpl9G7XpyAd3Z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Lm5TwbPijrCz52OZF2F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DHdeuX39AboFl0cwzJf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TIY47D.CrwUrwvJ62h8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U3LH8jPV6kt8vrgA9jx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ve2aXsq6rlRtqt5d0Nm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jzx0oLeAqz3.N2CBVzet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VtpredvHmARuHGxfxJ0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QAJ_FpHzqfc6MBjbLjuu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3_VAgSx8jH36Tti4yuqq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zFkwLEq3mkfXwpc3qCn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mOjSZJLio5uilushZPH5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GSdX0f1aX_GsTTMP3hY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Eyj5x4cWwUf_0jOaxy.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jFa8kEEE5js2U7pbJ.EQ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zXGQxyYL4fj.JoRMfGMrw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9SEcwAI0lp_oTKs7xgaXQ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UI0K686ipnmRLyEvKtmG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Hl2Cq_YIhg1DAUYUZ_2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aPYeIa7iskmUbD4HvuG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UHPsp4CxHc6vQwW1xdMe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1o2EBT7ccEmwT7kH4x2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KGruNswxHIhFgKPzcTsQ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95hgOTTFGnGkExq_2Db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Wf_5J._nAl12uaNfEDt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QX2KkIikxH7IsCIcsnw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.88ePgb9dDMG9Msv2__m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_c3pXO1M4QbMNM9XFdPj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hdgsDkPKqrBoDSOR06p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6PXJ.lj3aPFOM5wzSE8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SkJfKnA.tRjn.WWDAO_y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3LQ0E3tBxySvfNNWQ4WF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4HCOB6Hsp7xjamAR3Wg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UDylWr.eT841Z1ghoBH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6ZUrQmGcsly0Dg4KnMNP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X17Uk_lIlH2uvAysQVnH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HXm5WwM.cNhSVMyi7k9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5hT1FrTiMFNqsKbvfwii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OQRavG1vVc6uOfwV7XqX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K6y6GoaWo93mKu2CO.C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bnXX_htuQq6Tr25GgR6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IPaV91MxzRpG8Kj6qpXw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QHcKLkf1hPad8BWH3oHg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xzkXvumkBYrW4KQPTrB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xa3l6T5.FGFJWXVM7Uk1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1qaivIj1WKoc1OBv8FDJ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4opcHIsNApLBOnYEUK2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LvFa6Uq8dL3ITwJCpB1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NrCiLySBgj8y6hW7ciV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Aw_5ok3SzvUqIFw8gAP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tYmd7x2fxJYRtIJYKIL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0Thsxm1bmO5bU.qYXl8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dMW5Rq3aGG4E2CkGg.1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Af4AaXSvdZCxgLctwk2g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56gd8cvkNysa4eFiS7GDg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W.YuFoovCQs3n7qK1JS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EGF_8KCp0EFLndHLBCR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L4gNnt8eba6Koo11Vs0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m5uIxllHJO4XZ82APlBr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0rpBBlOZKa9_nBwYnHDp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tNtPg9J26k9rEwlW322w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0FhQ0zay_Uo3woSDa5hz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9DdNydymPFx_dSimXG3NQ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4_n2Ru1s36q5eBWzH72Ww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fNcuWXC1WpZ11RHa6b4v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L1E6ZeGSTanD7yAThRdA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tpK.6kLdOuqdvsCWoBg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GXZ49DgHgFvbpYIDcOs_w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ZDcFwLdFFBMYe2lD3q9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75EZz6N2.no9ZF5xRpsg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.CEg2YiWnov9e1BYrel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8IzY9I9n.NkVWKrE7Qa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HsiNka6cZAPRnQcDkrd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TvDcrEA6eRQOswBxXOT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zba78Z85Pf9Ew3YY38B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ey2G0MCY3rjQsb8ybBH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XM2mGPzcOQLV9iPOoPj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O4k2hhJu5Wwkh5.PsMr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0foucX5XmOyOXJzUHVkQ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lO7kvRvFd5rdET0N9Rw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8JSmEIOGZbGDK8W0Ri5k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yvXtdlJGYnog9qFifG2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lcvdGYiOzHgOKID3eH1Q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EYX8MXDEmBb2ykqPUpfw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bVaX8bck_KJfFfSR3msjw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NEycYcNbQueyk6z81.Mw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gkz.lhda3K_8fdFqzBEQ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NrCiLySBgj8y6hW7ciV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nQ6K.vk.OaSJ.ky3y7n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0Thsxm1bmO5bU.qYXl8w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dMW5Rq3aGG4E2CkGg.1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W.YuFoovCQs3n7qK1JSQ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Af4AaXSvdZCxgLctwk2g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56gd8cvkNysa4eFiS7GD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Aw_5ok3SzvUqIFw8gAPQ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m5uIxllHJO4XZ82APlBr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L4gNnt8eba6Koo11Vs0Q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tNtPg9J26k9rEwlW322w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tYmd7x2fxJYRtIJYKIL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UiX8PIFuETxq8Rp8QOT4Q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08KQLhWqwa4TIb6MvOnsg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VHG7EUVLJGVv0.LbOtE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P2734fN.d0y8yl3oJnQw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8kdUVa6mzOg_K3i2SflJ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._ifWQ4HCqLmEw7tVmrg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SPQbnMStnlRBdGTjsa.Mg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FBiyL0w_rcqa9JrbiqcQ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ckB5eoAV9rqIPIYrrfNw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KStiincs48_Bk1lI.Fxn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whb5WSua3CcAZoEYdxH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2JthOhUrSoddz.d3xzQ.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oDYafToV0DHsG8hfOiV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gyI9tRjL7ynBRKTcRJd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7C63L8r6n3Nck7D6_Ylaw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fYjKbP3o3EFGLDsYD_Pj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TcTcMxtSRLQEaoZ_QuYQ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Mm_2rmTEuMC0asGngPl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6K_gPWu6sIyC9CvSGztJ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44BRdopuTWxxwqH4yHiq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.fSYiwQbbnPXiUtLTV4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ZJYHxGZOgKa.Z85UZIYSA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cutXsXQ1fzFU1xM2mIM2w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lkGhXI2vhkhUQGP6DIb_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P9goQJHjQMA1OIFngk.g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bl5iTYbkw1hZXunW_wTQ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8U.Yy.cAUibvBtp49SSEg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6C9hPItNj01THr9y3YM0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bhcWRR6zjTKzWPSL5ap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4LwrjiqywM2YNW2HbsoYw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bOOC_9ZF03qMhqEVm_G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4ufRJ0Hw15l4eiKFzzn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0D7FMBi7CAlhaKOQIse5Q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j3L0b2HeQlYS1lfj27UA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.inhkH8awwND7JMxFzq3Q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C_YKOGQ0kZ3ueaksjfb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vqi3ii1K9w1vQoj3P9bGw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8xJFn.hJf5_DKj1ot6lg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D38.P7L4_ic3CyVrP8oQ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wmbqHFsn3GUQMntvb3bQ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FG2k04L5Z4NqNIf3jn3g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18LvLZZaNm.YxRuqH5V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tQiQuGT_SdagNT5tpzz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1Y.uVraybF2g3dx24_42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cpW6HTCnv3TFN4wPLIq_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0cD4DcQjiFcC6VRlZ74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X1KV5_wR3GLeNGKX0JS9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8Pa8T6JH9_3f7JnUwVZ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vXvRJkLSsAv2AIEBOIx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BJ2UaFiMUvCZenTB96o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IFnEhejYKILk2N9WL38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6FlcJx7l62QGnOW4_a4P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AVb2JOk2RqJ.Qg9ZvB1F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4TA2ZqThnMVC3WSN6DYz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PJd4GzuvxOrAQ8GvM.H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kQMmoUBUqUafpuzU6UL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ScqobYF3bhSEPFVQfUEq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76XcS7U3bf5pMl9djqqt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4dfBzCmgMBSwp6qzaJHd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6Rm.FABzahuEZPShHc1P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Swv5EJnwyGZikUfZm_2Y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0fpBJS5RG_RGY4WvcKj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FlScz3Nqiioj_GIKP5D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vWBW1bq2Cenl0Rr5rca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uHyOPrFjjbYv6KokPky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bhGmh9JbBBC8OlLbz.uh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Ifj2sqRkyIejVLmXL3q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maMf.Nz8d1yLm0vJYfh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yTNrtHF_rA4yllXns6IQ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.arfx.YVItfVb40ih7__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AW5I7951bqAyHubgRhgK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7QW7jS3wc5620F952ZD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4p.KhGABK0JdHYM3ROl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EGF_8KCp0EFLndHLBCR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bZdVm6SqVYCnhDlaO2x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9aZhQBhMWqfkJmpUGikg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qVZozm3dZBK.sMEEILE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kdyb6oT7wIBVgNyCxBT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4pr1Hw5Cm7OY53DakZ7I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AtKrG0C5.ThZKx3p72u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_.7B9UHI4qvlOaF9pUrB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jwZs6p9SJcwIsiK6F5G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2Z1C.nmo8FSNJIbo3Ei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Rfr4zkbM2E8QXnWrBhL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SaQZC2Usfwq1PXrQ0zU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1o0mitmQkuAjzunfWqfU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NvXXNiNFOIF6361EqHz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sYd9FMRmGjvZaBiIz8K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lJtnkWISSMgsPrVa2ys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2U6nPYR7xbs6l8FIyX.I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RnHliL4TvjUW7Sy5mYV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VbQLhfmaRCREAU3To_8Y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zUcfJtqyMQhBU6APoez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ojHHtNdI_a9RHXLAPIb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uD5qqFVHTN4rir7Fw5Ur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0BCdeVze_Hg_zcfMhy8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uAW_R_d_n6hR9yLvDVZ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b6tLJHJpsf0591id6QWL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4yLQ5GYmwxxil3sWHx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0kSeWQ0o.xydWigFZ6i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waCWAt27NXBPs35drxA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DYKe0aTpuc8ruejJ4uk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zZ_PkqrlkJfTMl.bif3L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YgJ_q5UftFf5mBmsoEb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AgAOnHs9JkzEHEfmbFL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1o0mitmQkuAjzunfWqfU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.dRlD34QKvSLvCPOTfdi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EsyM3LfLHUeR6lGNzea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8H6h7LtkIBSIn19WgNlM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lTnOahXZIVxDwCiwlh3P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UVj5YfuOLw9ZL.hIOtm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LIpqL2NjTsoDF6GQJGUJ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nwKRB.ubevnEVWTQJur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fZ3RG0Kthr9yeEPZGOql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eh8QdVaJu2uTub7DnOU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cqjFaeho1siArn9T6lXA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3977</TotalTime>
  <Words>4230</Words>
  <Application>Microsoft Office PowerPoint</Application>
  <PresentationFormat>Ekran Gösterisi (4:3)</PresentationFormat>
  <Paragraphs>1354</Paragraphs>
  <Slides>55</Slides>
  <Notes>7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29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55</vt:i4>
      </vt:variant>
    </vt:vector>
  </HeadingPairs>
  <TitlesOfParts>
    <vt:vector size="90" baseType="lpstr">
      <vt:lpstr>Arial</vt:lpstr>
      <vt:lpstr>Calibri</vt:lpstr>
      <vt:lpstr>Tahoma</vt:lpstr>
      <vt:lpstr>Times New Roman</vt:lpstr>
      <vt:lpstr>Wingdings</vt:lpstr>
      <vt:lpstr>Default Design</vt:lpstr>
      <vt:lpstr>5_Office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23_Office Theme</vt:lpstr>
      <vt:lpstr>24_Office Theme</vt:lpstr>
      <vt:lpstr>22_Office Theme</vt:lpstr>
      <vt:lpstr>25_Office Theme</vt:lpstr>
      <vt:lpstr>26_Office Theme</vt:lpstr>
      <vt:lpstr>27_Office Theme</vt:lpstr>
      <vt:lpstr>28_Office Theme</vt:lpstr>
      <vt:lpstr>Office Theme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think-cell Slide</vt:lpstr>
      <vt:lpstr>PowerPoint Sunusu</vt:lpstr>
      <vt:lpstr>PowerPoint Sunusu</vt:lpstr>
      <vt:lpstr>PowerPoint Sunusu</vt:lpstr>
      <vt:lpstr>2021 yılı ilk çeyrek büyüme oranı %7 düzeyinde</vt:lpstr>
      <vt:lpstr>Sanayi üretimi Nisan ayında bir önceki aya göre %5,7 geriledi  Yıllık değişimlerde baz etkisi çok güçlü. Mevsim ve takvim etkilerinden arındırılmış  SÜE artışı %65,4 oranında gerçekleşti.</vt:lpstr>
      <vt:lpstr>Hizmet sektöründe ciro artışı devam ediyor</vt:lpstr>
      <vt:lpstr>Hizmet sektöründe ciro artışı devam ediyor</vt:lpstr>
      <vt:lpstr>Perakende satışlar Nisan ayında bir önceki aya göre %6,7 oranında geriledi</vt:lpstr>
      <vt:lpstr>PowerPoint Sunusu</vt:lpstr>
      <vt:lpstr>İhracatın ithalatı karşılama oranı %93,1 düzeyinde Nisan ayında yıllık ithalat %4,2, ihracat ise %5,5 oranında arttı</vt:lpstr>
      <vt:lpstr>Cari işlemler açığı geriliyor</vt:lpstr>
      <vt:lpstr>Sermaye girişleri kısa vadeli</vt:lpstr>
      <vt:lpstr>PowerPoint Sunusu</vt:lpstr>
      <vt:lpstr>Nisan ayında geçen aya göre 193 bin istihdam kaybı yaşandı  Geçen yılın aynı ayına göre toplam istihdamdaki artış 2,9 milyon iken tarım  dışındaki artış 2,6 milyon olarak gerçekleşti</vt:lpstr>
      <vt:lpstr>İşgücüne katılım oranı bir önceki aya kıyasla benzer seviyede, işsizlik oranları ise artıyor</vt:lpstr>
      <vt:lpstr>Geniş tanımlı işsizlik oranlarındaki artış daha belirgin</vt:lpstr>
      <vt:lpstr>Kadın işsizlik oranı bir önceki aya kıyasla azalsa da, 2020 yıl sonu değerinin hala 2 puan üzerinde</vt:lpstr>
      <vt:lpstr>PowerPoint Sunusu</vt:lpstr>
      <vt:lpstr>Ekonomik Güven Endeksi Mayıs 2021’de 1,3 puan geriledi</vt:lpstr>
      <vt:lpstr>PowerPoint Sunusu</vt:lpstr>
      <vt:lpstr>Tüketici fiyatları geçen aya göre %0,6 puan geriledi  TÜFE ile ölçülen yıllık enflasyon oranı Mayıs ayında %16,59 düzeyinde  gerçekleşti</vt:lpstr>
      <vt:lpstr>En yüksek yıllık artış ulaştırma kaleminde gerçekleşti «Mobilya, ev aletleri ve ev bakım hizmetleri» ile «ulaştırma» kalemlerinde yıllık</vt:lpstr>
      <vt:lpstr>Üretici fiyatlarındaki yüksek oranlı artışlar devam ediyor</vt:lpstr>
      <vt:lpstr>En yüksek artışlar ara malı, enerji ve imalat gruplarında gerçekleşti «Elektrik, gaz üretimi ve dağıtımı» grubunda ise fiyat artışları sınırlı seyretti</vt:lpstr>
      <vt:lpstr>Kredi ve Mevduat</vt:lpstr>
      <vt:lpstr>Kredi büyümesi hız kesiyor</vt:lpstr>
      <vt:lpstr>Tüketici kredilerinde en yüksek büyüme taşıt  kredilerinde</vt:lpstr>
      <vt:lpstr>Takipteki kredilerin oranı Nisan 2021’de %3,7 düzeyinde</vt:lpstr>
      <vt:lpstr>Karşılıksız çek oranları son üç yılın en düşük düzeyinde  Mayıs ayında karşılıksız çek oranları tutar ve adet olarak %0,7 ve %0,6  olarak gerçekleşti</vt:lpstr>
      <vt:lpstr>Ticari kredi ve mevduat faizleri artıyor</vt:lpstr>
      <vt:lpstr>Tüketici kredi faizleri %23 seviyesini koruyor Faiz oranları taşıt kredilerinde 0,7 puan artarken ihtiyaç ve  konut kredilerinde 0,3 puan azaldı</vt:lpstr>
      <vt:lpstr>Mevduatlar artış eğilimini koruyor Döviz mevduatlarının oranı %55,3’e yükseldi</vt:lpstr>
      <vt:lpstr>YP mevduatlardaki artış daha belirgin</vt:lpstr>
      <vt:lpstr>PowerPoint Sunusu</vt:lpstr>
      <vt:lpstr>Haziran ayında enflasyon beklentileri yükseldi</vt:lpstr>
      <vt:lpstr>Haziran ayında 2021 yıl sonu Dolar/TL kuru beklentisi 8,95  düzeyinde</vt:lpstr>
      <vt:lpstr>Büyüme beklentileri yükseliyor</vt:lpstr>
      <vt:lpstr>PowerPoint Sunusu</vt:lpstr>
      <vt:lpstr>Gaziantep ili toplam nüfus sayısı 2020 yılında 2,1 milyon Toplam nüfus 10 yılda Türkiye ortalamasının üzerinde arttı</vt:lpstr>
      <vt:lpstr>Gaziantep ili en fazla göçü Şanlıurfa’dan alırken  en fazla göçü  İstanbul’a verdi. 2019 yılında Gaziantep’in verdiği toplam göç 52268 kişi 2019 yılında Gaziantep’in aldığı toplam göç 16285 kişi </vt:lpstr>
      <vt:lpstr>PowerPoint Sunusu</vt:lpstr>
      <vt:lpstr>Gaziantep, dış ticarette rekabet gücünü artırabilir</vt:lpstr>
      <vt:lpstr>Gaziantep’de sektörel krediler içerisinde en büyük payı tekstil sektörü aldı Kredi performans oranı en yüksek olan sektörler: enerji ve inşaat</vt:lpstr>
      <vt:lpstr>Ücretli çalışan istihdamında pandeminin olumsuz etkisi telafi edildi</vt:lpstr>
      <vt:lpstr>İşsizlik ödeneğine başvurular COVID-19 etkisiyle Nisan’da en yüksek seviyesini görse de Aralık 2020 itibarıyla 4 bin seviyesinde gerçekleşti</vt:lpstr>
      <vt:lpstr>Gaziantep, yatırım ve teşviklerden 2020’de daha çok yararlandı</vt:lpstr>
      <vt:lpstr>PowerPoint Sunusu</vt:lpstr>
      <vt:lpstr>Çevre illerine kıyasla Gaziantep’te Sanayi ve İmalat sektörleriyle ön plana çıkıyor. Gaziantep İnşaat ve Gayrimenkul sektörlerinin GSYH’deki payı daha düşük.</vt:lpstr>
      <vt:lpstr>Tarım alanı bakımından Şanlıurfa   Gaziantep’in önünde Meyveler, içecek ve baharat üretimine ayrılan tarım alanları oranı, Gaziantep’te daha yüksek</vt:lpstr>
      <vt:lpstr>PowerPoint Sunusu</vt:lpstr>
      <vt:lpstr>Çevre illerine kıyasla Gaziantep’te elektrik tüketimi sanayide odaklanmıştır </vt:lpstr>
      <vt:lpstr>2020 yılında Gaziantep’te bulunan turizm belgeli konaklama tesislerine geliş sayısı 430 bin oldu </vt:lpstr>
      <vt:lpstr>2008 yılı ile kıyaslandığında Gaziantep’in nüfusun eğitim seviyesi yükselmiş 2019 yılında bitirilen eğitim durumu açısından lise ve dengi meslek okulu ön plana çıkıyor</vt:lpstr>
      <vt:lpstr>2008 yılı ile kıyaslandığında Gaziantep’te nüfusun eğitim seviyesi yükselmiş 2008’de nüfusun yüzde 7’si yüksekokul veya fakülte seviyesinde eğitime sahipken 2019’da bu oran yüzde 16’ya çıktı</vt:lpstr>
      <vt:lpstr>Hastane yatak sayısı artış eğilimde 2002’den bu yana yatak sayılarında yüzde 64’lik bir artış var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AsusZ143</dc:creator>
  <cp:lastModifiedBy>Şule</cp:lastModifiedBy>
  <cp:revision>330</cp:revision>
  <dcterms:created xsi:type="dcterms:W3CDTF">2021-02-27T09:07:15Z</dcterms:created>
  <dcterms:modified xsi:type="dcterms:W3CDTF">2021-06-25T11:44:26Z</dcterms:modified>
</cp:coreProperties>
</file>